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87" r:id="rId3"/>
    <p:sldId id="293" r:id="rId4"/>
    <p:sldId id="294" r:id="rId5"/>
    <p:sldId id="291"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10" r:id="rId21"/>
    <p:sldId id="309" r:id="rId22"/>
    <p:sldId id="311" r:id="rId23"/>
    <p:sldId id="312" r:id="rId24"/>
    <p:sldId id="313" r:id="rId25"/>
    <p:sldId id="314" r:id="rId26"/>
    <p:sldId id="315" r:id="rId27"/>
    <p:sldId id="316" r:id="rId28"/>
    <p:sldId id="317" r:id="rId29"/>
    <p:sldId id="318" r:id="rId30"/>
    <p:sldId id="319" r:id="rId31"/>
    <p:sldId id="320" r:id="rId32"/>
    <p:sldId id="322" r:id="rId33"/>
    <p:sldId id="323" r:id="rId34"/>
    <p:sldId id="324" r:id="rId35"/>
    <p:sldId id="325" r:id="rId36"/>
    <p:sldId id="327" r:id="rId37"/>
    <p:sldId id="328" r:id="rId38"/>
    <p:sldId id="326" r:id="rId39"/>
    <p:sldId id="329" r:id="rId40"/>
    <p:sldId id="330" r:id="rId41"/>
    <p:sldId id="333" r:id="rId42"/>
    <p:sldId id="334" r:id="rId43"/>
    <p:sldId id="339" r:id="rId44"/>
    <p:sldId id="336" r:id="rId45"/>
    <p:sldId id="337" r:id="rId46"/>
    <p:sldId id="338" r:id="rId47"/>
    <p:sldId id="340" r:id="rId48"/>
    <p:sldId id="341" r:id="rId49"/>
    <p:sldId id="342" r:id="rId50"/>
    <p:sldId id="343" r:id="rId51"/>
    <p:sldId id="344" r:id="rId52"/>
    <p:sldId id="345" r:id="rId53"/>
    <p:sldId id="346" r:id="rId54"/>
    <p:sldId id="347" r:id="rId55"/>
    <p:sldId id="348" r:id="rId56"/>
    <p:sldId id="349" r:id="rId57"/>
    <p:sldId id="350" r:id="rId58"/>
    <p:sldId id="351" r:id="rId59"/>
    <p:sldId id="353" r:id="rId60"/>
    <p:sldId id="352" r:id="rId61"/>
    <p:sldId id="354" r:id="rId62"/>
    <p:sldId id="357" r:id="rId63"/>
    <p:sldId id="355" r:id="rId64"/>
    <p:sldId id="358" r:id="rId65"/>
    <p:sldId id="359" r:id="rId66"/>
    <p:sldId id="360" r:id="rId67"/>
    <p:sldId id="361" r:id="rId68"/>
    <p:sldId id="362" r:id="rId69"/>
    <p:sldId id="363" r:id="rId70"/>
    <p:sldId id="364" r:id="rId71"/>
    <p:sldId id="365" r:id="rId72"/>
    <p:sldId id="366" r:id="rId73"/>
    <p:sldId id="367" r:id="rId74"/>
    <p:sldId id="368" r:id="rId75"/>
    <p:sldId id="286"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E4F0"/>
    <a:srgbClr val="4EA72E"/>
    <a:srgbClr val="000000"/>
    <a:srgbClr val="1AAF54"/>
    <a:srgbClr val="7E95A9"/>
    <a:srgbClr val="3E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Φωτεινό στυλ 2 - Έμφαση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5758FB7-9AC5-4552-8A53-C91805E547FA}" styleName="Στυλ με θέμα 1 - Έμφαση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Στυλ με θέμα 1 - Έμφαση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8D230F3-CF80-4859-8CE7-A43EE81993B5}" styleName="Φωτεινό στυλ 1 - Έμφαση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7292A2E-F333-43FB-9621-5CBBE7FDCDCB}" styleName="Φωτεινό στυλ 2 - Έμφαση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Φωτεινό στυλ 3 - Έμφαση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Μεσαίο στυλ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Στυλ με θέμα 1 - Έμφαση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Στυλ με θέμα 1 - Έμφαση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Μεσαίο στυλ 2 - Έμφαση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4694"/>
  </p:normalViewPr>
  <p:slideViewPr>
    <p:cSldViewPr snapToGrid="0">
      <p:cViewPr varScale="1">
        <p:scale>
          <a:sx n="121" d="100"/>
          <a:sy n="121"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CF4EC7-C16E-4AC9-B632-E4C83FE8562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FCD082A-DE03-4B0C-8696-8B067077837F}">
      <dgm:prSet>
        <dgm:style>
          <a:lnRef idx="1">
            <a:schemeClr val="accent4"/>
          </a:lnRef>
          <a:fillRef idx="2">
            <a:schemeClr val="accent4"/>
          </a:fillRef>
          <a:effectRef idx="1">
            <a:schemeClr val="accent4"/>
          </a:effectRef>
          <a:fontRef idx="minor">
            <a:schemeClr val="dk1"/>
          </a:fontRef>
        </dgm:style>
      </dgm:prSet>
      <dgm:spPr/>
      <dgm:t>
        <a:bodyPr/>
        <a:lstStyle/>
        <a:p>
          <a:r>
            <a:rPr lang="en-US"/>
            <a:t>Weight</a:t>
          </a:r>
        </a:p>
      </dgm:t>
    </dgm:pt>
    <dgm:pt modelId="{C329303E-3C09-467E-8EFB-67B470B13B0C}" type="parTrans" cxnId="{B8A66A92-1990-4B5C-8C06-18459DEE1930}">
      <dgm:prSet/>
      <dgm:spPr/>
      <dgm:t>
        <a:bodyPr/>
        <a:lstStyle/>
        <a:p>
          <a:endParaRPr lang="en-US"/>
        </a:p>
      </dgm:t>
    </dgm:pt>
    <dgm:pt modelId="{540C24EC-4FAC-4774-971F-A2A1E660CC60}" type="sibTrans" cxnId="{B8A66A92-1990-4B5C-8C06-18459DEE1930}">
      <dgm:prSet/>
      <dgm:spPr/>
      <dgm:t>
        <a:bodyPr/>
        <a:lstStyle/>
        <a:p>
          <a:endParaRPr lang="en-US"/>
        </a:p>
      </dgm:t>
    </dgm:pt>
    <dgm:pt modelId="{774BC96D-34A1-4F98-8CFD-6B51D1B8D5AC}">
      <dgm:prSet>
        <dgm:style>
          <a:lnRef idx="1">
            <a:schemeClr val="accent4"/>
          </a:lnRef>
          <a:fillRef idx="2">
            <a:schemeClr val="accent4"/>
          </a:fillRef>
          <a:effectRef idx="1">
            <a:schemeClr val="accent4"/>
          </a:effectRef>
          <a:fontRef idx="minor">
            <a:schemeClr val="dk1"/>
          </a:fontRef>
        </dgm:style>
      </dgm:prSet>
      <dgm:spPr/>
      <dgm:t>
        <a:bodyPr/>
        <a:lstStyle/>
        <a:p>
          <a:r>
            <a:rPr lang="en-US"/>
            <a:t>Age</a:t>
          </a:r>
        </a:p>
      </dgm:t>
    </dgm:pt>
    <dgm:pt modelId="{B0C90BC2-441D-45DA-8935-6E8DDACC0BB3}" type="parTrans" cxnId="{FD420608-B677-4C7F-8B8D-D2A29C72AD6A}">
      <dgm:prSet/>
      <dgm:spPr/>
      <dgm:t>
        <a:bodyPr/>
        <a:lstStyle/>
        <a:p>
          <a:endParaRPr lang="en-US"/>
        </a:p>
      </dgm:t>
    </dgm:pt>
    <dgm:pt modelId="{8F58EF37-8383-4359-B256-35E89815CB93}" type="sibTrans" cxnId="{FD420608-B677-4C7F-8B8D-D2A29C72AD6A}">
      <dgm:prSet/>
      <dgm:spPr/>
      <dgm:t>
        <a:bodyPr/>
        <a:lstStyle/>
        <a:p>
          <a:endParaRPr lang="en-US"/>
        </a:p>
      </dgm:t>
    </dgm:pt>
    <dgm:pt modelId="{F88918CB-E913-4281-9F96-3F78AD51B450}">
      <dgm:prSet>
        <dgm:style>
          <a:lnRef idx="1">
            <a:schemeClr val="accent4"/>
          </a:lnRef>
          <a:fillRef idx="2">
            <a:schemeClr val="accent4"/>
          </a:fillRef>
          <a:effectRef idx="1">
            <a:schemeClr val="accent4"/>
          </a:effectRef>
          <a:fontRef idx="minor">
            <a:schemeClr val="dk1"/>
          </a:fontRef>
        </dgm:style>
      </dgm:prSet>
      <dgm:spPr/>
      <dgm:t>
        <a:bodyPr/>
        <a:lstStyle/>
        <a:p>
          <a:r>
            <a:rPr lang="en-US"/>
            <a:t>Height</a:t>
          </a:r>
        </a:p>
      </dgm:t>
    </dgm:pt>
    <dgm:pt modelId="{98511658-4105-4577-93E9-1E494E9335F1}" type="parTrans" cxnId="{F60A3850-AB5D-4DE4-9A8D-779BA974DDF1}">
      <dgm:prSet/>
      <dgm:spPr/>
      <dgm:t>
        <a:bodyPr/>
        <a:lstStyle/>
        <a:p>
          <a:endParaRPr lang="en-US"/>
        </a:p>
      </dgm:t>
    </dgm:pt>
    <dgm:pt modelId="{6DBFD5F0-D14E-4DA5-BAAB-4590D69F1B6E}" type="sibTrans" cxnId="{F60A3850-AB5D-4DE4-9A8D-779BA974DDF1}">
      <dgm:prSet/>
      <dgm:spPr/>
      <dgm:t>
        <a:bodyPr/>
        <a:lstStyle/>
        <a:p>
          <a:endParaRPr lang="en-US"/>
        </a:p>
      </dgm:t>
    </dgm:pt>
    <dgm:pt modelId="{29DBA375-2EB3-4E7F-8861-5A6D71472CC6}">
      <dgm:prSet>
        <dgm:style>
          <a:lnRef idx="1">
            <a:schemeClr val="accent4"/>
          </a:lnRef>
          <a:fillRef idx="2">
            <a:schemeClr val="accent4"/>
          </a:fillRef>
          <a:effectRef idx="1">
            <a:schemeClr val="accent4"/>
          </a:effectRef>
          <a:fontRef idx="minor">
            <a:schemeClr val="dk1"/>
          </a:fontRef>
        </dgm:style>
      </dgm:prSet>
      <dgm:spPr/>
      <dgm:t>
        <a:bodyPr/>
        <a:lstStyle/>
        <a:p>
          <a:r>
            <a:rPr lang="en-US"/>
            <a:t>Gender</a:t>
          </a:r>
        </a:p>
      </dgm:t>
    </dgm:pt>
    <dgm:pt modelId="{D8499B68-E252-41FA-B077-F25895FC4BB2}" type="parTrans" cxnId="{100082D7-9092-41BC-8967-522958782ED0}">
      <dgm:prSet/>
      <dgm:spPr/>
      <dgm:t>
        <a:bodyPr/>
        <a:lstStyle/>
        <a:p>
          <a:endParaRPr lang="en-US"/>
        </a:p>
      </dgm:t>
    </dgm:pt>
    <dgm:pt modelId="{D47D9B99-DC26-423F-B5F6-A94D556A2A38}" type="sibTrans" cxnId="{100082D7-9092-41BC-8967-522958782ED0}">
      <dgm:prSet/>
      <dgm:spPr/>
      <dgm:t>
        <a:bodyPr/>
        <a:lstStyle/>
        <a:p>
          <a:endParaRPr lang="en-US"/>
        </a:p>
      </dgm:t>
    </dgm:pt>
    <dgm:pt modelId="{CE769F71-67B4-4959-AB28-681C1E56FDF4}">
      <dgm:prSet>
        <dgm:style>
          <a:lnRef idx="1">
            <a:schemeClr val="accent4"/>
          </a:lnRef>
          <a:fillRef idx="2">
            <a:schemeClr val="accent4"/>
          </a:fillRef>
          <a:effectRef idx="1">
            <a:schemeClr val="accent4"/>
          </a:effectRef>
          <a:fontRef idx="minor">
            <a:schemeClr val="dk1"/>
          </a:fontRef>
        </dgm:style>
      </dgm:prSet>
      <dgm:spPr/>
      <dgm:t>
        <a:bodyPr/>
        <a:lstStyle/>
        <a:p>
          <a:r>
            <a:rPr lang="en-US"/>
            <a:t>Pregnancies</a:t>
          </a:r>
        </a:p>
      </dgm:t>
    </dgm:pt>
    <dgm:pt modelId="{1361D22D-0BEA-4301-847A-9F56565BC65D}" type="parTrans" cxnId="{40EC1E88-2D54-4FD9-B09D-EB9892E65FAB}">
      <dgm:prSet/>
      <dgm:spPr/>
      <dgm:t>
        <a:bodyPr/>
        <a:lstStyle/>
        <a:p>
          <a:endParaRPr lang="en-US"/>
        </a:p>
      </dgm:t>
    </dgm:pt>
    <dgm:pt modelId="{EDC70378-4765-4362-89B2-669BA82E9C05}" type="sibTrans" cxnId="{40EC1E88-2D54-4FD9-B09D-EB9892E65FAB}">
      <dgm:prSet/>
      <dgm:spPr/>
      <dgm:t>
        <a:bodyPr/>
        <a:lstStyle/>
        <a:p>
          <a:endParaRPr lang="en-US"/>
        </a:p>
      </dgm:t>
    </dgm:pt>
    <dgm:pt modelId="{3E5C5B82-16D6-403F-8BBC-EBC31BE312ED}">
      <dgm:prSet>
        <dgm:style>
          <a:lnRef idx="1">
            <a:schemeClr val="accent4"/>
          </a:lnRef>
          <a:fillRef idx="2">
            <a:schemeClr val="accent4"/>
          </a:fillRef>
          <a:effectRef idx="1">
            <a:schemeClr val="accent4"/>
          </a:effectRef>
          <a:fontRef idx="minor">
            <a:schemeClr val="dk1"/>
          </a:fontRef>
        </dgm:style>
      </dgm:prSet>
      <dgm:spPr/>
      <dgm:t>
        <a:bodyPr/>
        <a:lstStyle/>
        <a:p>
          <a:r>
            <a:rPr lang="en-US"/>
            <a:t>Glucose</a:t>
          </a:r>
        </a:p>
      </dgm:t>
    </dgm:pt>
    <dgm:pt modelId="{54E69BB5-DA57-4191-BE60-540A78FCF62E}" type="parTrans" cxnId="{7BA639E9-F5FF-49E2-BAD5-990A74FC2FCF}">
      <dgm:prSet/>
      <dgm:spPr/>
      <dgm:t>
        <a:bodyPr/>
        <a:lstStyle/>
        <a:p>
          <a:endParaRPr lang="en-US"/>
        </a:p>
      </dgm:t>
    </dgm:pt>
    <dgm:pt modelId="{9713D3C7-6812-485D-A7EA-0D3A83D984A2}" type="sibTrans" cxnId="{7BA639E9-F5FF-49E2-BAD5-990A74FC2FCF}">
      <dgm:prSet/>
      <dgm:spPr/>
      <dgm:t>
        <a:bodyPr/>
        <a:lstStyle/>
        <a:p>
          <a:endParaRPr lang="en-US"/>
        </a:p>
      </dgm:t>
    </dgm:pt>
    <dgm:pt modelId="{A0026D64-D229-44C3-9913-5CBCCE6B8945}">
      <dgm:prSet>
        <dgm:style>
          <a:lnRef idx="1">
            <a:schemeClr val="accent4"/>
          </a:lnRef>
          <a:fillRef idx="2">
            <a:schemeClr val="accent4"/>
          </a:fillRef>
          <a:effectRef idx="1">
            <a:schemeClr val="accent4"/>
          </a:effectRef>
          <a:fontRef idx="minor">
            <a:schemeClr val="dk1"/>
          </a:fontRef>
        </dgm:style>
      </dgm:prSet>
      <dgm:spPr/>
      <dgm:t>
        <a:bodyPr/>
        <a:lstStyle/>
        <a:p>
          <a:r>
            <a:rPr lang="en-US"/>
            <a:t>Insulin</a:t>
          </a:r>
        </a:p>
      </dgm:t>
    </dgm:pt>
    <dgm:pt modelId="{5012084B-B69F-4C4B-80C6-53365152F1A6}" type="parTrans" cxnId="{B4A3838F-959F-4BB6-9E5E-0E47DACB1B24}">
      <dgm:prSet/>
      <dgm:spPr/>
      <dgm:t>
        <a:bodyPr/>
        <a:lstStyle/>
        <a:p>
          <a:endParaRPr lang="en-US"/>
        </a:p>
      </dgm:t>
    </dgm:pt>
    <dgm:pt modelId="{5130AC6C-5CD5-46F3-8267-50B1195C2594}" type="sibTrans" cxnId="{B4A3838F-959F-4BB6-9E5E-0E47DACB1B24}">
      <dgm:prSet/>
      <dgm:spPr/>
      <dgm:t>
        <a:bodyPr/>
        <a:lstStyle/>
        <a:p>
          <a:endParaRPr lang="en-US"/>
        </a:p>
      </dgm:t>
    </dgm:pt>
    <dgm:pt modelId="{C8C1D318-77C8-4147-96C8-D4E7EE4FFE5A}">
      <dgm:prSet>
        <dgm:style>
          <a:lnRef idx="1">
            <a:schemeClr val="accent4"/>
          </a:lnRef>
          <a:fillRef idx="2">
            <a:schemeClr val="accent4"/>
          </a:fillRef>
          <a:effectRef idx="1">
            <a:schemeClr val="accent4"/>
          </a:effectRef>
          <a:fontRef idx="minor">
            <a:schemeClr val="dk1"/>
          </a:fontRef>
        </dgm:style>
      </dgm:prSet>
      <dgm:spPr/>
      <dgm:t>
        <a:bodyPr/>
        <a:lstStyle/>
        <a:p>
          <a:r>
            <a:rPr lang="en-US"/>
            <a:t>Blood Pressure</a:t>
          </a:r>
        </a:p>
      </dgm:t>
    </dgm:pt>
    <dgm:pt modelId="{5DFF3F32-4830-499F-9948-C6D5D4DD6C7E}" type="parTrans" cxnId="{75053F17-F3FF-4ACD-9837-A98EB90EA4FC}">
      <dgm:prSet/>
      <dgm:spPr/>
      <dgm:t>
        <a:bodyPr/>
        <a:lstStyle/>
        <a:p>
          <a:endParaRPr lang="en-US"/>
        </a:p>
      </dgm:t>
    </dgm:pt>
    <dgm:pt modelId="{E5D5DCB2-D73E-4FF5-B54E-6BBA443B82E4}" type="sibTrans" cxnId="{75053F17-F3FF-4ACD-9837-A98EB90EA4FC}">
      <dgm:prSet/>
      <dgm:spPr/>
      <dgm:t>
        <a:bodyPr/>
        <a:lstStyle/>
        <a:p>
          <a:endParaRPr lang="en-US"/>
        </a:p>
      </dgm:t>
    </dgm:pt>
    <dgm:pt modelId="{86916A24-AD53-4F77-9F05-44B6CFF15C0E}">
      <dgm:prSet>
        <dgm:style>
          <a:lnRef idx="1">
            <a:schemeClr val="accent4"/>
          </a:lnRef>
          <a:fillRef idx="2">
            <a:schemeClr val="accent4"/>
          </a:fillRef>
          <a:effectRef idx="1">
            <a:schemeClr val="accent4"/>
          </a:effectRef>
          <a:fontRef idx="minor">
            <a:schemeClr val="dk1"/>
          </a:fontRef>
        </dgm:style>
      </dgm:prSet>
      <dgm:spPr/>
      <dgm:t>
        <a:bodyPr/>
        <a:lstStyle/>
        <a:p>
          <a:r>
            <a:rPr lang="en-US" dirty="0"/>
            <a:t>Skin Thickness</a:t>
          </a:r>
        </a:p>
      </dgm:t>
    </dgm:pt>
    <dgm:pt modelId="{28C46D6B-978B-459C-8063-6DC6AA09346E}" type="parTrans" cxnId="{AF48D562-10A1-46A6-9AE8-3AB84261B37D}">
      <dgm:prSet/>
      <dgm:spPr/>
      <dgm:t>
        <a:bodyPr/>
        <a:lstStyle/>
        <a:p>
          <a:endParaRPr lang="en-US"/>
        </a:p>
      </dgm:t>
    </dgm:pt>
    <dgm:pt modelId="{AF08D74F-C5DD-4F41-9502-43A5B7538FE1}" type="sibTrans" cxnId="{AF48D562-10A1-46A6-9AE8-3AB84261B37D}">
      <dgm:prSet/>
      <dgm:spPr/>
      <dgm:t>
        <a:bodyPr/>
        <a:lstStyle/>
        <a:p>
          <a:endParaRPr lang="en-US"/>
        </a:p>
      </dgm:t>
    </dgm:pt>
    <dgm:pt modelId="{BEE431DD-43D3-438D-B274-DBC70FB8F0AB}">
      <dgm:prSet>
        <dgm:style>
          <a:lnRef idx="1">
            <a:schemeClr val="accent4"/>
          </a:lnRef>
          <a:fillRef idx="2">
            <a:schemeClr val="accent4"/>
          </a:fillRef>
          <a:effectRef idx="1">
            <a:schemeClr val="accent4"/>
          </a:effectRef>
          <a:fontRef idx="minor">
            <a:schemeClr val="dk1"/>
          </a:fontRef>
        </dgm:style>
      </dgm:prSet>
      <dgm:spPr/>
      <dgm:t>
        <a:bodyPr/>
        <a:lstStyle/>
        <a:p>
          <a:r>
            <a:rPr lang="en-US" dirty="0"/>
            <a:t>Genetics (DPF)</a:t>
          </a:r>
        </a:p>
      </dgm:t>
    </dgm:pt>
    <dgm:pt modelId="{BF20BC94-17D9-421A-92EC-1D5C62A20008}" type="parTrans" cxnId="{468E441B-235D-499E-A843-68B4BC5A48C4}">
      <dgm:prSet/>
      <dgm:spPr/>
      <dgm:t>
        <a:bodyPr/>
        <a:lstStyle/>
        <a:p>
          <a:endParaRPr lang="en-US"/>
        </a:p>
      </dgm:t>
    </dgm:pt>
    <dgm:pt modelId="{0FC2A530-EDB5-4F63-B10C-2D2E622CAA5C}" type="sibTrans" cxnId="{468E441B-235D-499E-A843-68B4BC5A48C4}">
      <dgm:prSet/>
      <dgm:spPr/>
      <dgm:t>
        <a:bodyPr/>
        <a:lstStyle/>
        <a:p>
          <a:endParaRPr lang="en-US"/>
        </a:p>
      </dgm:t>
    </dgm:pt>
    <dgm:pt modelId="{392F883B-C313-4F23-BFDC-1B121E99D67D}">
      <dgm:prSet>
        <dgm:style>
          <a:lnRef idx="1">
            <a:schemeClr val="accent4"/>
          </a:lnRef>
          <a:fillRef idx="2">
            <a:schemeClr val="accent4"/>
          </a:fillRef>
          <a:effectRef idx="1">
            <a:schemeClr val="accent4"/>
          </a:effectRef>
          <a:fontRef idx="minor">
            <a:schemeClr val="dk1"/>
          </a:fontRef>
        </dgm:style>
      </dgm:prSet>
      <dgm:spPr/>
      <dgm:t>
        <a:bodyPr/>
        <a:lstStyle/>
        <a:p>
          <a:r>
            <a:rPr lang="en-US" dirty="0"/>
            <a:t>Levels of Stress/Anxiety</a:t>
          </a:r>
        </a:p>
      </dgm:t>
    </dgm:pt>
    <dgm:pt modelId="{1438F2BD-26CA-4D51-82C1-338123620B66}" type="parTrans" cxnId="{C70DA837-CF45-453B-86A9-3D8812660F71}">
      <dgm:prSet/>
      <dgm:spPr/>
      <dgm:t>
        <a:bodyPr/>
        <a:lstStyle/>
        <a:p>
          <a:endParaRPr lang="en-US"/>
        </a:p>
      </dgm:t>
    </dgm:pt>
    <dgm:pt modelId="{B69B70EF-7F6D-4EDA-8093-A112BB873BAB}" type="sibTrans" cxnId="{C70DA837-CF45-453B-86A9-3D8812660F71}">
      <dgm:prSet/>
      <dgm:spPr/>
      <dgm:t>
        <a:bodyPr/>
        <a:lstStyle/>
        <a:p>
          <a:endParaRPr lang="en-US"/>
        </a:p>
      </dgm:t>
    </dgm:pt>
    <dgm:pt modelId="{D42E7F06-023C-45D0-A024-60CB9897E459}" type="pres">
      <dgm:prSet presAssocID="{E9CF4EC7-C16E-4AC9-B632-E4C83FE85623}" presName="diagram" presStyleCnt="0">
        <dgm:presLayoutVars>
          <dgm:dir/>
          <dgm:resizeHandles val="exact"/>
        </dgm:presLayoutVars>
      </dgm:prSet>
      <dgm:spPr/>
    </dgm:pt>
    <dgm:pt modelId="{BFEC9489-B5A5-4661-BDF0-F0ECA233849C}" type="pres">
      <dgm:prSet presAssocID="{CFCD082A-DE03-4B0C-8696-8B067077837F}" presName="node" presStyleLbl="node1" presStyleIdx="0" presStyleCnt="11">
        <dgm:presLayoutVars>
          <dgm:bulletEnabled val="1"/>
        </dgm:presLayoutVars>
      </dgm:prSet>
      <dgm:spPr/>
    </dgm:pt>
    <dgm:pt modelId="{5F73FB3E-CB4F-498A-AAC5-884A145EE685}" type="pres">
      <dgm:prSet presAssocID="{540C24EC-4FAC-4774-971F-A2A1E660CC60}" presName="sibTrans" presStyleCnt="0"/>
      <dgm:spPr/>
    </dgm:pt>
    <dgm:pt modelId="{3CEFC2B3-F029-4392-815C-1775140A0EC8}" type="pres">
      <dgm:prSet presAssocID="{774BC96D-34A1-4F98-8CFD-6B51D1B8D5AC}" presName="node" presStyleLbl="node1" presStyleIdx="1" presStyleCnt="11">
        <dgm:presLayoutVars>
          <dgm:bulletEnabled val="1"/>
        </dgm:presLayoutVars>
      </dgm:prSet>
      <dgm:spPr/>
    </dgm:pt>
    <dgm:pt modelId="{5A03013C-1B18-48B8-B8B6-0A41EB321B82}" type="pres">
      <dgm:prSet presAssocID="{8F58EF37-8383-4359-B256-35E89815CB93}" presName="sibTrans" presStyleCnt="0"/>
      <dgm:spPr/>
    </dgm:pt>
    <dgm:pt modelId="{9C5FBD23-8390-451B-B18C-7FA116BD8D5D}" type="pres">
      <dgm:prSet presAssocID="{F88918CB-E913-4281-9F96-3F78AD51B450}" presName="node" presStyleLbl="node1" presStyleIdx="2" presStyleCnt="11">
        <dgm:presLayoutVars>
          <dgm:bulletEnabled val="1"/>
        </dgm:presLayoutVars>
      </dgm:prSet>
      <dgm:spPr/>
    </dgm:pt>
    <dgm:pt modelId="{62F74C9D-C565-4722-AB48-4E21DA49EB04}" type="pres">
      <dgm:prSet presAssocID="{6DBFD5F0-D14E-4DA5-BAAB-4590D69F1B6E}" presName="sibTrans" presStyleCnt="0"/>
      <dgm:spPr/>
    </dgm:pt>
    <dgm:pt modelId="{4B05B90B-A350-4E51-9F2C-1D57E3C2BAC4}" type="pres">
      <dgm:prSet presAssocID="{29DBA375-2EB3-4E7F-8861-5A6D71472CC6}" presName="node" presStyleLbl="node1" presStyleIdx="3" presStyleCnt="11">
        <dgm:presLayoutVars>
          <dgm:bulletEnabled val="1"/>
        </dgm:presLayoutVars>
      </dgm:prSet>
      <dgm:spPr/>
    </dgm:pt>
    <dgm:pt modelId="{FB3B8787-A7C4-4C34-98ED-838CFE3A1B99}" type="pres">
      <dgm:prSet presAssocID="{D47D9B99-DC26-423F-B5F6-A94D556A2A38}" presName="sibTrans" presStyleCnt="0"/>
      <dgm:spPr/>
    </dgm:pt>
    <dgm:pt modelId="{D8DE5CAE-C7C5-4A60-A4E3-0EEBAFF99566}" type="pres">
      <dgm:prSet presAssocID="{CE769F71-67B4-4959-AB28-681C1E56FDF4}" presName="node" presStyleLbl="node1" presStyleIdx="4" presStyleCnt="11">
        <dgm:presLayoutVars>
          <dgm:bulletEnabled val="1"/>
        </dgm:presLayoutVars>
      </dgm:prSet>
      <dgm:spPr/>
    </dgm:pt>
    <dgm:pt modelId="{113AF62A-4EE8-4C4C-97FE-14A473C9C0B1}" type="pres">
      <dgm:prSet presAssocID="{EDC70378-4765-4362-89B2-669BA82E9C05}" presName="sibTrans" presStyleCnt="0"/>
      <dgm:spPr/>
    </dgm:pt>
    <dgm:pt modelId="{38A8323F-70E1-4413-9316-FF0D00B57980}" type="pres">
      <dgm:prSet presAssocID="{3E5C5B82-16D6-403F-8BBC-EBC31BE312ED}" presName="node" presStyleLbl="node1" presStyleIdx="5" presStyleCnt="11">
        <dgm:presLayoutVars>
          <dgm:bulletEnabled val="1"/>
        </dgm:presLayoutVars>
      </dgm:prSet>
      <dgm:spPr/>
    </dgm:pt>
    <dgm:pt modelId="{02927408-C929-4950-A59F-156725DD9C19}" type="pres">
      <dgm:prSet presAssocID="{9713D3C7-6812-485D-A7EA-0D3A83D984A2}" presName="sibTrans" presStyleCnt="0"/>
      <dgm:spPr/>
    </dgm:pt>
    <dgm:pt modelId="{F72C2A6D-A95F-4D66-A39D-E331727B26CB}" type="pres">
      <dgm:prSet presAssocID="{A0026D64-D229-44C3-9913-5CBCCE6B8945}" presName="node" presStyleLbl="node1" presStyleIdx="6" presStyleCnt="11">
        <dgm:presLayoutVars>
          <dgm:bulletEnabled val="1"/>
        </dgm:presLayoutVars>
      </dgm:prSet>
      <dgm:spPr/>
    </dgm:pt>
    <dgm:pt modelId="{9A79F1D1-0CA9-41DC-A615-704341F26B20}" type="pres">
      <dgm:prSet presAssocID="{5130AC6C-5CD5-46F3-8267-50B1195C2594}" presName="sibTrans" presStyleCnt="0"/>
      <dgm:spPr/>
    </dgm:pt>
    <dgm:pt modelId="{9BFDF0B4-B222-4347-9846-CAA393F58ED0}" type="pres">
      <dgm:prSet presAssocID="{C8C1D318-77C8-4147-96C8-D4E7EE4FFE5A}" presName="node" presStyleLbl="node1" presStyleIdx="7" presStyleCnt="11">
        <dgm:presLayoutVars>
          <dgm:bulletEnabled val="1"/>
        </dgm:presLayoutVars>
      </dgm:prSet>
      <dgm:spPr/>
    </dgm:pt>
    <dgm:pt modelId="{12A01E74-4CF9-4C94-9ADF-0B745317CA50}" type="pres">
      <dgm:prSet presAssocID="{E5D5DCB2-D73E-4FF5-B54E-6BBA443B82E4}" presName="sibTrans" presStyleCnt="0"/>
      <dgm:spPr/>
    </dgm:pt>
    <dgm:pt modelId="{B23D63A6-B355-4491-BDBE-29FAFA20F3D4}" type="pres">
      <dgm:prSet presAssocID="{86916A24-AD53-4F77-9F05-44B6CFF15C0E}" presName="node" presStyleLbl="node1" presStyleIdx="8" presStyleCnt="11" custLinFactNeighborX="-55617" custLinFactNeighborY="-2502">
        <dgm:presLayoutVars>
          <dgm:bulletEnabled val="1"/>
        </dgm:presLayoutVars>
      </dgm:prSet>
      <dgm:spPr/>
    </dgm:pt>
    <dgm:pt modelId="{2DC34C87-DFA5-4CCE-9590-8FF32F21BF97}" type="pres">
      <dgm:prSet presAssocID="{AF08D74F-C5DD-4F41-9502-43A5B7538FE1}" presName="sibTrans" presStyleCnt="0"/>
      <dgm:spPr/>
    </dgm:pt>
    <dgm:pt modelId="{3DF2A413-8572-4EE6-B11E-9FB956A6708D}" type="pres">
      <dgm:prSet presAssocID="{BEE431DD-43D3-438D-B274-DBC70FB8F0AB}" presName="node" presStyleLbl="node1" presStyleIdx="9" presStyleCnt="11" custLinFactNeighborX="-55617" custLinFactNeighborY="-2502">
        <dgm:presLayoutVars>
          <dgm:bulletEnabled val="1"/>
        </dgm:presLayoutVars>
      </dgm:prSet>
      <dgm:spPr/>
    </dgm:pt>
    <dgm:pt modelId="{76B8DA0A-8D82-488C-AE23-4FA85F9B3554}" type="pres">
      <dgm:prSet presAssocID="{0FC2A530-EDB5-4F63-B10C-2D2E622CAA5C}" presName="sibTrans" presStyleCnt="0"/>
      <dgm:spPr/>
    </dgm:pt>
    <dgm:pt modelId="{D6ADCB57-EDB6-4412-8C6C-C442FB30CE00}" type="pres">
      <dgm:prSet presAssocID="{392F883B-C313-4F23-BFDC-1B121E99D67D}" presName="node" presStyleLbl="node1" presStyleIdx="10" presStyleCnt="11" custLinFactNeighborX="-55617" custLinFactNeighborY="-2502">
        <dgm:presLayoutVars>
          <dgm:bulletEnabled val="1"/>
        </dgm:presLayoutVars>
      </dgm:prSet>
      <dgm:spPr/>
    </dgm:pt>
  </dgm:ptLst>
  <dgm:cxnLst>
    <dgm:cxn modelId="{58678E00-0BF2-49D8-84BF-9C3A001B203B}" type="presOf" srcId="{A0026D64-D229-44C3-9913-5CBCCE6B8945}" destId="{F72C2A6D-A95F-4D66-A39D-E331727B26CB}" srcOrd="0" destOrd="0" presId="urn:microsoft.com/office/officeart/2005/8/layout/default"/>
    <dgm:cxn modelId="{FD420608-B677-4C7F-8B8D-D2A29C72AD6A}" srcId="{E9CF4EC7-C16E-4AC9-B632-E4C83FE85623}" destId="{774BC96D-34A1-4F98-8CFD-6B51D1B8D5AC}" srcOrd="1" destOrd="0" parTransId="{B0C90BC2-441D-45DA-8935-6E8DDACC0BB3}" sibTransId="{8F58EF37-8383-4359-B256-35E89815CB93}"/>
    <dgm:cxn modelId="{75053F17-F3FF-4ACD-9837-A98EB90EA4FC}" srcId="{E9CF4EC7-C16E-4AC9-B632-E4C83FE85623}" destId="{C8C1D318-77C8-4147-96C8-D4E7EE4FFE5A}" srcOrd="7" destOrd="0" parTransId="{5DFF3F32-4830-499F-9948-C6D5D4DD6C7E}" sibTransId="{E5D5DCB2-D73E-4FF5-B54E-6BBA443B82E4}"/>
    <dgm:cxn modelId="{468E441B-235D-499E-A843-68B4BC5A48C4}" srcId="{E9CF4EC7-C16E-4AC9-B632-E4C83FE85623}" destId="{BEE431DD-43D3-438D-B274-DBC70FB8F0AB}" srcOrd="9" destOrd="0" parTransId="{BF20BC94-17D9-421A-92EC-1D5C62A20008}" sibTransId="{0FC2A530-EDB5-4F63-B10C-2D2E622CAA5C}"/>
    <dgm:cxn modelId="{902AD933-55BB-4B8F-B131-2D9F3F3F1C10}" type="presOf" srcId="{86916A24-AD53-4F77-9F05-44B6CFF15C0E}" destId="{B23D63A6-B355-4491-BDBE-29FAFA20F3D4}" srcOrd="0" destOrd="0" presId="urn:microsoft.com/office/officeart/2005/8/layout/default"/>
    <dgm:cxn modelId="{28F3E834-5B18-4F66-81D2-431091D4F650}" type="presOf" srcId="{774BC96D-34A1-4F98-8CFD-6B51D1B8D5AC}" destId="{3CEFC2B3-F029-4392-815C-1775140A0EC8}" srcOrd="0" destOrd="0" presId="urn:microsoft.com/office/officeart/2005/8/layout/default"/>
    <dgm:cxn modelId="{53E0CE36-39BA-4585-9CB5-F0966531D298}" type="presOf" srcId="{392F883B-C313-4F23-BFDC-1B121E99D67D}" destId="{D6ADCB57-EDB6-4412-8C6C-C442FB30CE00}" srcOrd="0" destOrd="0" presId="urn:microsoft.com/office/officeart/2005/8/layout/default"/>
    <dgm:cxn modelId="{C70DA837-CF45-453B-86A9-3D8812660F71}" srcId="{E9CF4EC7-C16E-4AC9-B632-E4C83FE85623}" destId="{392F883B-C313-4F23-BFDC-1B121E99D67D}" srcOrd="10" destOrd="0" parTransId="{1438F2BD-26CA-4D51-82C1-338123620B66}" sibTransId="{B69B70EF-7F6D-4EDA-8093-A112BB873BAB}"/>
    <dgm:cxn modelId="{3F129446-6485-45DE-ABBC-9E511DF15801}" type="presOf" srcId="{C8C1D318-77C8-4147-96C8-D4E7EE4FFE5A}" destId="{9BFDF0B4-B222-4347-9846-CAA393F58ED0}" srcOrd="0" destOrd="0" presId="urn:microsoft.com/office/officeart/2005/8/layout/default"/>
    <dgm:cxn modelId="{F60A3850-AB5D-4DE4-9A8D-779BA974DDF1}" srcId="{E9CF4EC7-C16E-4AC9-B632-E4C83FE85623}" destId="{F88918CB-E913-4281-9F96-3F78AD51B450}" srcOrd="2" destOrd="0" parTransId="{98511658-4105-4577-93E9-1E494E9335F1}" sibTransId="{6DBFD5F0-D14E-4DA5-BAAB-4590D69F1B6E}"/>
    <dgm:cxn modelId="{AF48D562-10A1-46A6-9AE8-3AB84261B37D}" srcId="{E9CF4EC7-C16E-4AC9-B632-E4C83FE85623}" destId="{86916A24-AD53-4F77-9F05-44B6CFF15C0E}" srcOrd="8" destOrd="0" parTransId="{28C46D6B-978B-459C-8063-6DC6AA09346E}" sibTransId="{AF08D74F-C5DD-4F41-9502-43A5B7538FE1}"/>
    <dgm:cxn modelId="{B242C467-3939-4124-B25F-5BB352CBC625}" type="presOf" srcId="{E9CF4EC7-C16E-4AC9-B632-E4C83FE85623}" destId="{D42E7F06-023C-45D0-A024-60CB9897E459}" srcOrd="0" destOrd="0" presId="urn:microsoft.com/office/officeart/2005/8/layout/default"/>
    <dgm:cxn modelId="{40EC1E88-2D54-4FD9-B09D-EB9892E65FAB}" srcId="{E9CF4EC7-C16E-4AC9-B632-E4C83FE85623}" destId="{CE769F71-67B4-4959-AB28-681C1E56FDF4}" srcOrd="4" destOrd="0" parTransId="{1361D22D-0BEA-4301-847A-9F56565BC65D}" sibTransId="{EDC70378-4765-4362-89B2-669BA82E9C05}"/>
    <dgm:cxn modelId="{1F6D1F8A-D741-484B-9F6A-F0C3FC3EA098}" type="presOf" srcId="{F88918CB-E913-4281-9F96-3F78AD51B450}" destId="{9C5FBD23-8390-451B-B18C-7FA116BD8D5D}" srcOrd="0" destOrd="0" presId="urn:microsoft.com/office/officeart/2005/8/layout/default"/>
    <dgm:cxn modelId="{B4A3838F-959F-4BB6-9E5E-0E47DACB1B24}" srcId="{E9CF4EC7-C16E-4AC9-B632-E4C83FE85623}" destId="{A0026D64-D229-44C3-9913-5CBCCE6B8945}" srcOrd="6" destOrd="0" parTransId="{5012084B-B69F-4C4B-80C6-53365152F1A6}" sibTransId="{5130AC6C-5CD5-46F3-8267-50B1195C2594}"/>
    <dgm:cxn modelId="{B8A66A92-1990-4B5C-8C06-18459DEE1930}" srcId="{E9CF4EC7-C16E-4AC9-B632-E4C83FE85623}" destId="{CFCD082A-DE03-4B0C-8696-8B067077837F}" srcOrd="0" destOrd="0" parTransId="{C329303E-3C09-467E-8EFB-67B470B13B0C}" sibTransId="{540C24EC-4FAC-4774-971F-A2A1E660CC60}"/>
    <dgm:cxn modelId="{6644EF9C-4486-444E-9CD5-05CE35FC49C6}" type="presOf" srcId="{3E5C5B82-16D6-403F-8BBC-EBC31BE312ED}" destId="{38A8323F-70E1-4413-9316-FF0D00B57980}" srcOrd="0" destOrd="0" presId="urn:microsoft.com/office/officeart/2005/8/layout/default"/>
    <dgm:cxn modelId="{100082D7-9092-41BC-8967-522958782ED0}" srcId="{E9CF4EC7-C16E-4AC9-B632-E4C83FE85623}" destId="{29DBA375-2EB3-4E7F-8861-5A6D71472CC6}" srcOrd="3" destOrd="0" parTransId="{D8499B68-E252-41FA-B077-F25895FC4BB2}" sibTransId="{D47D9B99-DC26-423F-B5F6-A94D556A2A38}"/>
    <dgm:cxn modelId="{ED3D43DC-8224-46E0-8A93-99CE8E443048}" type="presOf" srcId="{BEE431DD-43D3-438D-B274-DBC70FB8F0AB}" destId="{3DF2A413-8572-4EE6-B11E-9FB956A6708D}" srcOrd="0" destOrd="0" presId="urn:microsoft.com/office/officeart/2005/8/layout/default"/>
    <dgm:cxn modelId="{7BA639E9-F5FF-49E2-BAD5-990A74FC2FCF}" srcId="{E9CF4EC7-C16E-4AC9-B632-E4C83FE85623}" destId="{3E5C5B82-16D6-403F-8BBC-EBC31BE312ED}" srcOrd="5" destOrd="0" parTransId="{54E69BB5-DA57-4191-BE60-540A78FCF62E}" sibTransId="{9713D3C7-6812-485D-A7EA-0D3A83D984A2}"/>
    <dgm:cxn modelId="{E86518ED-E2F5-404B-BE02-F97561DDD3F2}" type="presOf" srcId="{CE769F71-67B4-4959-AB28-681C1E56FDF4}" destId="{D8DE5CAE-C7C5-4A60-A4E3-0EEBAFF99566}" srcOrd="0" destOrd="0" presId="urn:microsoft.com/office/officeart/2005/8/layout/default"/>
    <dgm:cxn modelId="{1FC7B7F2-CBD1-4EA7-8C6A-9F908E2BE7B3}" type="presOf" srcId="{29DBA375-2EB3-4E7F-8861-5A6D71472CC6}" destId="{4B05B90B-A350-4E51-9F2C-1D57E3C2BAC4}" srcOrd="0" destOrd="0" presId="urn:microsoft.com/office/officeart/2005/8/layout/default"/>
    <dgm:cxn modelId="{2EA17FF4-AE5D-401F-AD76-7BD87C1B14E3}" type="presOf" srcId="{CFCD082A-DE03-4B0C-8696-8B067077837F}" destId="{BFEC9489-B5A5-4661-BDF0-F0ECA233849C}" srcOrd="0" destOrd="0" presId="urn:microsoft.com/office/officeart/2005/8/layout/default"/>
    <dgm:cxn modelId="{31BE5084-0472-443B-849D-54856FE72E6D}" type="presParOf" srcId="{D42E7F06-023C-45D0-A024-60CB9897E459}" destId="{BFEC9489-B5A5-4661-BDF0-F0ECA233849C}" srcOrd="0" destOrd="0" presId="urn:microsoft.com/office/officeart/2005/8/layout/default"/>
    <dgm:cxn modelId="{19D85014-29CD-481E-BCAE-10F55FD6B2B8}" type="presParOf" srcId="{D42E7F06-023C-45D0-A024-60CB9897E459}" destId="{5F73FB3E-CB4F-498A-AAC5-884A145EE685}" srcOrd="1" destOrd="0" presId="urn:microsoft.com/office/officeart/2005/8/layout/default"/>
    <dgm:cxn modelId="{9415F8AC-E090-4692-B79E-D1C6FBEE91AA}" type="presParOf" srcId="{D42E7F06-023C-45D0-A024-60CB9897E459}" destId="{3CEFC2B3-F029-4392-815C-1775140A0EC8}" srcOrd="2" destOrd="0" presId="urn:microsoft.com/office/officeart/2005/8/layout/default"/>
    <dgm:cxn modelId="{12A78210-0912-4C51-B04C-A46CCBC4EB74}" type="presParOf" srcId="{D42E7F06-023C-45D0-A024-60CB9897E459}" destId="{5A03013C-1B18-48B8-B8B6-0A41EB321B82}" srcOrd="3" destOrd="0" presId="urn:microsoft.com/office/officeart/2005/8/layout/default"/>
    <dgm:cxn modelId="{F83AC45B-8A90-40F6-8E27-9F281EB5BAC0}" type="presParOf" srcId="{D42E7F06-023C-45D0-A024-60CB9897E459}" destId="{9C5FBD23-8390-451B-B18C-7FA116BD8D5D}" srcOrd="4" destOrd="0" presId="urn:microsoft.com/office/officeart/2005/8/layout/default"/>
    <dgm:cxn modelId="{2D8F0029-F137-426F-B04C-B2D2A176C774}" type="presParOf" srcId="{D42E7F06-023C-45D0-A024-60CB9897E459}" destId="{62F74C9D-C565-4722-AB48-4E21DA49EB04}" srcOrd="5" destOrd="0" presId="urn:microsoft.com/office/officeart/2005/8/layout/default"/>
    <dgm:cxn modelId="{66A59A11-72C7-4286-B86D-8A6B0B5D57AE}" type="presParOf" srcId="{D42E7F06-023C-45D0-A024-60CB9897E459}" destId="{4B05B90B-A350-4E51-9F2C-1D57E3C2BAC4}" srcOrd="6" destOrd="0" presId="urn:microsoft.com/office/officeart/2005/8/layout/default"/>
    <dgm:cxn modelId="{A00D81AE-7995-4215-8823-66B6A2FE4532}" type="presParOf" srcId="{D42E7F06-023C-45D0-A024-60CB9897E459}" destId="{FB3B8787-A7C4-4C34-98ED-838CFE3A1B99}" srcOrd="7" destOrd="0" presId="urn:microsoft.com/office/officeart/2005/8/layout/default"/>
    <dgm:cxn modelId="{11ADF79A-D1AE-4DF4-84AB-E0EDE25E6773}" type="presParOf" srcId="{D42E7F06-023C-45D0-A024-60CB9897E459}" destId="{D8DE5CAE-C7C5-4A60-A4E3-0EEBAFF99566}" srcOrd="8" destOrd="0" presId="urn:microsoft.com/office/officeart/2005/8/layout/default"/>
    <dgm:cxn modelId="{8C1B7691-829F-4943-B694-A4E386A920BE}" type="presParOf" srcId="{D42E7F06-023C-45D0-A024-60CB9897E459}" destId="{113AF62A-4EE8-4C4C-97FE-14A473C9C0B1}" srcOrd="9" destOrd="0" presId="urn:microsoft.com/office/officeart/2005/8/layout/default"/>
    <dgm:cxn modelId="{F1E0B9FD-B3B6-4153-A087-34BD5333DB4E}" type="presParOf" srcId="{D42E7F06-023C-45D0-A024-60CB9897E459}" destId="{38A8323F-70E1-4413-9316-FF0D00B57980}" srcOrd="10" destOrd="0" presId="urn:microsoft.com/office/officeart/2005/8/layout/default"/>
    <dgm:cxn modelId="{CD2E1298-1E3E-4772-A31A-7E1531100665}" type="presParOf" srcId="{D42E7F06-023C-45D0-A024-60CB9897E459}" destId="{02927408-C929-4950-A59F-156725DD9C19}" srcOrd="11" destOrd="0" presId="urn:microsoft.com/office/officeart/2005/8/layout/default"/>
    <dgm:cxn modelId="{9CA45104-F0CA-4388-9123-7579EB3C6842}" type="presParOf" srcId="{D42E7F06-023C-45D0-A024-60CB9897E459}" destId="{F72C2A6D-A95F-4D66-A39D-E331727B26CB}" srcOrd="12" destOrd="0" presId="urn:microsoft.com/office/officeart/2005/8/layout/default"/>
    <dgm:cxn modelId="{FB7D5F42-F8D8-4AA4-8E20-AF4A7C12DF5E}" type="presParOf" srcId="{D42E7F06-023C-45D0-A024-60CB9897E459}" destId="{9A79F1D1-0CA9-41DC-A615-704341F26B20}" srcOrd="13" destOrd="0" presId="urn:microsoft.com/office/officeart/2005/8/layout/default"/>
    <dgm:cxn modelId="{7C360B1B-5576-4FE5-B57B-130C50B35733}" type="presParOf" srcId="{D42E7F06-023C-45D0-A024-60CB9897E459}" destId="{9BFDF0B4-B222-4347-9846-CAA393F58ED0}" srcOrd="14" destOrd="0" presId="urn:microsoft.com/office/officeart/2005/8/layout/default"/>
    <dgm:cxn modelId="{591EF4E4-A85A-49CD-8DB6-148DCB4F2318}" type="presParOf" srcId="{D42E7F06-023C-45D0-A024-60CB9897E459}" destId="{12A01E74-4CF9-4C94-9ADF-0B745317CA50}" srcOrd="15" destOrd="0" presId="urn:microsoft.com/office/officeart/2005/8/layout/default"/>
    <dgm:cxn modelId="{03DBB0A7-565C-488E-9BC1-00A0280BF7D9}" type="presParOf" srcId="{D42E7F06-023C-45D0-A024-60CB9897E459}" destId="{B23D63A6-B355-4491-BDBE-29FAFA20F3D4}" srcOrd="16" destOrd="0" presId="urn:microsoft.com/office/officeart/2005/8/layout/default"/>
    <dgm:cxn modelId="{186813E8-3099-4235-A3C9-FF1EC5DDF270}" type="presParOf" srcId="{D42E7F06-023C-45D0-A024-60CB9897E459}" destId="{2DC34C87-DFA5-4CCE-9590-8FF32F21BF97}" srcOrd="17" destOrd="0" presId="urn:microsoft.com/office/officeart/2005/8/layout/default"/>
    <dgm:cxn modelId="{0092A231-71C8-4A11-966B-AE294FCC94E3}" type="presParOf" srcId="{D42E7F06-023C-45D0-A024-60CB9897E459}" destId="{3DF2A413-8572-4EE6-B11E-9FB956A6708D}" srcOrd="18" destOrd="0" presId="urn:microsoft.com/office/officeart/2005/8/layout/default"/>
    <dgm:cxn modelId="{A8A8A81A-8549-4896-A6C8-B971B6D03EBC}" type="presParOf" srcId="{D42E7F06-023C-45D0-A024-60CB9897E459}" destId="{76B8DA0A-8D82-488C-AE23-4FA85F9B3554}" srcOrd="19" destOrd="0" presId="urn:microsoft.com/office/officeart/2005/8/layout/default"/>
    <dgm:cxn modelId="{9617075F-6D9E-4177-89A8-7EC43719D4FD}" type="presParOf" srcId="{D42E7F06-023C-45D0-A024-60CB9897E459}" destId="{D6ADCB57-EDB6-4412-8C6C-C442FB30CE00}"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C9489-B5A5-4661-BDF0-F0ECA233849C}">
      <dsp:nvSpPr>
        <dsp:cNvPr id="0" name=""/>
        <dsp:cNvSpPr/>
      </dsp:nvSpPr>
      <dsp:spPr>
        <a:xfrm>
          <a:off x="2196" y="125284"/>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Weight</a:t>
          </a:r>
        </a:p>
      </dsp:txBody>
      <dsp:txXfrm>
        <a:off x="2196" y="125284"/>
        <a:ext cx="1742758" cy="1045654"/>
      </dsp:txXfrm>
    </dsp:sp>
    <dsp:sp modelId="{3CEFC2B3-F029-4392-815C-1775140A0EC8}">
      <dsp:nvSpPr>
        <dsp:cNvPr id="0" name=""/>
        <dsp:cNvSpPr/>
      </dsp:nvSpPr>
      <dsp:spPr>
        <a:xfrm>
          <a:off x="1919230" y="125284"/>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Age</a:t>
          </a:r>
        </a:p>
      </dsp:txBody>
      <dsp:txXfrm>
        <a:off x="1919230" y="125284"/>
        <a:ext cx="1742758" cy="1045654"/>
      </dsp:txXfrm>
    </dsp:sp>
    <dsp:sp modelId="{9C5FBD23-8390-451B-B18C-7FA116BD8D5D}">
      <dsp:nvSpPr>
        <dsp:cNvPr id="0" name=""/>
        <dsp:cNvSpPr/>
      </dsp:nvSpPr>
      <dsp:spPr>
        <a:xfrm>
          <a:off x="3836264" y="125284"/>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Height</a:t>
          </a:r>
        </a:p>
      </dsp:txBody>
      <dsp:txXfrm>
        <a:off x="3836264" y="125284"/>
        <a:ext cx="1742758" cy="1045654"/>
      </dsp:txXfrm>
    </dsp:sp>
    <dsp:sp modelId="{4B05B90B-A350-4E51-9F2C-1D57E3C2BAC4}">
      <dsp:nvSpPr>
        <dsp:cNvPr id="0" name=""/>
        <dsp:cNvSpPr/>
      </dsp:nvSpPr>
      <dsp:spPr>
        <a:xfrm>
          <a:off x="5753298" y="125284"/>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Gender</a:t>
          </a:r>
        </a:p>
      </dsp:txBody>
      <dsp:txXfrm>
        <a:off x="5753298" y="125284"/>
        <a:ext cx="1742758" cy="1045654"/>
      </dsp:txXfrm>
    </dsp:sp>
    <dsp:sp modelId="{D8DE5CAE-C7C5-4A60-A4E3-0EEBAFF99566}">
      <dsp:nvSpPr>
        <dsp:cNvPr id="0" name=""/>
        <dsp:cNvSpPr/>
      </dsp:nvSpPr>
      <dsp:spPr>
        <a:xfrm>
          <a:off x="2196" y="1345215"/>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Pregnancies</a:t>
          </a:r>
        </a:p>
      </dsp:txBody>
      <dsp:txXfrm>
        <a:off x="2196" y="1345215"/>
        <a:ext cx="1742758" cy="1045654"/>
      </dsp:txXfrm>
    </dsp:sp>
    <dsp:sp modelId="{38A8323F-70E1-4413-9316-FF0D00B57980}">
      <dsp:nvSpPr>
        <dsp:cNvPr id="0" name=""/>
        <dsp:cNvSpPr/>
      </dsp:nvSpPr>
      <dsp:spPr>
        <a:xfrm>
          <a:off x="1919230" y="1345215"/>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Glucose</a:t>
          </a:r>
        </a:p>
      </dsp:txBody>
      <dsp:txXfrm>
        <a:off x="1919230" y="1345215"/>
        <a:ext cx="1742758" cy="1045654"/>
      </dsp:txXfrm>
    </dsp:sp>
    <dsp:sp modelId="{F72C2A6D-A95F-4D66-A39D-E331727B26CB}">
      <dsp:nvSpPr>
        <dsp:cNvPr id="0" name=""/>
        <dsp:cNvSpPr/>
      </dsp:nvSpPr>
      <dsp:spPr>
        <a:xfrm>
          <a:off x="3836264" y="1345215"/>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Insulin</a:t>
          </a:r>
        </a:p>
      </dsp:txBody>
      <dsp:txXfrm>
        <a:off x="3836264" y="1345215"/>
        <a:ext cx="1742758" cy="1045654"/>
      </dsp:txXfrm>
    </dsp:sp>
    <dsp:sp modelId="{9BFDF0B4-B222-4347-9846-CAA393F58ED0}">
      <dsp:nvSpPr>
        <dsp:cNvPr id="0" name=""/>
        <dsp:cNvSpPr/>
      </dsp:nvSpPr>
      <dsp:spPr>
        <a:xfrm>
          <a:off x="5753298" y="1345215"/>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Blood Pressure</a:t>
          </a:r>
        </a:p>
      </dsp:txBody>
      <dsp:txXfrm>
        <a:off x="5753298" y="1345215"/>
        <a:ext cx="1742758" cy="1045654"/>
      </dsp:txXfrm>
    </dsp:sp>
    <dsp:sp modelId="{B23D63A6-B355-4491-BDBE-29FAFA20F3D4}">
      <dsp:nvSpPr>
        <dsp:cNvPr id="0" name=""/>
        <dsp:cNvSpPr/>
      </dsp:nvSpPr>
      <dsp:spPr>
        <a:xfrm>
          <a:off x="0" y="2538984"/>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Skin Thickness</a:t>
          </a:r>
        </a:p>
      </dsp:txBody>
      <dsp:txXfrm>
        <a:off x="0" y="2538984"/>
        <a:ext cx="1742758" cy="1045654"/>
      </dsp:txXfrm>
    </dsp:sp>
    <dsp:sp modelId="{3DF2A413-8572-4EE6-B11E-9FB956A6708D}">
      <dsp:nvSpPr>
        <dsp:cNvPr id="0" name=""/>
        <dsp:cNvSpPr/>
      </dsp:nvSpPr>
      <dsp:spPr>
        <a:xfrm>
          <a:off x="1908478" y="2538984"/>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Genetics (DPF)</a:t>
          </a:r>
        </a:p>
      </dsp:txBody>
      <dsp:txXfrm>
        <a:off x="1908478" y="2538984"/>
        <a:ext cx="1742758" cy="1045654"/>
      </dsp:txXfrm>
    </dsp:sp>
    <dsp:sp modelId="{D6ADCB57-EDB6-4412-8C6C-C442FB30CE00}">
      <dsp:nvSpPr>
        <dsp:cNvPr id="0" name=""/>
        <dsp:cNvSpPr/>
      </dsp:nvSpPr>
      <dsp:spPr>
        <a:xfrm>
          <a:off x="3825512" y="2538984"/>
          <a:ext cx="1742758" cy="104565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Levels of Stress/Anxiety</a:t>
          </a:r>
        </a:p>
      </dsp:txBody>
      <dsp:txXfrm>
        <a:off x="3825512" y="2538984"/>
        <a:ext cx="1742758" cy="10456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E574E-E298-4894-A198-54B8693C00DC}" type="datetimeFigureOut">
              <a:rPr lang="en-US" smtClean="0"/>
              <a:t>12/23/25</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EEC81-55A3-45B1-86BF-5CEFB88E3DC3}" type="slidenum">
              <a:rPr lang="en-US" smtClean="0"/>
              <a:t>‹#›</a:t>
            </a:fld>
            <a:endParaRPr lang="en-US"/>
          </a:p>
        </p:txBody>
      </p:sp>
    </p:spTree>
    <p:extLst>
      <p:ext uri="{BB962C8B-B14F-4D97-AF65-F5344CB8AC3E}">
        <p14:creationId xmlns:p14="http://schemas.microsoft.com/office/powerpoint/2010/main" val="1355080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6E3F2C7-4BFA-96D7-D7DB-89CE059E9AC5}"/>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endParaRPr lang="en-US"/>
          </a:p>
        </p:txBody>
      </p:sp>
      <p:sp>
        <p:nvSpPr>
          <p:cNvPr id="3" name="Υπότιτλος 2">
            <a:extLst>
              <a:ext uri="{FF2B5EF4-FFF2-40B4-BE49-F238E27FC236}">
                <a16:creationId xmlns:a16="http://schemas.microsoft.com/office/drawing/2014/main" id="{87FA496E-15E4-B6BD-2619-3D34222E01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a:p>
        </p:txBody>
      </p:sp>
      <p:sp>
        <p:nvSpPr>
          <p:cNvPr id="4" name="Θέση ημερομηνίας 3">
            <a:extLst>
              <a:ext uri="{FF2B5EF4-FFF2-40B4-BE49-F238E27FC236}">
                <a16:creationId xmlns:a16="http://schemas.microsoft.com/office/drawing/2014/main" id="{1DF0B0D9-EE98-037A-2344-7CC4B4E7CACF}"/>
              </a:ext>
            </a:extLst>
          </p:cNvPr>
          <p:cNvSpPr>
            <a:spLocks noGrp="1"/>
          </p:cNvSpPr>
          <p:nvPr>
            <p:ph type="dt" sz="half" idx="10"/>
          </p:nvPr>
        </p:nvSpPr>
        <p:spPr/>
        <p:txBody>
          <a:bodyPr/>
          <a:lstStyle/>
          <a:p>
            <a:fld id="{7E5F2831-E9E5-441A-988F-2CF775A095F7}" type="datetime1">
              <a:rPr lang="en-US" smtClean="0"/>
              <a:t>12/23/25</a:t>
            </a:fld>
            <a:endParaRPr lang="en-US"/>
          </a:p>
        </p:txBody>
      </p:sp>
      <p:sp>
        <p:nvSpPr>
          <p:cNvPr id="5" name="Θέση υποσέλιδου 4">
            <a:extLst>
              <a:ext uri="{FF2B5EF4-FFF2-40B4-BE49-F238E27FC236}">
                <a16:creationId xmlns:a16="http://schemas.microsoft.com/office/drawing/2014/main" id="{FBBFB534-8947-8C37-4FA7-9FA9C42490CD}"/>
              </a:ext>
            </a:extLst>
          </p:cNvPr>
          <p:cNvSpPr>
            <a:spLocks noGrp="1"/>
          </p:cNvSpPr>
          <p:nvPr>
            <p:ph type="ftr" sz="quarter" idx="11"/>
          </p:nvPr>
        </p:nvSpPr>
        <p:spPr/>
        <p:txBody>
          <a:bodyPr/>
          <a:lstStyle/>
          <a:p>
            <a:r>
              <a:rPr lang="el-GR"/>
              <a:t>Βασίλειος Κοχλιαρίδης</a:t>
            </a:r>
            <a:endParaRPr lang="en-US"/>
          </a:p>
        </p:txBody>
      </p:sp>
      <p:sp>
        <p:nvSpPr>
          <p:cNvPr id="6" name="Θέση αριθμού διαφάνειας 5">
            <a:extLst>
              <a:ext uri="{FF2B5EF4-FFF2-40B4-BE49-F238E27FC236}">
                <a16:creationId xmlns:a16="http://schemas.microsoft.com/office/drawing/2014/main" id="{3DC8CE2F-F2D2-7280-2306-D7F692791B61}"/>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549841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006B2C6-EEEC-C58E-69FA-F4D9739AFAD7}"/>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8CB615D6-C424-9ECA-8BD2-EE399612E2D2}"/>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50FE6F3F-FE13-FB7A-51D8-B5770F490725}"/>
              </a:ext>
            </a:extLst>
          </p:cNvPr>
          <p:cNvSpPr>
            <a:spLocks noGrp="1"/>
          </p:cNvSpPr>
          <p:nvPr>
            <p:ph type="dt" sz="half" idx="10"/>
          </p:nvPr>
        </p:nvSpPr>
        <p:spPr/>
        <p:txBody>
          <a:bodyPr/>
          <a:lstStyle/>
          <a:p>
            <a:fld id="{7E042010-1B2A-440F-AFD4-664A5CC9F1F8}" type="datetime1">
              <a:rPr lang="en-US" smtClean="0"/>
              <a:t>12/23/25</a:t>
            </a:fld>
            <a:endParaRPr lang="en-US"/>
          </a:p>
        </p:txBody>
      </p:sp>
      <p:sp>
        <p:nvSpPr>
          <p:cNvPr id="5" name="Θέση υποσέλιδου 4">
            <a:extLst>
              <a:ext uri="{FF2B5EF4-FFF2-40B4-BE49-F238E27FC236}">
                <a16:creationId xmlns:a16="http://schemas.microsoft.com/office/drawing/2014/main" id="{21BE53B9-0998-15D4-A075-4E2803BB0E22}"/>
              </a:ext>
            </a:extLst>
          </p:cNvPr>
          <p:cNvSpPr>
            <a:spLocks noGrp="1"/>
          </p:cNvSpPr>
          <p:nvPr>
            <p:ph type="ftr" sz="quarter" idx="11"/>
          </p:nvPr>
        </p:nvSpPr>
        <p:spPr/>
        <p:txBody>
          <a:bodyPr/>
          <a:lstStyle/>
          <a:p>
            <a:r>
              <a:rPr lang="el-GR"/>
              <a:t>Βασίλειος Κοχλιαρίδης</a:t>
            </a:r>
            <a:endParaRPr lang="en-US"/>
          </a:p>
        </p:txBody>
      </p:sp>
      <p:sp>
        <p:nvSpPr>
          <p:cNvPr id="6" name="Θέση αριθμού διαφάνειας 5">
            <a:extLst>
              <a:ext uri="{FF2B5EF4-FFF2-40B4-BE49-F238E27FC236}">
                <a16:creationId xmlns:a16="http://schemas.microsoft.com/office/drawing/2014/main" id="{82BDF2C4-019D-FC39-4F9B-09A5D8336A40}"/>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3444551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97A29ED4-6DEF-6149-40E0-7D201F864E13}"/>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A5541CB6-75EF-2782-A141-A6FE8E5E1516}"/>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EF137CBE-93FC-E5E3-31F2-1F1A9FEC96ED}"/>
              </a:ext>
            </a:extLst>
          </p:cNvPr>
          <p:cNvSpPr>
            <a:spLocks noGrp="1"/>
          </p:cNvSpPr>
          <p:nvPr>
            <p:ph type="dt" sz="half" idx="10"/>
          </p:nvPr>
        </p:nvSpPr>
        <p:spPr/>
        <p:txBody>
          <a:bodyPr/>
          <a:lstStyle/>
          <a:p>
            <a:fld id="{0AACC63D-8EAA-47D9-8532-DD60D85DB32C}" type="datetime1">
              <a:rPr lang="en-US" smtClean="0"/>
              <a:t>12/23/25</a:t>
            </a:fld>
            <a:endParaRPr lang="en-US"/>
          </a:p>
        </p:txBody>
      </p:sp>
      <p:sp>
        <p:nvSpPr>
          <p:cNvPr id="5" name="Θέση υποσέλιδου 4">
            <a:extLst>
              <a:ext uri="{FF2B5EF4-FFF2-40B4-BE49-F238E27FC236}">
                <a16:creationId xmlns:a16="http://schemas.microsoft.com/office/drawing/2014/main" id="{7C17E096-0B6B-1DBC-0F56-F1096F9B4A9E}"/>
              </a:ext>
            </a:extLst>
          </p:cNvPr>
          <p:cNvSpPr>
            <a:spLocks noGrp="1"/>
          </p:cNvSpPr>
          <p:nvPr>
            <p:ph type="ftr" sz="quarter" idx="11"/>
          </p:nvPr>
        </p:nvSpPr>
        <p:spPr/>
        <p:txBody>
          <a:bodyPr/>
          <a:lstStyle/>
          <a:p>
            <a:r>
              <a:rPr lang="el-GR"/>
              <a:t>Βασίλειος Κοχλιαρίδης</a:t>
            </a:r>
            <a:endParaRPr lang="en-US"/>
          </a:p>
        </p:txBody>
      </p:sp>
      <p:sp>
        <p:nvSpPr>
          <p:cNvPr id="6" name="Θέση αριθμού διαφάνειας 5">
            <a:extLst>
              <a:ext uri="{FF2B5EF4-FFF2-40B4-BE49-F238E27FC236}">
                <a16:creationId xmlns:a16="http://schemas.microsoft.com/office/drawing/2014/main" id="{328CD2A0-0861-531B-745E-990D44C8BC12}"/>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326964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460618F-C768-41A8-48DE-BB1086369791}"/>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A7AEF68D-C62B-FCBA-1472-10F022DE8E64}"/>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D9CACAF7-E2AE-6617-78A1-EFF8C0D7DA30}"/>
              </a:ext>
            </a:extLst>
          </p:cNvPr>
          <p:cNvSpPr>
            <a:spLocks noGrp="1"/>
          </p:cNvSpPr>
          <p:nvPr>
            <p:ph type="dt" sz="half" idx="10"/>
          </p:nvPr>
        </p:nvSpPr>
        <p:spPr/>
        <p:txBody>
          <a:bodyPr/>
          <a:lstStyle/>
          <a:p>
            <a:fld id="{F34617B9-7FDC-483F-873E-DA0B569A49AF}" type="datetime1">
              <a:rPr lang="en-US" smtClean="0"/>
              <a:t>12/23/25</a:t>
            </a:fld>
            <a:endParaRPr lang="en-US"/>
          </a:p>
        </p:txBody>
      </p:sp>
      <p:sp>
        <p:nvSpPr>
          <p:cNvPr id="5" name="Θέση υποσέλιδου 4">
            <a:extLst>
              <a:ext uri="{FF2B5EF4-FFF2-40B4-BE49-F238E27FC236}">
                <a16:creationId xmlns:a16="http://schemas.microsoft.com/office/drawing/2014/main" id="{52F76099-BCF7-C484-CCA4-7360E1B4DA86}"/>
              </a:ext>
            </a:extLst>
          </p:cNvPr>
          <p:cNvSpPr>
            <a:spLocks noGrp="1"/>
          </p:cNvSpPr>
          <p:nvPr>
            <p:ph type="ftr" sz="quarter" idx="11"/>
          </p:nvPr>
        </p:nvSpPr>
        <p:spPr/>
        <p:txBody>
          <a:bodyPr/>
          <a:lstStyle/>
          <a:p>
            <a:r>
              <a:rPr lang="el-GR"/>
              <a:t>Βασίλειος Κοχλιαρίδης</a:t>
            </a:r>
            <a:endParaRPr lang="en-US"/>
          </a:p>
        </p:txBody>
      </p:sp>
      <p:sp>
        <p:nvSpPr>
          <p:cNvPr id="6" name="Θέση αριθμού διαφάνειας 5">
            <a:extLst>
              <a:ext uri="{FF2B5EF4-FFF2-40B4-BE49-F238E27FC236}">
                <a16:creationId xmlns:a16="http://schemas.microsoft.com/office/drawing/2014/main" id="{E7E7D658-FD80-BF1C-12C2-96A60BE98717}"/>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171555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4DAC28B-5302-263A-BFA3-A9B067C6F5A6}"/>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341E70EB-D764-5148-416C-C22E4252D3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490778B5-0C05-BA17-E905-83FD5C40A084}"/>
              </a:ext>
            </a:extLst>
          </p:cNvPr>
          <p:cNvSpPr>
            <a:spLocks noGrp="1"/>
          </p:cNvSpPr>
          <p:nvPr>
            <p:ph type="dt" sz="half" idx="10"/>
          </p:nvPr>
        </p:nvSpPr>
        <p:spPr/>
        <p:txBody>
          <a:bodyPr/>
          <a:lstStyle/>
          <a:p>
            <a:fld id="{D0F9D5F0-2BFE-4CF8-8E92-6585B621437A}" type="datetime1">
              <a:rPr lang="en-US" smtClean="0"/>
              <a:t>12/23/25</a:t>
            </a:fld>
            <a:endParaRPr lang="en-US"/>
          </a:p>
        </p:txBody>
      </p:sp>
      <p:sp>
        <p:nvSpPr>
          <p:cNvPr id="5" name="Θέση υποσέλιδου 4">
            <a:extLst>
              <a:ext uri="{FF2B5EF4-FFF2-40B4-BE49-F238E27FC236}">
                <a16:creationId xmlns:a16="http://schemas.microsoft.com/office/drawing/2014/main" id="{D75BF08D-2CE8-E775-5227-75DC306CD34A}"/>
              </a:ext>
            </a:extLst>
          </p:cNvPr>
          <p:cNvSpPr>
            <a:spLocks noGrp="1"/>
          </p:cNvSpPr>
          <p:nvPr>
            <p:ph type="ftr" sz="quarter" idx="11"/>
          </p:nvPr>
        </p:nvSpPr>
        <p:spPr/>
        <p:txBody>
          <a:bodyPr/>
          <a:lstStyle/>
          <a:p>
            <a:r>
              <a:rPr lang="el-GR"/>
              <a:t>Βασίλειος Κοχλιαρίδης</a:t>
            </a:r>
            <a:endParaRPr lang="en-US"/>
          </a:p>
        </p:txBody>
      </p:sp>
      <p:sp>
        <p:nvSpPr>
          <p:cNvPr id="6" name="Θέση αριθμού διαφάνειας 5">
            <a:extLst>
              <a:ext uri="{FF2B5EF4-FFF2-40B4-BE49-F238E27FC236}">
                <a16:creationId xmlns:a16="http://schemas.microsoft.com/office/drawing/2014/main" id="{DD73FBE2-BDCD-71A0-40F6-879EAB92E3C4}"/>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4165973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39AC0BF-ED31-BD2F-ADDC-10F1DC314EE1}"/>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F518A3B0-B3BB-D820-8653-9FF6BD5855F4}"/>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περιεχομένου 3">
            <a:extLst>
              <a:ext uri="{FF2B5EF4-FFF2-40B4-BE49-F238E27FC236}">
                <a16:creationId xmlns:a16="http://schemas.microsoft.com/office/drawing/2014/main" id="{E1AC07E0-13D4-AC1D-FDC2-1AFD08E33B0C}"/>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ημερομηνίας 4">
            <a:extLst>
              <a:ext uri="{FF2B5EF4-FFF2-40B4-BE49-F238E27FC236}">
                <a16:creationId xmlns:a16="http://schemas.microsoft.com/office/drawing/2014/main" id="{3A1EF92E-745E-94D7-11C5-D264A7E06C6B}"/>
              </a:ext>
            </a:extLst>
          </p:cNvPr>
          <p:cNvSpPr>
            <a:spLocks noGrp="1"/>
          </p:cNvSpPr>
          <p:nvPr>
            <p:ph type="dt" sz="half" idx="10"/>
          </p:nvPr>
        </p:nvSpPr>
        <p:spPr/>
        <p:txBody>
          <a:bodyPr/>
          <a:lstStyle/>
          <a:p>
            <a:fld id="{CA70ADA2-3B4C-46E9-8174-5D0E15805C71}" type="datetime1">
              <a:rPr lang="en-US" smtClean="0"/>
              <a:t>12/23/25</a:t>
            </a:fld>
            <a:endParaRPr lang="en-US"/>
          </a:p>
        </p:txBody>
      </p:sp>
      <p:sp>
        <p:nvSpPr>
          <p:cNvPr id="6" name="Θέση υποσέλιδου 5">
            <a:extLst>
              <a:ext uri="{FF2B5EF4-FFF2-40B4-BE49-F238E27FC236}">
                <a16:creationId xmlns:a16="http://schemas.microsoft.com/office/drawing/2014/main" id="{687AF416-7FBD-C8A0-B475-79C435CBE94E}"/>
              </a:ext>
            </a:extLst>
          </p:cNvPr>
          <p:cNvSpPr>
            <a:spLocks noGrp="1"/>
          </p:cNvSpPr>
          <p:nvPr>
            <p:ph type="ftr" sz="quarter" idx="11"/>
          </p:nvPr>
        </p:nvSpPr>
        <p:spPr/>
        <p:txBody>
          <a:bodyPr/>
          <a:lstStyle/>
          <a:p>
            <a:r>
              <a:rPr lang="el-GR"/>
              <a:t>Βασίλειος Κοχλιαρίδης</a:t>
            </a:r>
            <a:endParaRPr lang="en-US"/>
          </a:p>
        </p:txBody>
      </p:sp>
      <p:sp>
        <p:nvSpPr>
          <p:cNvPr id="7" name="Θέση αριθμού διαφάνειας 6">
            <a:extLst>
              <a:ext uri="{FF2B5EF4-FFF2-40B4-BE49-F238E27FC236}">
                <a16:creationId xmlns:a16="http://schemas.microsoft.com/office/drawing/2014/main" id="{8004D500-C8D4-2F31-DFA0-25EFC092F99D}"/>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402438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4393112-FBEE-410C-70DA-170D9B76DB69}"/>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E0FFF49C-A0C5-9203-D2A1-E1893DB81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71752245-D4AF-76ED-FDE1-EDFAD6F35906}"/>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κειμένου 4">
            <a:extLst>
              <a:ext uri="{FF2B5EF4-FFF2-40B4-BE49-F238E27FC236}">
                <a16:creationId xmlns:a16="http://schemas.microsoft.com/office/drawing/2014/main" id="{A1DE0065-EB8D-B3F7-D776-46B6D8B09D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B3B07BD2-28E5-1381-56E6-FDBA5B435BA4}"/>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7" name="Θέση ημερομηνίας 6">
            <a:extLst>
              <a:ext uri="{FF2B5EF4-FFF2-40B4-BE49-F238E27FC236}">
                <a16:creationId xmlns:a16="http://schemas.microsoft.com/office/drawing/2014/main" id="{7A1D7FF4-7624-31A5-1C91-857E16CE0E01}"/>
              </a:ext>
            </a:extLst>
          </p:cNvPr>
          <p:cNvSpPr>
            <a:spLocks noGrp="1"/>
          </p:cNvSpPr>
          <p:nvPr>
            <p:ph type="dt" sz="half" idx="10"/>
          </p:nvPr>
        </p:nvSpPr>
        <p:spPr/>
        <p:txBody>
          <a:bodyPr/>
          <a:lstStyle/>
          <a:p>
            <a:fld id="{91DA38BB-A4D8-4872-B24E-5D3AC6E6DC33}" type="datetime1">
              <a:rPr lang="en-US" smtClean="0"/>
              <a:t>12/23/25</a:t>
            </a:fld>
            <a:endParaRPr lang="en-US"/>
          </a:p>
        </p:txBody>
      </p:sp>
      <p:sp>
        <p:nvSpPr>
          <p:cNvPr id="8" name="Θέση υποσέλιδου 7">
            <a:extLst>
              <a:ext uri="{FF2B5EF4-FFF2-40B4-BE49-F238E27FC236}">
                <a16:creationId xmlns:a16="http://schemas.microsoft.com/office/drawing/2014/main" id="{304A2E9E-E9B6-CD71-8E7A-575739CB5B26}"/>
              </a:ext>
            </a:extLst>
          </p:cNvPr>
          <p:cNvSpPr>
            <a:spLocks noGrp="1"/>
          </p:cNvSpPr>
          <p:nvPr>
            <p:ph type="ftr" sz="quarter" idx="11"/>
          </p:nvPr>
        </p:nvSpPr>
        <p:spPr/>
        <p:txBody>
          <a:bodyPr/>
          <a:lstStyle/>
          <a:p>
            <a:r>
              <a:rPr lang="el-GR"/>
              <a:t>Βασίλειος Κοχλιαρίδης</a:t>
            </a:r>
            <a:endParaRPr lang="en-US"/>
          </a:p>
        </p:txBody>
      </p:sp>
      <p:sp>
        <p:nvSpPr>
          <p:cNvPr id="9" name="Θέση αριθμού διαφάνειας 8">
            <a:extLst>
              <a:ext uri="{FF2B5EF4-FFF2-40B4-BE49-F238E27FC236}">
                <a16:creationId xmlns:a16="http://schemas.microsoft.com/office/drawing/2014/main" id="{8DE27359-0D89-C15A-9B92-9FC2FBE34761}"/>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1931001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B25A365-3116-1AE4-20AD-C24E0088E9A1}"/>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ημερομηνίας 2">
            <a:extLst>
              <a:ext uri="{FF2B5EF4-FFF2-40B4-BE49-F238E27FC236}">
                <a16:creationId xmlns:a16="http://schemas.microsoft.com/office/drawing/2014/main" id="{2994D23B-458D-EF75-DA0D-79F7559A1001}"/>
              </a:ext>
            </a:extLst>
          </p:cNvPr>
          <p:cNvSpPr>
            <a:spLocks noGrp="1"/>
          </p:cNvSpPr>
          <p:nvPr>
            <p:ph type="dt" sz="half" idx="10"/>
          </p:nvPr>
        </p:nvSpPr>
        <p:spPr/>
        <p:txBody>
          <a:bodyPr/>
          <a:lstStyle/>
          <a:p>
            <a:fld id="{BB45F4BD-973A-410F-8C3C-0269CFA833D8}" type="datetime1">
              <a:rPr lang="en-US" smtClean="0"/>
              <a:t>12/23/25</a:t>
            </a:fld>
            <a:endParaRPr lang="en-US"/>
          </a:p>
        </p:txBody>
      </p:sp>
      <p:sp>
        <p:nvSpPr>
          <p:cNvPr id="4" name="Θέση υποσέλιδου 3">
            <a:extLst>
              <a:ext uri="{FF2B5EF4-FFF2-40B4-BE49-F238E27FC236}">
                <a16:creationId xmlns:a16="http://schemas.microsoft.com/office/drawing/2014/main" id="{FCE3F91F-411E-6138-2000-0C1B4A6A7881}"/>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2A25C88F-6C11-0912-3A92-4EF896194A44}"/>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1593925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0274D46C-3FB2-E5C2-1A88-A86DF47DAEC4}"/>
              </a:ext>
            </a:extLst>
          </p:cNvPr>
          <p:cNvSpPr>
            <a:spLocks noGrp="1"/>
          </p:cNvSpPr>
          <p:nvPr>
            <p:ph type="dt" sz="half" idx="10"/>
          </p:nvPr>
        </p:nvSpPr>
        <p:spPr/>
        <p:txBody>
          <a:bodyPr/>
          <a:lstStyle/>
          <a:p>
            <a:fld id="{1E2B471D-D131-45DE-A009-59BE12540FC5}" type="datetime1">
              <a:rPr lang="en-US" smtClean="0"/>
              <a:t>12/23/25</a:t>
            </a:fld>
            <a:endParaRPr lang="en-US"/>
          </a:p>
        </p:txBody>
      </p:sp>
      <p:sp>
        <p:nvSpPr>
          <p:cNvPr id="3" name="Θέση υποσέλιδου 2">
            <a:extLst>
              <a:ext uri="{FF2B5EF4-FFF2-40B4-BE49-F238E27FC236}">
                <a16:creationId xmlns:a16="http://schemas.microsoft.com/office/drawing/2014/main" id="{07EB22A4-CB01-7737-EAC5-469ACE780A62}"/>
              </a:ext>
            </a:extLst>
          </p:cNvPr>
          <p:cNvSpPr>
            <a:spLocks noGrp="1"/>
          </p:cNvSpPr>
          <p:nvPr>
            <p:ph type="ftr" sz="quarter" idx="11"/>
          </p:nvPr>
        </p:nvSpPr>
        <p:spPr/>
        <p:txBody>
          <a:bodyPr/>
          <a:lstStyle/>
          <a:p>
            <a:r>
              <a:rPr lang="el-GR"/>
              <a:t>Βασίλειος Κοχλιαρίδης</a:t>
            </a:r>
            <a:endParaRPr lang="en-US"/>
          </a:p>
        </p:txBody>
      </p:sp>
      <p:sp>
        <p:nvSpPr>
          <p:cNvPr id="4" name="Θέση αριθμού διαφάνειας 3">
            <a:extLst>
              <a:ext uri="{FF2B5EF4-FFF2-40B4-BE49-F238E27FC236}">
                <a16:creationId xmlns:a16="http://schemas.microsoft.com/office/drawing/2014/main" id="{548F6454-9E8B-A0B9-FE09-97AC27133185}"/>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2582479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8F319A-89EB-5A06-E3E7-4F31DF5DD198}"/>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22F6087A-78D5-D13D-D00B-8ABBF6FF7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κειμένου 3">
            <a:extLst>
              <a:ext uri="{FF2B5EF4-FFF2-40B4-BE49-F238E27FC236}">
                <a16:creationId xmlns:a16="http://schemas.microsoft.com/office/drawing/2014/main" id="{EFCA236A-EF71-4BE2-0068-A7932DE46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B8F22118-6220-4D40-A2B9-5890D2C6CAA9}"/>
              </a:ext>
            </a:extLst>
          </p:cNvPr>
          <p:cNvSpPr>
            <a:spLocks noGrp="1"/>
          </p:cNvSpPr>
          <p:nvPr>
            <p:ph type="dt" sz="half" idx="10"/>
          </p:nvPr>
        </p:nvSpPr>
        <p:spPr/>
        <p:txBody>
          <a:bodyPr/>
          <a:lstStyle/>
          <a:p>
            <a:fld id="{104C3553-CE6B-4599-9928-D38612B86624}" type="datetime1">
              <a:rPr lang="en-US" smtClean="0"/>
              <a:t>12/23/25</a:t>
            </a:fld>
            <a:endParaRPr lang="en-US"/>
          </a:p>
        </p:txBody>
      </p:sp>
      <p:sp>
        <p:nvSpPr>
          <p:cNvPr id="6" name="Θέση υποσέλιδου 5">
            <a:extLst>
              <a:ext uri="{FF2B5EF4-FFF2-40B4-BE49-F238E27FC236}">
                <a16:creationId xmlns:a16="http://schemas.microsoft.com/office/drawing/2014/main" id="{59E8D599-74CF-87BF-8586-22C44968DB68}"/>
              </a:ext>
            </a:extLst>
          </p:cNvPr>
          <p:cNvSpPr>
            <a:spLocks noGrp="1"/>
          </p:cNvSpPr>
          <p:nvPr>
            <p:ph type="ftr" sz="quarter" idx="11"/>
          </p:nvPr>
        </p:nvSpPr>
        <p:spPr/>
        <p:txBody>
          <a:bodyPr/>
          <a:lstStyle/>
          <a:p>
            <a:r>
              <a:rPr lang="el-GR"/>
              <a:t>Βασίλειος Κοχλιαρίδης</a:t>
            </a:r>
            <a:endParaRPr lang="en-US"/>
          </a:p>
        </p:txBody>
      </p:sp>
      <p:sp>
        <p:nvSpPr>
          <p:cNvPr id="7" name="Θέση αριθμού διαφάνειας 6">
            <a:extLst>
              <a:ext uri="{FF2B5EF4-FFF2-40B4-BE49-F238E27FC236}">
                <a16:creationId xmlns:a16="http://schemas.microsoft.com/office/drawing/2014/main" id="{78D3BB52-2005-14C4-8122-00625EA0C5B7}"/>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333174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3225D27-9791-3105-6CF9-668B24BBD92D}"/>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εικόνας 2">
            <a:extLst>
              <a:ext uri="{FF2B5EF4-FFF2-40B4-BE49-F238E27FC236}">
                <a16:creationId xmlns:a16="http://schemas.microsoft.com/office/drawing/2014/main" id="{FB710D2D-77E8-9D9F-F582-BEBAF69B0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Θέση κειμένου 3">
            <a:extLst>
              <a:ext uri="{FF2B5EF4-FFF2-40B4-BE49-F238E27FC236}">
                <a16:creationId xmlns:a16="http://schemas.microsoft.com/office/drawing/2014/main" id="{39E8FF25-A3C8-2EC5-165B-526B0903D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9C752309-981B-6AC1-FC07-F8C9580E9C53}"/>
              </a:ext>
            </a:extLst>
          </p:cNvPr>
          <p:cNvSpPr>
            <a:spLocks noGrp="1"/>
          </p:cNvSpPr>
          <p:nvPr>
            <p:ph type="dt" sz="half" idx="10"/>
          </p:nvPr>
        </p:nvSpPr>
        <p:spPr/>
        <p:txBody>
          <a:bodyPr/>
          <a:lstStyle/>
          <a:p>
            <a:fld id="{FCFC8521-FE12-480A-BC4B-DD515FBC730F}" type="datetime1">
              <a:rPr lang="en-US" smtClean="0"/>
              <a:t>12/23/25</a:t>
            </a:fld>
            <a:endParaRPr lang="en-US"/>
          </a:p>
        </p:txBody>
      </p:sp>
      <p:sp>
        <p:nvSpPr>
          <p:cNvPr id="6" name="Θέση υποσέλιδου 5">
            <a:extLst>
              <a:ext uri="{FF2B5EF4-FFF2-40B4-BE49-F238E27FC236}">
                <a16:creationId xmlns:a16="http://schemas.microsoft.com/office/drawing/2014/main" id="{609E01FB-A5C2-62AA-DF55-231B81CEF9B9}"/>
              </a:ext>
            </a:extLst>
          </p:cNvPr>
          <p:cNvSpPr>
            <a:spLocks noGrp="1"/>
          </p:cNvSpPr>
          <p:nvPr>
            <p:ph type="ftr" sz="quarter" idx="11"/>
          </p:nvPr>
        </p:nvSpPr>
        <p:spPr/>
        <p:txBody>
          <a:bodyPr/>
          <a:lstStyle/>
          <a:p>
            <a:r>
              <a:rPr lang="el-GR"/>
              <a:t>Βασίλειος Κοχλιαρίδης</a:t>
            </a:r>
            <a:endParaRPr lang="en-US"/>
          </a:p>
        </p:txBody>
      </p:sp>
      <p:sp>
        <p:nvSpPr>
          <p:cNvPr id="7" name="Θέση αριθμού διαφάνειας 6">
            <a:extLst>
              <a:ext uri="{FF2B5EF4-FFF2-40B4-BE49-F238E27FC236}">
                <a16:creationId xmlns:a16="http://schemas.microsoft.com/office/drawing/2014/main" id="{6484544D-E8E1-4A5B-17F7-CB11B1C1D064}"/>
              </a:ext>
            </a:extLst>
          </p:cNvPr>
          <p:cNvSpPr>
            <a:spLocks noGrp="1"/>
          </p:cNvSpPr>
          <p:nvPr>
            <p:ph type="sldNum" sz="quarter" idx="12"/>
          </p:nvPr>
        </p:nvSpPr>
        <p:spPr/>
        <p:txBody>
          <a:bodyPr/>
          <a:lstStyle/>
          <a:p>
            <a:fld id="{4ACA1919-B5C6-4827-8B15-372F46BB4020}" type="slidenum">
              <a:rPr lang="en-US" smtClean="0"/>
              <a:t>‹#›</a:t>
            </a:fld>
            <a:endParaRPr lang="en-US"/>
          </a:p>
        </p:txBody>
      </p:sp>
    </p:spTree>
    <p:extLst>
      <p:ext uri="{BB962C8B-B14F-4D97-AF65-F5344CB8AC3E}">
        <p14:creationId xmlns:p14="http://schemas.microsoft.com/office/powerpoint/2010/main" val="416016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F36916FB-0020-AB95-D03C-EC374918C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6860E355-EAA0-65F2-0BAF-DD2CA165B5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02B012A8-F0C5-ACC9-FC4F-F4144F37E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2B4F95B-A8D5-4244-9736-EEDE6971DA72}" type="datetime1">
              <a:rPr lang="en-US" smtClean="0"/>
              <a:t>12/23/25</a:t>
            </a:fld>
            <a:endParaRPr lang="en-US"/>
          </a:p>
        </p:txBody>
      </p:sp>
      <p:sp>
        <p:nvSpPr>
          <p:cNvPr id="5" name="Θέση υποσέλιδου 4">
            <a:extLst>
              <a:ext uri="{FF2B5EF4-FFF2-40B4-BE49-F238E27FC236}">
                <a16:creationId xmlns:a16="http://schemas.microsoft.com/office/drawing/2014/main" id="{9A9EF4B0-F0A6-6557-006E-B134CC405C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l-GR"/>
              <a:t>Βασίλειος Κοχλιαρίδης</a:t>
            </a:r>
            <a:endParaRPr lang="en-US"/>
          </a:p>
        </p:txBody>
      </p:sp>
      <p:sp>
        <p:nvSpPr>
          <p:cNvPr id="6" name="Θέση αριθμού διαφάνειας 5">
            <a:extLst>
              <a:ext uri="{FF2B5EF4-FFF2-40B4-BE49-F238E27FC236}">
                <a16:creationId xmlns:a16="http://schemas.microsoft.com/office/drawing/2014/main" id="{C0A72897-7FBD-FD58-B77B-3B037316E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ACA1919-B5C6-4827-8B15-372F46BB4020}" type="slidenum">
              <a:rPr lang="en-US" smtClean="0"/>
              <a:t>‹#›</a:t>
            </a:fld>
            <a:endParaRPr lang="en-US"/>
          </a:p>
        </p:txBody>
      </p:sp>
    </p:spTree>
    <p:extLst>
      <p:ext uri="{BB962C8B-B14F-4D97-AF65-F5344CB8AC3E}">
        <p14:creationId xmlns:p14="http://schemas.microsoft.com/office/powerpoint/2010/main" val="1450113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7" Type="http://schemas.openxmlformats.org/officeDocument/2006/relationships/image" Target="../media/image52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78.png"/><Relationship Id="rId5" Type="http://schemas.openxmlformats.org/officeDocument/2006/relationships/image" Target="../media/image500.png"/><Relationship Id="rId10" Type="http://schemas.openxmlformats.org/officeDocument/2006/relationships/image" Target="../media/image77.png"/><Relationship Id="rId4" Type="http://schemas.openxmlformats.org/officeDocument/2006/relationships/image" Target="../media/image490.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80.png"/><Relationship Id="rId7" Type="http://schemas.openxmlformats.org/officeDocument/2006/relationships/image" Target="../media/image520.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9.png"/><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85.png"/><Relationship Id="rId5" Type="http://schemas.openxmlformats.org/officeDocument/2006/relationships/image" Target="../media/image81.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490.png"/><Relationship Id="rId9" Type="http://schemas.openxmlformats.org/officeDocument/2006/relationships/image" Target="../media/image83.png"/><Relationship Id="rId14"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4.png"/><Relationship Id="rId7" Type="http://schemas.openxmlformats.org/officeDocument/2006/relationships/image" Target="../media/image520.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image" Target="../media/image98.png"/><Relationship Id="rId4" Type="http://schemas.openxmlformats.org/officeDocument/2006/relationships/image" Target="../media/image490.png"/><Relationship Id="rId9" Type="http://schemas.openxmlformats.org/officeDocument/2006/relationships/image" Target="../media/image97.png"/></Relationships>
</file>

<file path=ppt/slides/_rels/slide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2.gif"/><Relationship Id="rId7" Type="http://schemas.openxmlformats.org/officeDocument/2006/relationships/image" Target="../media/image10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73.gif"/><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2.gif"/></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3.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9.png"/></Relationships>
</file>

<file path=ppt/slides/_rels/slide27.xml.rels><?xml version="1.0" encoding="UTF-8" standalone="yes"?>
<Relationships xmlns="http://schemas.openxmlformats.org/package/2006/relationships"><Relationship Id="rId8" Type="http://schemas.openxmlformats.org/officeDocument/2006/relationships/image" Target="../media/image590.png"/><Relationship Id="rId13" Type="http://schemas.openxmlformats.org/officeDocument/2006/relationships/image" Target="../media/image860.png"/><Relationship Id="rId18" Type="http://schemas.openxmlformats.org/officeDocument/2006/relationships/image" Target="../media/image911.png"/><Relationship Id="rId3" Type="http://schemas.openxmlformats.org/officeDocument/2006/relationships/image" Target="../media/image125.png"/><Relationship Id="rId21" Type="http://schemas.openxmlformats.org/officeDocument/2006/relationships/image" Target="../media/image930.png"/><Relationship Id="rId7" Type="http://schemas.openxmlformats.org/officeDocument/2006/relationships/image" Target="../media/image129.png"/><Relationship Id="rId12" Type="http://schemas.openxmlformats.org/officeDocument/2006/relationships/image" Target="../media/image850.png"/><Relationship Id="rId17" Type="http://schemas.openxmlformats.org/officeDocument/2006/relationships/image" Target="../media/image900.png"/><Relationship Id="rId2" Type="http://schemas.openxmlformats.org/officeDocument/2006/relationships/image" Target="../media/image124.png"/><Relationship Id="rId16" Type="http://schemas.openxmlformats.org/officeDocument/2006/relationships/image" Target="../media/image133.png"/><Relationship Id="rId20"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840.png"/><Relationship Id="rId24" Type="http://schemas.openxmlformats.org/officeDocument/2006/relationships/image" Target="../media/image135.png"/><Relationship Id="rId5" Type="http://schemas.openxmlformats.org/officeDocument/2006/relationships/image" Target="../media/image127.png"/><Relationship Id="rId15" Type="http://schemas.openxmlformats.org/officeDocument/2006/relationships/image" Target="../media/image132.png"/><Relationship Id="rId23" Type="http://schemas.openxmlformats.org/officeDocument/2006/relationships/image" Target="../media/image134.png"/><Relationship Id="rId10" Type="http://schemas.openxmlformats.org/officeDocument/2006/relationships/image" Target="../media/image131.png"/><Relationship Id="rId19" Type="http://schemas.openxmlformats.org/officeDocument/2006/relationships/image" Target="../media/image920.png"/><Relationship Id="rId4" Type="http://schemas.openxmlformats.org/officeDocument/2006/relationships/image" Target="../media/image126.png"/><Relationship Id="rId9" Type="http://schemas.openxmlformats.org/officeDocument/2006/relationships/image" Target="../media/image130.png"/><Relationship Id="rId14" Type="http://schemas.openxmlformats.org/officeDocument/2006/relationships/image" Target="../media/image870.png"/><Relationship Id="rId22" Type="http://schemas.openxmlformats.org/officeDocument/2006/relationships/image" Target="../media/image940.png"/></Relationships>
</file>

<file path=ppt/slides/_rels/slide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7.gif"/><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18" Type="http://schemas.openxmlformats.org/officeDocument/2006/relationships/image" Target="../media/image1100.png"/><Relationship Id="rId26" Type="http://schemas.openxmlformats.org/officeDocument/2006/relationships/image" Target="../media/image1180.png"/><Relationship Id="rId39" Type="http://schemas.openxmlformats.org/officeDocument/2006/relationships/image" Target="../media/image162.png"/><Relationship Id="rId21" Type="http://schemas.openxmlformats.org/officeDocument/2006/relationships/image" Target="../media/image1130.png"/><Relationship Id="rId34" Type="http://schemas.openxmlformats.org/officeDocument/2006/relationships/image" Target="../media/image157.png"/><Relationship Id="rId42" Type="http://schemas.openxmlformats.org/officeDocument/2006/relationships/image" Target="../media/image165.png"/><Relationship Id="rId47" Type="http://schemas.openxmlformats.org/officeDocument/2006/relationships/image" Target="../media/image170.png"/><Relationship Id="rId50" Type="http://schemas.openxmlformats.org/officeDocument/2006/relationships/image" Target="../media/image173.png"/><Relationship Id="rId7" Type="http://schemas.openxmlformats.org/officeDocument/2006/relationships/image" Target="../media/image1030.png"/><Relationship Id="rId2" Type="http://schemas.openxmlformats.org/officeDocument/2006/relationships/image" Target="../media/image143.png"/><Relationship Id="rId29"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image" Target="../media/image145.png"/><Relationship Id="rId24" Type="http://schemas.openxmlformats.org/officeDocument/2006/relationships/image" Target="../media/image149.png"/><Relationship Id="rId32" Type="http://schemas.openxmlformats.org/officeDocument/2006/relationships/image" Target="../media/image155.png"/><Relationship Id="rId37" Type="http://schemas.openxmlformats.org/officeDocument/2006/relationships/image" Target="../media/image160.png"/><Relationship Id="rId40" Type="http://schemas.openxmlformats.org/officeDocument/2006/relationships/image" Target="../media/image163.png"/><Relationship Id="rId45" Type="http://schemas.openxmlformats.org/officeDocument/2006/relationships/image" Target="../media/image168.png"/><Relationship Id="rId5" Type="http://schemas.openxmlformats.org/officeDocument/2006/relationships/image" Target="../media/image1010.png"/><Relationship Id="rId23" Type="http://schemas.openxmlformats.org/officeDocument/2006/relationships/image" Target="../media/image148.png"/><Relationship Id="rId28" Type="http://schemas.openxmlformats.org/officeDocument/2006/relationships/image" Target="../media/image151.png"/><Relationship Id="rId36" Type="http://schemas.openxmlformats.org/officeDocument/2006/relationships/image" Target="../media/image159.png"/><Relationship Id="rId49" Type="http://schemas.openxmlformats.org/officeDocument/2006/relationships/image" Target="../media/image172.png"/><Relationship Id="rId10" Type="http://schemas.openxmlformats.org/officeDocument/2006/relationships/image" Target="../media/image144.png"/><Relationship Id="rId19" Type="http://schemas.openxmlformats.org/officeDocument/2006/relationships/image" Target="../media/image1110.png"/><Relationship Id="rId31" Type="http://schemas.openxmlformats.org/officeDocument/2006/relationships/image" Target="../media/image154.png"/><Relationship Id="rId44" Type="http://schemas.openxmlformats.org/officeDocument/2006/relationships/image" Target="../media/image167.png"/><Relationship Id="rId9" Type="http://schemas.openxmlformats.org/officeDocument/2006/relationships/image" Target="../media/image1050.png"/><Relationship Id="rId22" Type="http://schemas.openxmlformats.org/officeDocument/2006/relationships/image" Target="../media/image147.png"/><Relationship Id="rId27" Type="http://schemas.openxmlformats.org/officeDocument/2006/relationships/image" Target="../media/image150.png"/><Relationship Id="rId30" Type="http://schemas.openxmlformats.org/officeDocument/2006/relationships/image" Target="../media/image153.png"/><Relationship Id="rId35" Type="http://schemas.openxmlformats.org/officeDocument/2006/relationships/image" Target="../media/image158.png"/><Relationship Id="rId43" Type="http://schemas.openxmlformats.org/officeDocument/2006/relationships/image" Target="../media/image166.png"/><Relationship Id="rId48" Type="http://schemas.openxmlformats.org/officeDocument/2006/relationships/image" Target="../media/image171.png"/><Relationship Id="rId8" Type="http://schemas.openxmlformats.org/officeDocument/2006/relationships/image" Target="../media/image1040.png"/><Relationship Id="rId51" Type="http://schemas.openxmlformats.org/officeDocument/2006/relationships/image" Target="../media/image174.png"/><Relationship Id="rId12" Type="http://schemas.openxmlformats.org/officeDocument/2006/relationships/image" Target="../media/image146.png"/><Relationship Id="rId17" Type="http://schemas.openxmlformats.org/officeDocument/2006/relationships/image" Target="../media/image1090.png"/><Relationship Id="rId25" Type="http://schemas.openxmlformats.org/officeDocument/2006/relationships/image" Target="../media/image1170.png"/><Relationship Id="rId33" Type="http://schemas.openxmlformats.org/officeDocument/2006/relationships/image" Target="../media/image156.png"/><Relationship Id="rId38" Type="http://schemas.openxmlformats.org/officeDocument/2006/relationships/image" Target="../media/image161.png"/><Relationship Id="rId46" Type="http://schemas.openxmlformats.org/officeDocument/2006/relationships/image" Target="../media/image169.png"/><Relationship Id="rId20" Type="http://schemas.openxmlformats.org/officeDocument/2006/relationships/image" Target="../media/image1120.png"/><Relationship Id="rId41" Type="http://schemas.openxmlformats.org/officeDocument/2006/relationships/image" Target="../media/image164.png"/></Relationships>
</file>

<file path=ppt/slides/_rels/slide32.xml.rels><?xml version="1.0" encoding="UTF-8" standalone="yes"?>
<Relationships xmlns="http://schemas.openxmlformats.org/package/2006/relationships"><Relationship Id="rId13" Type="http://schemas.openxmlformats.org/officeDocument/2006/relationships/image" Target="../media/image186.png"/><Relationship Id="rId18" Type="http://schemas.openxmlformats.org/officeDocument/2006/relationships/image" Target="../media/image191.png"/><Relationship Id="rId26" Type="http://schemas.openxmlformats.org/officeDocument/2006/relationships/image" Target="../media/image199.png"/><Relationship Id="rId39" Type="http://schemas.openxmlformats.org/officeDocument/2006/relationships/image" Target="../media/image212.png"/><Relationship Id="rId21" Type="http://schemas.openxmlformats.org/officeDocument/2006/relationships/image" Target="../media/image194.png"/><Relationship Id="rId34" Type="http://schemas.openxmlformats.org/officeDocument/2006/relationships/image" Target="../media/image207.png"/><Relationship Id="rId42" Type="http://schemas.openxmlformats.org/officeDocument/2006/relationships/image" Target="../media/image215.png"/><Relationship Id="rId7" Type="http://schemas.openxmlformats.org/officeDocument/2006/relationships/image" Target="../media/image180.png"/><Relationship Id="rId2" Type="http://schemas.openxmlformats.org/officeDocument/2006/relationships/image" Target="../media/image175.png"/><Relationship Id="rId16" Type="http://schemas.openxmlformats.org/officeDocument/2006/relationships/image" Target="../media/image189.png"/><Relationship Id="rId29"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24" Type="http://schemas.openxmlformats.org/officeDocument/2006/relationships/image" Target="../media/image197.png"/><Relationship Id="rId32" Type="http://schemas.openxmlformats.org/officeDocument/2006/relationships/image" Target="../media/image205.png"/><Relationship Id="rId37" Type="http://schemas.openxmlformats.org/officeDocument/2006/relationships/image" Target="../media/image210.png"/><Relationship Id="rId40" Type="http://schemas.openxmlformats.org/officeDocument/2006/relationships/image" Target="../media/image213.png"/><Relationship Id="rId45" Type="http://schemas.openxmlformats.org/officeDocument/2006/relationships/image" Target="../media/image218.png"/><Relationship Id="rId5" Type="http://schemas.openxmlformats.org/officeDocument/2006/relationships/image" Target="../media/image178.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201.png"/><Relationship Id="rId36" Type="http://schemas.openxmlformats.org/officeDocument/2006/relationships/image" Target="../media/image209.png"/><Relationship Id="rId10" Type="http://schemas.openxmlformats.org/officeDocument/2006/relationships/image" Target="../media/image183.png"/><Relationship Id="rId19" Type="http://schemas.openxmlformats.org/officeDocument/2006/relationships/image" Target="../media/image192.png"/><Relationship Id="rId31" Type="http://schemas.openxmlformats.org/officeDocument/2006/relationships/image" Target="../media/image204.png"/><Relationship Id="rId44" Type="http://schemas.openxmlformats.org/officeDocument/2006/relationships/image" Target="../media/image21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 Id="rId22" Type="http://schemas.openxmlformats.org/officeDocument/2006/relationships/image" Target="../media/image195.png"/><Relationship Id="rId27" Type="http://schemas.openxmlformats.org/officeDocument/2006/relationships/image" Target="../media/image200.png"/><Relationship Id="rId30" Type="http://schemas.openxmlformats.org/officeDocument/2006/relationships/image" Target="../media/image203.png"/><Relationship Id="rId35" Type="http://schemas.openxmlformats.org/officeDocument/2006/relationships/image" Target="../media/image208.png"/><Relationship Id="rId43" Type="http://schemas.openxmlformats.org/officeDocument/2006/relationships/image" Target="../media/image216.png"/><Relationship Id="rId8" Type="http://schemas.openxmlformats.org/officeDocument/2006/relationships/image" Target="../media/image181.png"/><Relationship Id="rId3" Type="http://schemas.openxmlformats.org/officeDocument/2006/relationships/image" Target="../media/image176.png"/><Relationship Id="rId12" Type="http://schemas.openxmlformats.org/officeDocument/2006/relationships/image" Target="../media/image185.png"/><Relationship Id="rId17" Type="http://schemas.openxmlformats.org/officeDocument/2006/relationships/image" Target="../media/image190.png"/><Relationship Id="rId25" Type="http://schemas.openxmlformats.org/officeDocument/2006/relationships/image" Target="../media/image198.png"/><Relationship Id="rId33" Type="http://schemas.openxmlformats.org/officeDocument/2006/relationships/image" Target="../media/image206.png"/><Relationship Id="rId38" Type="http://schemas.openxmlformats.org/officeDocument/2006/relationships/image" Target="../media/image211.png"/><Relationship Id="rId46" Type="http://schemas.openxmlformats.org/officeDocument/2006/relationships/image" Target="../media/image219.png"/><Relationship Id="rId20" Type="http://schemas.openxmlformats.org/officeDocument/2006/relationships/image" Target="../media/image193.png"/><Relationship Id="rId41" Type="http://schemas.openxmlformats.org/officeDocument/2006/relationships/image" Target="../media/image214.png"/></Relationships>
</file>

<file path=ppt/slides/_rels/slide3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0.gif"/></Relationships>
</file>

<file path=ppt/slides/_rels/slide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226.png"/><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4.gif"/><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4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850.png"/><Relationship Id="rId3" Type="http://schemas.openxmlformats.org/officeDocument/2006/relationships/image" Target="../media/image241.png"/><Relationship Id="rId7" Type="http://schemas.openxmlformats.org/officeDocument/2006/relationships/image" Target="../media/image244.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3.png"/><Relationship Id="rId10" Type="http://schemas.openxmlformats.org/officeDocument/2006/relationships/image" Target="../media/image246.png"/><Relationship Id="rId4" Type="http://schemas.openxmlformats.org/officeDocument/2006/relationships/image" Target="../media/image236.jpeg"/><Relationship Id="rId9" Type="http://schemas.openxmlformats.org/officeDocument/2006/relationships/image" Target="../media/image1860.png"/></Relationships>
</file>

<file path=ppt/slides/_rels/slide4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245.gif"/><Relationship Id="rId7" Type="http://schemas.openxmlformats.org/officeDocument/2006/relationships/image" Target="../media/image252.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51.gif"/><Relationship Id="rId5" Type="http://schemas.openxmlformats.org/officeDocument/2006/relationships/image" Target="../media/image250.png"/><Relationship Id="rId4" Type="http://schemas.openxmlformats.org/officeDocument/2006/relationships/image" Target="../media/image249.png"/></Relationships>
</file>

<file path=ppt/slides/_rels/slide5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4.gif"/></Relationships>
</file>

<file path=ppt/slides/_rels/slide52.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png"/><Relationship Id="rId2"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 Id="rId14" Type="http://schemas.openxmlformats.org/officeDocument/2006/relationships/image" Target="../media/image268.png"/></Relationships>
</file>

<file path=ppt/slides/_rels/slide53.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0.gif"/><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71.gif"/></Relationships>
</file>

<file path=ppt/slides/_rels/slide5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12" Type="http://schemas.openxmlformats.org/officeDocument/2006/relationships/image" Target="../media/image286.png"/><Relationship Id="rId2" Type="http://schemas.openxmlformats.org/officeDocument/2006/relationships/image" Target="../media/image274.jpeg"/><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285.png"/><Relationship Id="rId5" Type="http://schemas.openxmlformats.org/officeDocument/2006/relationships/image" Target="../media/image279.png"/><Relationship Id="rId10" Type="http://schemas.openxmlformats.org/officeDocument/2006/relationships/image" Target="../media/image284.png"/><Relationship Id="rId4" Type="http://schemas.openxmlformats.org/officeDocument/2006/relationships/image" Target="../media/image278.png"/><Relationship Id="rId9" Type="http://schemas.openxmlformats.org/officeDocument/2006/relationships/image" Target="../media/image283.png"/></Relationships>
</file>

<file path=ppt/slides/_rels/slide58.xml.rels><?xml version="1.0" encoding="UTF-8" standalone="yes"?>
<Relationships xmlns="http://schemas.openxmlformats.org/package/2006/relationships"><Relationship Id="rId8" Type="http://schemas.openxmlformats.org/officeDocument/2006/relationships/image" Target="../media/image289.png"/><Relationship Id="rId7" Type="http://schemas.openxmlformats.org/officeDocument/2006/relationships/image" Target="../media/image288.png"/><Relationship Id="rId12" Type="http://schemas.openxmlformats.org/officeDocument/2006/relationships/image" Target="../media/image292.png"/><Relationship Id="rId2"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220.png"/><Relationship Id="rId11" Type="http://schemas.openxmlformats.org/officeDocument/2006/relationships/image" Target="../media/image276.png"/><Relationship Id="rId5" Type="http://schemas.openxmlformats.org/officeDocument/2006/relationships/image" Target="../media/image2210.png"/><Relationship Id="rId10" Type="http://schemas.openxmlformats.org/officeDocument/2006/relationships/image" Target="../media/image290.png"/><Relationship Id="rId4" Type="http://schemas.openxmlformats.org/officeDocument/2006/relationships/image" Target="../media/image2200.png"/><Relationship Id="rId9" Type="http://schemas.openxmlformats.org/officeDocument/2006/relationships/image" Target="../media/image2250.png"/></Relationships>
</file>

<file path=ppt/slides/_rels/slide59.xml.rels><?xml version="1.0" encoding="UTF-8" standalone="yes"?>
<Relationships xmlns="http://schemas.openxmlformats.org/package/2006/relationships"><Relationship Id="rId8" Type="http://schemas.openxmlformats.org/officeDocument/2006/relationships/image" Target="../media/image295.png"/><Relationship Id="rId7" Type="http://schemas.openxmlformats.org/officeDocument/2006/relationships/image" Target="../media/image294.png"/><Relationship Id="rId12" Type="http://schemas.openxmlformats.org/officeDocument/2006/relationships/image" Target="../media/image298.png"/><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220.png"/><Relationship Id="rId11" Type="http://schemas.openxmlformats.org/officeDocument/2006/relationships/image" Target="../media/image297.png"/><Relationship Id="rId5" Type="http://schemas.openxmlformats.org/officeDocument/2006/relationships/image" Target="../media/image2210.png"/><Relationship Id="rId10" Type="http://schemas.openxmlformats.org/officeDocument/2006/relationships/image" Target="../media/image296.png"/><Relationship Id="rId4" Type="http://schemas.openxmlformats.org/officeDocument/2006/relationships/image" Target="../media/image2200.png"/><Relationship Id="rId9" Type="http://schemas.openxmlformats.org/officeDocument/2006/relationships/image" Target="../media/image225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93.png"/><Relationship Id="rId7" Type="http://schemas.openxmlformats.org/officeDocument/2006/relationships/image" Target="../media/image253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2520.png"/><Relationship Id="rId5" Type="http://schemas.openxmlformats.org/officeDocument/2006/relationships/image" Target="../media/image251.png"/><Relationship Id="rId4" Type="http://schemas.openxmlformats.org/officeDocument/2006/relationships/image" Target="../media/image2460.png"/><Relationship Id="rId9" Type="http://schemas.openxmlformats.org/officeDocument/2006/relationships/image" Target="../media/image302.png"/></Relationships>
</file>

<file path=ppt/slides/_rels/slide6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xml"/><Relationship Id="rId5" Type="http://schemas.openxmlformats.org/officeDocument/2006/relationships/image" Target="../media/image308.png"/><Relationship Id="rId4" Type="http://schemas.openxmlformats.org/officeDocument/2006/relationships/image" Target="../media/image30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9.png"/><Relationship Id="rId1" Type="http://schemas.openxmlformats.org/officeDocument/2006/relationships/slideLayout" Target="../slideLayouts/slideLayout2.xml"/><Relationship Id="rId4" Type="http://schemas.openxmlformats.org/officeDocument/2006/relationships/image" Target="../media/image304.png"/></Relationships>
</file>

<file path=ppt/slides/_rels/slide66.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3.png"/><Relationship Id="rId1" Type="http://schemas.openxmlformats.org/officeDocument/2006/relationships/slideLayout" Target="../slideLayouts/slideLayout2.xml"/><Relationship Id="rId5" Type="http://schemas.openxmlformats.org/officeDocument/2006/relationships/image" Target="../media/image316.png"/><Relationship Id="rId4" Type="http://schemas.openxmlformats.org/officeDocument/2006/relationships/image" Target="../media/image311.png"/></Relationships>
</file>

<file path=ppt/slides/_rels/slide68.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24.png"/><Relationship Id="rId7" Type="http://schemas.openxmlformats.org/officeDocument/2006/relationships/image" Target="../media/image91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11.png"/><Relationship Id="rId10" Type="http://schemas.openxmlformats.org/officeDocument/2006/relationships/image" Target="../media/image120.png"/><Relationship Id="rId4" Type="http://schemas.openxmlformats.org/officeDocument/2006/relationships/image" Target="../media/image611.png"/><Relationship Id="rId9" Type="http://schemas.openxmlformats.org/officeDocument/2006/relationships/image" Target="../media/image112.png"/></Relationships>
</file>

<file path=ppt/slides/_rels/slide70.xml.rels><?xml version="1.0" encoding="UTF-8" standalone="yes"?>
<Relationships xmlns="http://schemas.openxmlformats.org/package/2006/relationships"><Relationship Id="rId2" Type="http://schemas.openxmlformats.org/officeDocument/2006/relationships/image" Target="../media/image3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0.jpeg"/><Relationship Id="rId2" Type="http://schemas.openxmlformats.org/officeDocument/2006/relationships/image" Target="../media/image31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DE5A4C6-24CC-B4BF-FFD4-07EF3EC0FABA}"/>
              </a:ext>
            </a:extLst>
          </p:cNvPr>
          <p:cNvSpPr>
            <a:spLocks noGrp="1"/>
          </p:cNvSpPr>
          <p:nvPr>
            <p:ph type="ctrTitle"/>
          </p:nvPr>
        </p:nvSpPr>
        <p:spPr>
          <a:xfrm>
            <a:off x="438912" y="3858767"/>
            <a:ext cx="5995416" cy="913067"/>
          </a:xfrm>
        </p:spPr>
        <p:txBody>
          <a:bodyPr>
            <a:normAutofit fontScale="90000"/>
          </a:bodyPr>
          <a:lstStyle/>
          <a:p>
            <a:r>
              <a:rPr lang="en-US" dirty="0"/>
              <a:t>Machine Learning</a:t>
            </a:r>
          </a:p>
        </p:txBody>
      </p:sp>
      <p:sp>
        <p:nvSpPr>
          <p:cNvPr id="3" name="Υπότιτλος 2">
            <a:extLst>
              <a:ext uri="{FF2B5EF4-FFF2-40B4-BE49-F238E27FC236}">
                <a16:creationId xmlns:a16="http://schemas.microsoft.com/office/drawing/2014/main" id="{99ED8208-0A9E-336C-19B8-C5445430FF75}"/>
              </a:ext>
            </a:extLst>
          </p:cNvPr>
          <p:cNvSpPr>
            <a:spLocks noGrp="1"/>
          </p:cNvSpPr>
          <p:nvPr>
            <p:ph type="subTitle" idx="1"/>
          </p:nvPr>
        </p:nvSpPr>
        <p:spPr>
          <a:xfrm>
            <a:off x="1331976" y="4767517"/>
            <a:ext cx="4209288" cy="531050"/>
          </a:xfrm>
        </p:spPr>
        <p:txBody>
          <a:bodyPr>
            <a:normAutofit fontScale="92500"/>
          </a:bodyPr>
          <a:lstStyle/>
          <a:p>
            <a:r>
              <a:rPr lang="en-US" dirty="0"/>
              <a:t>Artificial Neural Networks Notes</a:t>
            </a:r>
          </a:p>
        </p:txBody>
      </p:sp>
      <p:sp>
        <p:nvSpPr>
          <p:cNvPr id="4" name="Θέση υποσέλιδου 3">
            <a:extLst>
              <a:ext uri="{FF2B5EF4-FFF2-40B4-BE49-F238E27FC236}">
                <a16:creationId xmlns:a16="http://schemas.microsoft.com/office/drawing/2014/main" id="{D79200B8-EB55-E5BC-2B8F-EF918652454F}"/>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66CBEA11-E944-2EC7-870A-E6864FD22BA3}"/>
              </a:ext>
            </a:extLst>
          </p:cNvPr>
          <p:cNvSpPr>
            <a:spLocks noGrp="1"/>
          </p:cNvSpPr>
          <p:nvPr>
            <p:ph type="sldNum" sz="quarter" idx="12"/>
          </p:nvPr>
        </p:nvSpPr>
        <p:spPr/>
        <p:txBody>
          <a:bodyPr/>
          <a:lstStyle/>
          <a:p>
            <a:fld id="{4ACA1919-B5C6-4827-8B15-372F46BB4020}" type="slidenum">
              <a:rPr lang="en-US" smtClean="0"/>
              <a:t>1</a:t>
            </a:fld>
            <a:endParaRPr lang="en-US"/>
          </a:p>
        </p:txBody>
      </p:sp>
      <p:pic>
        <p:nvPicPr>
          <p:cNvPr id="14" name="Εικόνα 13" descr="Εικόνα που περιέχει σκίτσο/σχέδιο, ζωγραφιά, ομπρέλα, αξεσουάρ&#10;&#10;Το περιεχόμενο που δημιουργείται από AI ενδέχεται να είναι εσφαλμένο.">
            <a:extLst>
              <a:ext uri="{FF2B5EF4-FFF2-40B4-BE49-F238E27FC236}">
                <a16:creationId xmlns:a16="http://schemas.microsoft.com/office/drawing/2014/main" id="{F9E42340-8341-1826-A0A5-F3F90FC1D593}"/>
              </a:ext>
            </a:extLst>
          </p:cNvPr>
          <p:cNvPicPr>
            <a:picLocks noChangeAspect="1"/>
          </p:cNvPicPr>
          <p:nvPr/>
        </p:nvPicPr>
        <p:blipFill>
          <a:blip r:embed="rId2"/>
          <a:stretch>
            <a:fillRect/>
          </a:stretch>
        </p:blipFill>
        <p:spPr>
          <a:xfrm>
            <a:off x="6833616" y="937627"/>
            <a:ext cx="4919472" cy="4608177"/>
          </a:xfrm>
          <a:prstGeom prst="rect">
            <a:avLst/>
          </a:prstGeom>
        </p:spPr>
      </p:pic>
    </p:spTree>
    <p:extLst>
      <p:ext uri="{BB962C8B-B14F-4D97-AF65-F5344CB8AC3E}">
        <p14:creationId xmlns:p14="http://schemas.microsoft.com/office/powerpoint/2010/main" val="89496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430449E-5D9E-4374-8CCD-B3578EF5F8F7}"/>
              </a:ext>
            </a:extLst>
          </p:cNvPr>
          <p:cNvSpPr>
            <a:spLocks noGrp="1"/>
          </p:cNvSpPr>
          <p:nvPr>
            <p:ph type="title"/>
          </p:nvPr>
        </p:nvSpPr>
        <p:spPr>
          <a:xfrm>
            <a:off x="838200" y="136525"/>
            <a:ext cx="10515600" cy="1325563"/>
          </a:xfrm>
        </p:spPr>
        <p:txBody>
          <a:bodyPr/>
          <a:lstStyle/>
          <a:p>
            <a:r>
              <a:rPr lang="en-US" dirty="0"/>
              <a:t>Perceptron’s Loss Function</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4287D603-2417-9295-3D9C-A7FE9A060B89}"/>
                  </a:ext>
                </a:extLst>
              </p:cNvPr>
              <p:cNvSpPr>
                <a:spLocks noGrp="1"/>
              </p:cNvSpPr>
              <p:nvPr>
                <p:ph idx="1"/>
              </p:nvPr>
            </p:nvSpPr>
            <p:spPr>
              <a:xfrm>
                <a:off x="838200" y="1600200"/>
                <a:ext cx="10515600" cy="2916936"/>
              </a:xfrm>
            </p:spPr>
            <p:txBody>
              <a:bodyPr>
                <a:normAutofit/>
              </a:bodyPr>
              <a:lstStyle/>
              <a:p>
                <a:r>
                  <a:rPr lang="en-US" sz="2000" b="1" dirty="0"/>
                  <a:t>Mean Squared Error (MSE</a:t>
                </a:r>
                <a:r>
                  <a:rPr lang="en-US" sz="2000" dirty="0"/>
                  <a:t>):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e>
                            </m:d>
                          </m:e>
                          <m:sup>
                            <m:r>
                              <a:rPr lang="en-US" sz="2000" b="0" i="1" smtClean="0">
                                <a:latin typeface="Cambria Math" panose="02040503050406030204" pitchFamily="18" charset="0"/>
                              </a:rPr>
                              <m:t>2</m:t>
                            </m:r>
                          </m:sup>
                        </m:sSup>
                      </m:e>
                    </m:nary>
                  </m:oMath>
                </a14:m>
                <a:r>
                  <a:rPr lang="en-US" sz="2000" dirty="0"/>
                  <a:t>.</a:t>
                </a:r>
              </a:p>
              <a:p>
                <a:r>
                  <a:rPr lang="en-US" sz="2000" dirty="0"/>
                  <a:t>Measures perceptron’s average loss (error).</a:t>
                </a:r>
              </a:p>
              <a:p>
                <a:r>
                  <a:rPr lang="en-US" sz="2000" dirty="0"/>
                  <a:t>Given input </a:t>
                </a:r>
                <a14:m>
                  <m:oMath xmlns:m="http://schemas.openxmlformats.org/officeDocument/2006/math">
                    <m:r>
                      <a:rPr lang="en-US" sz="2000" b="0" i="1" smtClean="0">
                        <a:latin typeface="Cambria Math" panose="02040503050406030204" pitchFamily="18" charset="0"/>
                      </a:rPr>
                      <m:t>𝑥</m:t>
                    </m:r>
                  </m:oMath>
                </a14:m>
                <a:r>
                  <a:rPr lang="en-US" sz="2000" dirty="0"/>
                  <a:t>, predicts the target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oMath>
                </a14:m>
                <a:r>
                  <a:rPr lang="en-US" sz="2000" dirty="0"/>
                  <a:t> and compares it with the actual target </a:t>
                </a:r>
                <a14:m>
                  <m:oMath xmlns:m="http://schemas.openxmlformats.org/officeDocument/2006/math">
                    <m:r>
                      <a:rPr lang="en-US" sz="2000" b="0" i="1" smtClean="0">
                        <a:latin typeface="Cambria Math" panose="02040503050406030204" pitchFamily="18" charset="0"/>
                      </a:rPr>
                      <m:t>𝑦</m:t>
                    </m:r>
                  </m:oMath>
                </a14:m>
                <a:r>
                  <a:rPr lang="en-US" sz="2000" dirty="0"/>
                  <a:t>:</a:t>
                </a:r>
              </a:p>
              <a:p>
                <a:pPr lvl="1">
                  <a:buFont typeface="Wingdings" panose="05000000000000000000" pitchFamily="2" charset="2"/>
                  <a:buChar char="Ø"/>
                </a:pPr>
                <a14:m>
                  <m:oMath xmlns:m="http://schemas.openxmlformats.org/officeDocument/2006/math">
                    <m:acc>
                      <m:accPr>
                        <m:chr m:val="̂"/>
                        <m:ctrlPr>
                          <a:rPr lang="en-US" sz="1600" i="1">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𝑖</m:t>
                            </m:r>
                          </m:sub>
                        </m:sSub>
                      </m:e>
                    </m:acc>
                    <m:r>
                      <a:rPr lang="en-US" sz="1600" b="0" i="1" smtClean="0">
                        <a:latin typeface="Cambria Math" panose="02040503050406030204" pitchFamily="18" charset="0"/>
                      </a:rPr>
                      <m:t>=0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=0→</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0−0</m:t>
                            </m:r>
                          </m:e>
                        </m:d>
                      </m:e>
                      <m:sup>
                        <m:r>
                          <a:rPr lang="en-US" sz="1600" b="0" i="1" smtClean="0">
                            <a:latin typeface="Cambria Math" panose="02040503050406030204" pitchFamily="18" charset="0"/>
                          </a:rPr>
                          <m:t>2</m:t>
                        </m:r>
                      </m:sup>
                    </m:sSup>
                    <m:r>
                      <a:rPr lang="en-US" sz="1600" b="0" i="1" smtClean="0">
                        <a:latin typeface="Cambria Math" panose="02040503050406030204" pitchFamily="18" charset="0"/>
                      </a:rPr>
                      <m:t>=0</m:t>
                    </m:r>
                  </m:oMath>
                </a14:m>
                <a:r>
                  <a:rPr lang="en-US" sz="1600" dirty="0"/>
                  <a:t>.</a:t>
                </a:r>
              </a:p>
              <a:p>
                <a:pPr lvl="1">
                  <a:buFont typeface="Wingdings" panose="05000000000000000000" pitchFamily="2" charset="2"/>
                  <a:buChar char="Ø"/>
                </a:pPr>
                <a14:m>
                  <m:oMath xmlns:m="http://schemas.openxmlformats.org/officeDocument/2006/math">
                    <m:acc>
                      <m:accPr>
                        <m:chr m:val="̂"/>
                        <m:ctrlPr>
                          <a:rPr lang="en-US" sz="1600" i="1">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𝑖</m:t>
                            </m:r>
                          </m:sub>
                        </m:sSub>
                      </m:e>
                    </m:acc>
                    <m:r>
                      <a:rPr lang="en-US" sz="1600" i="1">
                        <a:latin typeface="Cambria Math" panose="02040503050406030204" pitchFamily="18" charset="0"/>
                      </a:rPr>
                      <m:t>=0 </m:t>
                    </m:r>
                    <m:r>
                      <a:rPr lang="en-US" sz="1600" i="1">
                        <a:latin typeface="Cambria Math" panose="02040503050406030204" pitchFamily="18" charset="0"/>
                      </a:rPr>
                      <m:t>𝑎𝑛𝑑</m:t>
                    </m:r>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1</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𝑖</m:t>
                        </m:r>
                      </m:sub>
                    </m:sSub>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b="0" i="1" smtClean="0">
                                <a:latin typeface="Cambria Math" panose="02040503050406030204" pitchFamily="18" charset="0"/>
                              </a:rPr>
                              <m:t>1</m:t>
                            </m:r>
                          </m:e>
                        </m:d>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dirty="0"/>
                  <a:t>.</a:t>
                </a:r>
              </a:p>
              <a:p>
                <a:pPr lvl="1">
                  <a:buFont typeface="Wingdings" panose="05000000000000000000" pitchFamily="2" charset="2"/>
                  <a:buChar char="Ø"/>
                </a:pPr>
                <a14:m>
                  <m:oMath xmlns:m="http://schemas.openxmlformats.org/officeDocument/2006/math">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b="0" i="1" smtClean="0">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1</m:t>
                    </m:r>
                    <m:r>
                      <a:rPr lang="en-US" sz="1600" i="1">
                        <a:latin typeface="Cambria Math" panose="02040503050406030204" pitchFamily="18" charset="0"/>
                      </a:rPr>
                      <m:t> </m:t>
                    </m:r>
                    <m:r>
                      <a:rPr lang="en-US" sz="1600" i="1">
                        <a:latin typeface="Cambria Math" panose="02040503050406030204" pitchFamily="18" charset="0"/>
                      </a:rPr>
                      <m:t>𝑎𝑛𝑑</m:t>
                    </m:r>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𝑖</m:t>
                        </m:r>
                      </m:sub>
                    </m:sSub>
                    <m:r>
                      <a:rPr lang="en-US" sz="1600" i="1">
                        <a:latin typeface="Cambria Math" panose="02040503050406030204" pitchFamily="18" charset="0"/>
                      </a:rPr>
                      <m:t>=0→</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𝑖</m:t>
                        </m:r>
                      </m:sub>
                    </m:sSub>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i="1">
                                <a:latin typeface="Cambria Math" panose="02040503050406030204" pitchFamily="18" charset="0"/>
                              </a:rPr>
                              <m:t>−0</m:t>
                            </m:r>
                          </m:e>
                        </m:d>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dirty="0"/>
                  <a:t>.</a:t>
                </a:r>
              </a:p>
              <a:p>
                <a:pPr lvl="1">
                  <a:buFont typeface="Wingdings" panose="05000000000000000000" pitchFamily="2" charset="2"/>
                  <a:buChar char="Ø"/>
                </a:pPr>
                <a14:m>
                  <m:oMath xmlns:m="http://schemas.openxmlformats.org/officeDocument/2006/math">
                    <m:sSub>
                      <m:sSubPr>
                        <m:ctrlPr>
                          <a:rPr lang="en-US" sz="1600" b="0" i="1" smtClean="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b="0" i="1" smtClean="0">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1</m:t>
                    </m:r>
                    <m:r>
                      <a:rPr lang="en-US" sz="1600" i="1">
                        <a:latin typeface="Cambria Math" panose="02040503050406030204" pitchFamily="18" charset="0"/>
                      </a:rPr>
                      <m:t> </m:t>
                    </m:r>
                    <m:r>
                      <a:rPr lang="en-US" sz="1600" i="1">
                        <a:latin typeface="Cambria Math" panose="02040503050406030204" pitchFamily="18" charset="0"/>
                      </a:rPr>
                      <m:t>𝑎𝑛𝑑</m:t>
                    </m:r>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1</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𝑖</m:t>
                        </m:r>
                      </m:sub>
                    </m:sSub>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i="1">
                                <a:latin typeface="Cambria Math" panose="02040503050406030204" pitchFamily="18" charset="0"/>
                              </a:rPr>
                              <m:t>−</m:t>
                            </m:r>
                            <m:r>
                              <a:rPr lang="en-US" sz="1600" b="0" i="1" smtClean="0">
                                <a:latin typeface="Cambria Math" panose="02040503050406030204" pitchFamily="18" charset="0"/>
                              </a:rPr>
                              <m:t>1</m:t>
                            </m:r>
                          </m:e>
                        </m:d>
                      </m:e>
                      <m:sup>
                        <m:r>
                          <a:rPr lang="en-US" sz="1600" i="1">
                            <a:latin typeface="Cambria Math" panose="02040503050406030204" pitchFamily="18" charset="0"/>
                          </a:rPr>
                          <m:t>2</m:t>
                        </m:r>
                      </m:sup>
                    </m:sSup>
                    <m:r>
                      <a:rPr lang="en-US" sz="1600" i="1">
                        <a:latin typeface="Cambria Math" panose="02040503050406030204" pitchFamily="18" charset="0"/>
                      </a:rPr>
                      <m:t>=0</m:t>
                    </m:r>
                  </m:oMath>
                </a14:m>
                <a:r>
                  <a:rPr lang="en-US" sz="1600" dirty="0"/>
                  <a:t>.</a:t>
                </a:r>
              </a:p>
              <a:p>
                <a:r>
                  <a:rPr lang="en-US" sz="2000" dirty="0"/>
                  <a:t>Ideally, we want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=0</m:t>
                    </m:r>
                  </m:oMath>
                </a14:m>
                <a:r>
                  <a:rPr lang="en-US" sz="2000" dirty="0"/>
                  <a:t>.</a:t>
                </a:r>
              </a:p>
            </p:txBody>
          </p:sp>
        </mc:Choice>
        <mc:Fallback xmlns="">
          <p:sp>
            <p:nvSpPr>
              <p:cNvPr id="3" name="Θέση περιεχομένου 2">
                <a:extLst>
                  <a:ext uri="{FF2B5EF4-FFF2-40B4-BE49-F238E27FC236}">
                    <a16:creationId xmlns:a16="http://schemas.microsoft.com/office/drawing/2014/main" id="{4287D603-2417-9295-3D9C-A7FE9A060B89}"/>
                  </a:ext>
                </a:extLst>
              </p:cNvPr>
              <p:cNvSpPr>
                <a:spLocks noGrp="1" noRot="1" noChangeAspect="1" noMove="1" noResize="1" noEditPoints="1" noAdjustHandles="1" noChangeArrowheads="1" noChangeShapeType="1" noTextEdit="1"/>
              </p:cNvSpPr>
              <p:nvPr>
                <p:ph idx="1"/>
              </p:nvPr>
            </p:nvSpPr>
            <p:spPr>
              <a:xfrm>
                <a:off x="838200" y="1600200"/>
                <a:ext cx="10515600" cy="2916936"/>
              </a:xfrm>
              <a:blipFill>
                <a:blip r:embed="rId2"/>
                <a:stretch>
                  <a:fillRect l="-522" t="-15900" b="-209"/>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945F43E8-D55A-B706-78F8-3E9BEDCA6D0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FFFDDC8A-F304-6560-DD6B-02E9905D9B85}"/>
              </a:ext>
            </a:extLst>
          </p:cNvPr>
          <p:cNvSpPr>
            <a:spLocks noGrp="1"/>
          </p:cNvSpPr>
          <p:nvPr>
            <p:ph type="sldNum" sz="quarter" idx="12"/>
          </p:nvPr>
        </p:nvSpPr>
        <p:spPr/>
        <p:txBody>
          <a:bodyPr/>
          <a:lstStyle/>
          <a:p>
            <a:fld id="{4ACA1919-B5C6-4827-8B15-372F46BB4020}" type="slidenum">
              <a:rPr lang="en-US" smtClean="0"/>
              <a:t>10</a:t>
            </a:fld>
            <a:endParaRPr lang="en-US"/>
          </a:p>
        </p:txBody>
      </p:sp>
      <p:grpSp>
        <p:nvGrpSpPr>
          <p:cNvPr id="59" name="Ομάδα 58">
            <a:extLst>
              <a:ext uri="{FF2B5EF4-FFF2-40B4-BE49-F238E27FC236}">
                <a16:creationId xmlns:a16="http://schemas.microsoft.com/office/drawing/2014/main" id="{1A76CA0F-32E6-1CBD-D3CD-3BAFE648E3FE}"/>
              </a:ext>
            </a:extLst>
          </p:cNvPr>
          <p:cNvGrpSpPr/>
          <p:nvPr/>
        </p:nvGrpSpPr>
        <p:grpSpPr>
          <a:xfrm>
            <a:off x="7083505" y="2972902"/>
            <a:ext cx="4572047" cy="3469926"/>
            <a:chOff x="6095977" y="3058668"/>
            <a:chExt cx="4572047" cy="3469926"/>
          </a:xfrm>
        </p:grpSpPr>
        <p:grpSp>
          <p:nvGrpSpPr>
            <p:cNvPr id="6" name="Ομάδα 5">
              <a:extLst>
                <a:ext uri="{FF2B5EF4-FFF2-40B4-BE49-F238E27FC236}">
                  <a16:creationId xmlns:a16="http://schemas.microsoft.com/office/drawing/2014/main" id="{32CA7BB4-80E4-2432-E997-D5C3D52EB028}"/>
                </a:ext>
              </a:extLst>
            </p:cNvPr>
            <p:cNvGrpSpPr/>
            <p:nvPr/>
          </p:nvGrpSpPr>
          <p:grpSpPr>
            <a:xfrm>
              <a:off x="6095977" y="3058668"/>
              <a:ext cx="4572047" cy="3469926"/>
              <a:chOff x="6781753" y="2564757"/>
              <a:chExt cx="4572047" cy="3469926"/>
            </a:xfrm>
          </p:grpSpPr>
          <p:grpSp>
            <p:nvGrpSpPr>
              <p:cNvPr id="7" name="Ομάδα 6">
                <a:extLst>
                  <a:ext uri="{FF2B5EF4-FFF2-40B4-BE49-F238E27FC236}">
                    <a16:creationId xmlns:a16="http://schemas.microsoft.com/office/drawing/2014/main" id="{A2826E3D-2F4C-7336-C810-918726798F1D}"/>
                  </a:ext>
                </a:extLst>
              </p:cNvPr>
              <p:cNvGrpSpPr/>
              <p:nvPr/>
            </p:nvGrpSpPr>
            <p:grpSpPr>
              <a:xfrm>
                <a:off x="6781753" y="2564757"/>
                <a:ext cx="4565740" cy="3469926"/>
                <a:chOff x="7776071" y="2030006"/>
                <a:chExt cx="4785912" cy="3637255"/>
              </a:xfrm>
            </p:grpSpPr>
            <p:cxnSp>
              <p:nvCxnSpPr>
                <p:cNvPr id="10" name="Ευθύγραμμο βέλος σύνδεσης 9">
                  <a:extLst>
                    <a:ext uri="{FF2B5EF4-FFF2-40B4-BE49-F238E27FC236}">
                      <a16:creationId xmlns:a16="http://schemas.microsoft.com/office/drawing/2014/main" id="{52F194F3-96D0-ED7D-F492-21E3D71BF073}"/>
                    </a:ext>
                  </a:extLst>
                </p:cNvPr>
                <p:cNvCxnSpPr>
                  <a:cxnSpLocks/>
                </p:cNvCxnSpPr>
                <p:nvPr/>
              </p:nvCxnSpPr>
              <p:spPr>
                <a:xfrm flipV="1">
                  <a:off x="8244840" y="2441448"/>
                  <a:ext cx="0" cy="2850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Ευθύγραμμο βέλος σύνδεσης 10">
                  <a:extLst>
                    <a:ext uri="{FF2B5EF4-FFF2-40B4-BE49-F238E27FC236}">
                      <a16:creationId xmlns:a16="http://schemas.microsoft.com/office/drawing/2014/main" id="{7BEC595C-DC5F-B24F-CE30-296B1F3A5CA4}"/>
                    </a:ext>
                  </a:extLst>
                </p:cNvPr>
                <p:cNvCxnSpPr>
                  <a:cxnSpLocks/>
                </p:cNvCxnSpPr>
                <p:nvPr/>
              </p:nvCxnSpPr>
              <p:spPr>
                <a:xfrm>
                  <a:off x="8244840" y="5291899"/>
                  <a:ext cx="31089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2" name="Ομάδα 11">
                  <a:extLst>
                    <a:ext uri="{FF2B5EF4-FFF2-40B4-BE49-F238E27FC236}">
                      <a16:creationId xmlns:a16="http://schemas.microsoft.com/office/drawing/2014/main" id="{BBFBF77E-73C0-4B7A-1EFE-313BD0DA8F7F}"/>
                    </a:ext>
                  </a:extLst>
                </p:cNvPr>
                <p:cNvGrpSpPr/>
                <p:nvPr/>
              </p:nvGrpSpPr>
              <p:grpSpPr>
                <a:xfrm>
                  <a:off x="8894387" y="3576062"/>
                  <a:ext cx="610066" cy="940604"/>
                  <a:chOff x="8894387" y="3576062"/>
                  <a:chExt cx="610066" cy="940604"/>
                </a:xfrm>
              </p:grpSpPr>
              <p:sp>
                <p:nvSpPr>
                  <p:cNvPr id="48" name="Οβάλ 47">
                    <a:extLst>
                      <a:ext uri="{FF2B5EF4-FFF2-40B4-BE49-F238E27FC236}">
                        <a16:creationId xmlns:a16="http://schemas.microsoft.com/office/drawing/2014/main" id="{DF87031D-E0D5-29E1-44D5-7D2CC85C1756}"/>
                      </a:ext>
                    </a:extLst>
                  </p:cNvPr>
                  <p:cNvSpPr/>
                  <p:nvPr/>
                </p:nvSpPr>
                <p:spPr>
                  <a:xfrm>
                    <a:off x="9328474" y="4368551"/>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Οβάλ 50">
                    <a:extLst>
                      <a:ext uri="{FF2B5EF4-FFF2-40B4-BE49-F238E27FC236}">
                        <a16:creationId xmlns:a16="http://schemas.microsoft.com/office/drawing/2014/main" id="{29EEE319-04F2-DDEA-0323-A321FB215A77}"/>
                      </a:ext>
                    </a:extLst>
                  </p:cNvPr>
                  <p:cNvSpPr/>
                  <p:nvPr/>
                </p:nvSpPr>
                <p:spPr>
                  <a:xfrm>
                    <a:off x="9356338" y="35760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Οβάλ 51">
                    <a:extLst>
                      <a:ext uri="{FF2B5EF4-FFF2-40B4-BE49-F238E27FC236}">
                        <a16:creationId xmlns:a16="http://schemas.microsoft.com/office/drawing/2014/main" id="{291C6D4F-1A86-982A-F0E0-79C2E1F9614F}"/>
                      </a:ext>
                    </a:extLst>
                  </p:cNvPr>
                  <p:cNvSpPr/>
                  <p:nvPr/>
                </p:nvSpPr>
                <p:spPr>
                  <a:xfrm>
                    <a:off x="8894387" y="420549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Ομάδα 12">
                  <a:extLst>
                    <a:ext uri="{FF2B5EF4-FFF2-40B4-BE49-F238E27FC236}">
                      <a16:creationId xmlns:a16="http://schemas.microsoft.com/office/drawing/2014/main" id="{9DA81097-08BE-64F8-E798-4E5E8271148A}"/>
                    </a:ext>
                  </a:extLst>
                </p:cNvPr>
                <p:cNvGrpSpPr/>
                <p:nvPr/>
              </p:nvGrpSpPr>
              <p:grpSpPr>
                <a:xfrm>
                  <a:off x="9704349" y="3613375"/>
                  <a:ext cx="731856" cy="1166131"/>
                  <a:chOff x="9704349" y="3613375"/>
                  <a:chExt cx="731856" cy="1166131"/>
                </a:xfrm>
              </p:grpSpPr>
              <p:sp>
                <p:nvSpPr>
                  <p:cNvPr id="25" name="Οβάλ 24">
                    <a:extLst>
                      <a:ext uri="{FF2B5EF4-FFF2-40B4-BE49-F238E27FC236}">
                        <a16:creationId xmlns:a16="http://schemas.microsoft.com/office/drawing/2014/main" id="{4F3E3F7D-668C-8196-0D1C-BAEE453E41AF}"/>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Οβάλ 26">
                    <a:extLst>
                      <a:ext uri="{FF2B5EF4-FFF2-40B4-BE49-F238E27FC236}">
                        <a16:creationId xmlns:a16="http://schemas.microsoft.com/office/drawing/2014/main" id="{DE81E3FF-A07E-F4E0-198B-0AD15ACE83C3}"/>
                      </a:ext>
                    </a:extLst>
                  </p:cNvPr>
                  <p:cNvSpPr/>
                  <p:nvPr/>
                </p:nvSpPr>
                <p:spPr>
                  <a:xfrm>
                    <a:off x="9704349" y="4631391"/>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Οβάλ 37">
                    <a:extLst>
                      <a:ext uri="{FF2B5EF4-FFF2-40B4-BE49-F238E27FC236}">
                        <a16:creationId xmlns:a16="http://schemas.microsoft.com/office/drawing/2014/main" id="{D447659E-B64E-7C2B-929C-EB2983549D56}"/>
                      </a:ext>
                    </a:extLst>
                  </p:cNvPr>
                  <p:cNvSpPr/>
                  <p:nvPr/>
                </p:nvSpPr>
                <p:spPr>
                  <a:xfrm>
                    <a:off x="10288090" y="3681639"/>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E86068-3321-8CAA-6FA3-A5FDE60C23B7}"/>
                        </a:ext>
                      </a:extLst>
                    </p:cNvPr>
                    <p:cNvSpPr txBox="1"/>
                    <p:nvPr/>
                  </p:nvSpPr>
                  <p:spPr>
                    <a:xfrm>
                      <a:off x="10552097" y="4904757"/>
                      <a:ext cx="1841815"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14" name="TextBox 13">
                      <a:extLst>
                        <a:ext uri="{FF2B5EF4-FFF2-40B4-BE49-F238E27FC236}">
                          <a16:creationId xmlns:a16="http://schemas.microsoft.com/office/drawing/2014/main" id="{53E86068-3321-8CAA-6FA3-A5FDE60C23B7}"/>
                        </a:ext>
                      </a:extLst>
                    </p:cNvPr>
                    <p:cNvSpPr txBox="1">
                      <a:spLocks noRot="1" noChangeAspect="1" noMove="1" noResize="1" noEditPoints="1" noAdjustHandles="1" noChangeArrowheads="1" noChangeShapeType="1" noTextEdit="1"/>
                    </p:cNvSpPr>
                    <p:nvPr/>
                  </p:nvSpPr>
                  <p:spPr>
                    <a:xfrm>
                      <a:off x="10552097" y="4904757"/>
                      <a:ext cx="1841815" cy="387142"/>
                    </a:xfrm>
                    <a:prstGeom prst="rect">
                      <a:avLst/>
                    </a:prstGeom>
                    <a:blipFill>
                      <a:blip r:embed="rId3"/>
                      <a:stretch>
                        <a:fillRect t="-8333" r="-2076"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20136B0-EA0D-CF04-F592-17F7249531EA}"/>
                        </a:ext>
                      </a:extLst>
                    </p:cNvPr>
                    <p:cNvSpPr txBox="1"/>
                    <p:nvPr/>
                  </p:nvSpPr>
                  <p:spPr>
                    <a:xfrm>
                      <a:off x="7831702" y="2030006"/>
                      <a:ext cx="970881"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15" name="TextBox 14">
                      <a:extLst>
                        <a:ext uri="{FF2B5EF4-FFF2-40B4-BE49-F238E27FC236}">
                          <a16:creationId xmlns:a16="http://schemas.microsoft.com/office/drawing/2014/main" id="{520136B0-EA0D-CF04-F592-17F7249531EA}"/>
                        </a:ext>
                      </a:extLst>
                    </p:cNvPr>
                    <p:cNvSpPr txBox="1">
                      <a:spLocks noRot="1" noChangeAspect="1" noMove="1" noResize="1" noEditPoints="1" noAdjustHandles="1" noChangeArrowheads="1" noChangeShapeType="1" noTextEdit="1"/>
                    </p:cNvSpPr>
                    <p:nvPr/>
                  </p:nvSpPr>
                  <p:spPr>
                    <a:xfrm>
                      <a:off x="7831702" y="2030006"/>
                      <a:ext cx="970881" cy="387142"/>
                    </a:xfrm>
                    <a:prstGeom prst="rect">
                      <a:avLst/>
                    </a:prstGeom>
                    <a:blipFill>
                      <a:blip r:embed="rId4"/>
                      <a:stretch>
                        <a:fillRect t="-8333" r="-5263" b="-2833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84B9E6C-867F-D37F-817E-B0724C9E14E4}"/>
                    </a:ext>
                  </a:extLst>
                </p:cNvPr>
                <p:cNvSpPr txBox="1"/>
                <p:nvPr/>
              </p:nvSpPr>
              <p:spPr>
                <a:xfrm>
                  <a:off x="7979413" y="5241917"/>
                  <a:ext cx="308098" cy="369332"/>
                </a:xfrm>
                <a:prstGeom prst="rect">
                  <a:avLst/>
                </a:prstGeom>
                <a:noFill/>
              </p:spPr>
              <p:txBody>
                <a:bodyPr wrap="none" rtlCol="0">
                  <a:spAutoFit/>
                </a:bodyPr>
                <a:lstStyle/>
                <a:p>
                  <a:r>
                    <a:rPr lang="en-US" dirty="0"/>
                    <a:t>0</a:t>
                  </a:r>
                </a:p>
              </p:txBody>
            </p:sp>
            <p:sp>
              <p:nvSpPr>
                <p:cNvPr id="17" name="TextBox 16">
                  <a:extLst>
                    <a:ext uri="{FF2B5EF4-FFF2-40B4-BE49-F238E27FC236}">
                      <a16:creationId xmlns:a16="http://schemas.microsoft.com/office/drawing/2014/main" id="{CB99E013-73DC-3C90-3160-03F1E0EE52E5}"/>
                    </a:ext>
                  </a:extLst>
                </p:cNvPr>
                <p:cNvSpPr txBox="1"/>
                <p:nvPr/>
              </p:nvSpPr>
              <p:spPr>
                <a:xfrm>
                  <a:off x="7776071" y="3755198"/>
                  <a:ext cx="431528" cy="369332"/>
                </a:xfrm>
                <a:prstGeom prst="rect">
                  <a:avLst/>
                </a:prstGeom>
                <a:noFill/>
              </p:spPr>
              <p:txBody>
                <a:bodyPr wrap="none" rtlCol="0">
                  <a:spAutoFit/>
                </a:bodyPr>
                <a:lstStyle/>
                <a:p>
                  <a:r>
                    <a:rPr lang="en-US" dirty="0"/>
                    <a:t>50</a:t>
                  </a:r>
                </a:p>
              </p:txBody>
            </p:sp>
            <p:sp>
              <p:nvSpPr>
                <p:cNvPr id="18" name="TextBox 17">
                  <a:extLst>
                    <a:ext uri="{FF2B5EF4-FFF2-40B4-BE49-F238E27FC236}">
                      <a16:creationId xmlns:a16="http://schemas.microsoft.com/office/drawing/2014/main" id="{F3F9F281-6D47-B287-E529-D49B485DF275}"/>
                    </a:ext>
                  </a:extLst>
                </p:cNvPr>
                <p:cNvSpPr txBox="1"/>
                <p:nvPr/>
              </p:nvSpPr>
              <p:spPr>
                <a:xfrm>
                  <a:off x="9583556" y="5297929"/>
                  <a:ext cx="431528" cy="369332"/>
                </a:xfrm>
                <a:prstGeom prst="rect">
                  <a:avLst/>
                </a:prstGeom>
                <a:noFill/>
              </p:spPr>
              <p:txBody>
                <a:bodyPr wrap="none" rtlCol="0">
                  <a:spAutoFit/>
                </a:bodyPr>
                <a:lstStyle/>
                <a:p>
                  <a:r>
                    <a:rPr lang="en-US" dirty="0"/>
                    <a:t>50</a:t>
                  </a:r>
                </a:p>
              </p:txBody>
            </p:sp>
            <p:sp>
              <p:nvSpPr>
                <p:cNvPr id="19" name="TextBox 18">
                  <a:extLst>
                    <a:ext uri="{FF2B5EF4-FFF2-40B4-BE49-F238E27FC236}">
                      <a16:creationId xmlns:a16="http://schemas.microsoft.com/office/drawing/2014/main" id="{9A56153D-F4B6-EB16-BB5F-073D1A4DE825}"/>
                    </a:ext>
                  </a:extLst>
                </p:cNvPr>
                <p:cNvSpPr txBox="1"/>
                <p:nvPr/>
              </p:nvSpPr>
              <p:spPr>
                <a:xfrm>
                  <a:off x="10829568" y="5253924"/>
                  <a:ext cx="554960" cy="369332"/>
                </a:xfrm>
                <a:prstGeom prst="rect">
                  <a:avLst/>
                </a:prstGeom>
                <a:noFill/>
              </p:spPr>
              <p:txBody>
                <a:bodyPr wrap="none" rtlCol="0">
                  <a:spAutoFit/>
                </a:bodyPr>
                <a:lstStyle/>
                <a:p>
                  <a:r>
                    <a:rPr lang="en-US" dirty="0"/>
                    <a:t>100</a:t>
                  </a:r>
                </a:p>
              </p:txBody>
            </p:sp>
            <p:grpSp>
              <p:nvGrpSpPr>
                <p:cNvPr id="20" name="Ομάδα 19">
                  <a:extLst>
                    <a:ext uri="{FF2B5EF4-FFF2-40B4-BE49-F238E27FC236}">
                      <a16:creationId xmlns:a16="http://schemas.microsoft.com/office/drawing/2014/main" id="{E38D5AF7-0F5B-5002-B6AE-B0A310479886}"/>
                    </a:ext>
                  </a:extLst>
                </p:cNvPr>
                <p:cNvGrpSpPr/>
                <p:nvPr/>
              </p:nvGrpSpPr>
              <p:grpSpPr>
                <a:xfrm>
                  <a:off x="11167207" y="2102497"/>
                  <a:ext cx="1394776" cy="683983"/>
                  <a:chOff x="11298168" y="1973982"/>
                  <a:chExt cx="1394776" cy="683983"/>
                </a:xfrm>
              </p:grpSpPr>
              <p:sp>
                <p:nvSpPr>
                  <p:cNvPr id="21" name="Οβάλ 20">
                    <a:extLst>
                      <a:ext uri="{FF2B5EF4-FFF2-40B4-BE49-F238E27FC236}">
                        <a16:creationId xmlns:a16="http://schemas.microsoft.com/office/drawing/2014/main" id="{601DD0D8-F2FA-1ED8-22B9-DAA9CED695F6}"/>
                      </a:ext>
                    </a:extLst>
                  </p:cNvPr>
                  <p:cNvSpPr/>
                  <p:nvPr/>
                </p:nvSpPr>
                <p:spPr>
                  <a:xfrm>
                    <a:off x="11298168" y="206535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Οβάλ 21">
                    <a:extLst>
                      <a:ext uri="{FF2B5EF4-FFF2-40B4-BE49-F238E27FC236}">
                        <a16:creationId xmlns:a16="http://schemas.microsoft.com/office/drawing/2014/main" id="{DB6C4EF3-AB2E-E603-A401-7ED379FE3BE0}"/>
                      </a:ext>
                    </a:extLst>
                  </p:cNvPr>
                  <p:cNvSpPr/>
                  <p:nvPr/>
                </p:nvSpPr>
                <p:spPr>
                  <a:xfrm>
                    <a:off x="11298169" y="24035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78DAFFE-9FF0-EEFC-8963-A2951C61172E}"/>
                      </a:ext>
                    </a:extLst>
                  </p:cNvPr>
                  <p:cNvSpPr txBox="1"/>
                  <p:nvPr/>
                </p:nvSpPr>
                <p:spPr>
                  <a:xfrm>
                    <a:off x="11469660" y="2288633"/>
                    <a:ext cx="1223284" cy="369332"/>
                  </a:xfrm>
                  <a:prstGeom prst="rect">
                    <a:avLst/>
                  </a:prstGeom>
                  <a:noFill/>
                </p:spPr>
                <p:txBody>
                  <a:bodyPr wrap="none" rtlCol="0">
                    <a:spAutoFit/>
                  </a:bodyPr>
                  <a:lstStyle/>
                  <a:p>
                    <a:r>
                      <a:rPr lang="en-US" b="1" dirty="0"/>
                      <a:t>Negatives</a:t>
                    </a:r>
                  </a:p>
                </p:txBody>
              </p:sp>
              <p:sp>
                <p:nvSpPr>
                  <p:cNvPr id="24" name="TextBox 23">
                    <a:extLst>
                      <a:ext uri="{FF2B5EF4-FFF2-40B4-BE49-F238E27FC236}">
                        <a16:creationId xmlns:a16="http://schemas.microsoft.com/office/drawing/2014/main" id="{9CE9A378-E6CB-83B3-6924-BA2967FA4B2E}"/>
                      </a:ext>
                    </a:extLst>
                  </p:cNvPr>
                  <p:cNvSpPr txBox="1"/>
                  <p:nvPr/>
                </p:nvSpPr>
                <p:spPr>
                  <a:xfrm>
                    <a:off x="11469661" y="1973982"/>
                    <a:ext cx="1133452" cy="369332"/>
                  </a:xfrm>
                  <a:prstGeom prst="rect">
                    <a:avLst/>
                  </a:prstGeom>
                  <a:noFill/>
                </p:spPr>
                <p:txBody>
                  <a:bodyPr wrap="none" rtlCol="0">
                    <a:spAutoFit/>
                  </a:bodyPr>
                  <a:lstStyle/>
                  <a:p>
                    <a:r>
                      <a:rPr lang="en-US" b="1" dirty="0"/>
                      <a:t>Positives</a:t>
                    </a:r>
                  </a:p>
                </p:txBody>
              </p:sp>
            </p:grpSp>
          </p:grpSp>
          <p:cxnSp>
            <p:nvCxnSpPr>
              <p:cNvPr id="8" name="Ευθεία γραμμή σύνδεσης 7">
                <a:extLst>
                  <a:ext uri="{FF2B5EF4-FFF2-40B4-BE49-F238E27FC236}">
                    <a16:creationId xmlns:a16="http://schemas.microsoft.com/office/drawing/2014/main" id="{65BC9F21-7F21-421E-65EC-43688E8E16AC}"/>
                  </a:ext>
                </a:extLst>
              </p:cNvPr>
              <p:cNvCxnSpPr/>
              <p:nvPr/>
            </p:nvCxnSpPr>
            <p:spPr>
              <a:xfrm>
                <a:off x="7305820" y="3185981"/>
                <a:ext cx="2108305" cy="2466767"/>
              </a:xfrm>
              <a:prstGeom prst="line">
                <a:avLst/>
              </a:prstGeom>
              <a:ln w="38100"/>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F1FD3-2338-6D08-BD55-733A0F732C57}"/>
                      </a:ext>
                    </a:extLst>
                  </p:cNvPr>
                  <p:cNvSpPr txBox="1"/>
                  <p:nvPr/>
                </p:nvSpPr>
                <p:spPr>
                  <a:xfrm>
                    <a:off x="8674027" y="4497038"/>
                    <a:ext cx="26797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CEBF1FD3-2338-6D08-BD55-733A0F732C57}"/>
                      </a:ext>
                    </a:extLst>
                  </p:cNvPr>
                  <p:cNvSpPr txBox="1">
                    <a:spLocks noRot="1" noChangeAspect="1" noMove="1" noResize="1" noEditPoints="1" noAdjustHandles="1" noChangeArrowheads="1" noChangeShapeType="1" noTextEdit="1"/>
                  </p:cNvSpPr>
                  <p:nvPr/>
                </p:nvSpPr>
                <p:spPr>
                  <a:xfrm>
                    <a:off x="8674027" y="4497038"/>
                    <a:ext cx="2679773"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66340E-D083-E10D-FF8E-7118A0745299}"/>
                    </a:ext>
                  </a:extLst>
                </p:cNvPr>
                <p:cNvSpPr txBox="1"/>
                <p:nvPr/>
              </p:nvSpPr>
              <p:spPr>
                <a:xfrm>
                  <a:off x="6792659" y="4960856"/>
                  <a:ext cx="4540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6466340E-D083-E10D-FF8E-7118A0745299}"/>
                    </a:ext>
                  </a:extLst>
                </p:cNvPr>
                <p:cNvSpPr txBox="1">
                  <a:spLocks noRot="1" noChangeAspect="1" noMove="1" noResize="1" noEditPoints="1" noAdjustHandles="1" noChangeArrowheads="1" noChangeShapeType="1" noTextEdit="1"/>
                </p:cNvSpPr>
                <p:nvPr/>
              </p:nvSpPr>
              <p:spPr>
                <a:xfrm>
                  <a:off x="6792659" y="4960856"/>
                  <a:ext cx="454099"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1C48E56-F6C7-B07A-3349-F39EAA3666B3}"/>
                    </a:ext>
                  </a:extLst>
                </p:cNvPr>
                <p:cNvSpPr txBox="1"/>
                <p:nvPr/>
              </p:nvSpPr>
              <p:spPr>
                <a:xfrm>
                  <a:off x="7233180" y="5257800"/>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dirty="0"/>
                </a:p>
              </p:txBody>
            </p:sp>
          </mc:Choice>
          <mc:Fallback xmlns="">
            <p:sp>
              <p:nvSpPr>
                <p:cNvPr id="54" name="TextBox 53">
                  <a:extLst>
                    <a:ext uri="{FF2B5EF4-FFF2-40B4-BE49-F238E27FC236}">
                      <a16:creationId xmlns:a16="http://schemas.microsoft.com/office/drawing/2014/main" id="{11C48E56-F6C7-B07A-3349-F39EAA3666B3}"/>
                    </a:ext>
                  </a:extLst>
                </p:cNvPr>
                <p:cNvSpPr txBox="1">
                  <a:spLocks noRot="1" noChangeAspect="1" noMove="1" noResize="1" noEditPoints="1" noAdjustHandles="1" noChangeArrowheads="1" noChangeShapeType="1" noTextEdit="1"/>
                </p:cNvSpPr>
                <p:nvPr/>
              </p:nvSpPr>
              <p:spPr>
                <a:xfrm>
                  <a:off x="7233180" y="5257800"/>
                  <a:ext cx="459420" cy="369332"/>
                </a:xfrm>
                <a:prstGeom prst="rect">
                  <a:avLst/>
                </a:prstGeom>
                <a:blipFill>
                  <a:blip r:embed="rId7"/>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4980FBC-09AB-63D2-CB6E-CA89033914A7}"/>
                    </a:ext>
                  </a:extLst>
                </p:cNvPr>
                <p:cNvSpPr txBox="1"/>
                <p:nvPr/>
              </p:nvSpPr>
              <p:spPr>
                <a:xfrm>
                  <a:off x="7567615" y="5543030"/>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55" name="TextBox 54">
                  <a:extLst>
                    <a:ext uri="{FF2B5EF4-FFF2-40B4-BE49-F238E27FC236}">
                      <a16:creationId xmlns:a16="http://schemas.microsoft.com/office/drawing/2014/main" id="{C4980FBC-09AB-63D2-CB6E-CA89033914A7}"/>
                    </a:ext>
                  </a:extLst>
                </p:cNvPr>
                <p:cNvSpPr txBox="1">
                  <a:spLocks noRot="1" noChangeAspect="1" noMove="1" noResize="1" noEditPoints="1" noAdjustHandles="1" noChangeArrowheads="1" noChangeShapeType="1" noTextEdit="1"/>
                </p:cNvSpPr>
                <p:nvPr/>
              </p:nvSpPr>
              <p:spPr>
                <a:xfrm>
                  <a:off x="7567615" y="5543030"/>
                  <a:ext cx="459420"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AF4768E-052C-A0AB-FA39-C64092588175}"/>
                    </a:ext>
                  </a:extLst>
                </p:cNvPr>
                <p:cNvSpPr txBox="1"/>
                <p:nvPr/>
              </p:nvSpPr>
              <p:spPr>
                <a:xfrm>
                  <a:off x="7447145" y="4133852"/>
                  <a:ext cx="457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oMath>
                    </m:oMathPara>
                  </a14:m>
                  <a:endParaRPr lang="en-US" dirty="0"/>
                </a:p>
              </p:txBody>
            </p:sp>
          </mc:Choice>
          <mc:Fallback xmlns="">
            <p:sp>
              <p:nvSpPr>
                <p:cNvPr id="56" name="TextBox 55">
                  <a:extLst>
                    <a:ext uri="{FF2B5EF4-FFF2-40B4-BE49-F238E27FC236}">
                      <a16:creationId xmlns:a16="http://schemas.microsoft.com/office/drawing/2014/main" id="{3AF4768E-052C-A0AB-FA39-C64092588175}"/>
                    </a:ext>
                  </a:extLst>
                </p:cNvPr>
                <p:cNvSpPr txBox="1">
                  <a:spLocks noRot="1" noChangeAspect="1" noMove="1" noResize="1" noEditPoints="1" noAdjustHandles="1" noChangeArrowheads="1" noChangeShapeType="1" noTextEdit="1"/>
                </p:cNvSpPr>
                <p:nvPr/>
              </p:nvSpPr>
              <p:spPr>
                <a:xfrm>
                  <a:off x="7447145" y="4133852"/>
                  <a:ext cx="457689" cy="369332"/>
                </a:xfrm>
                <a:prstGeom prst="rect">
                  <a:avLst/>
                </a:prstGeom>
                <a:blipFill>
                  <a:blip r:embed="rId9"/>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7BA30BB-D412-283D-BEC5-4F38B2009488}"/>
                    </a:ext>
                  </a:extLst>
                </p:cNvPr>
                <p:cNvSpPr txBox="1"/>
                <p:nvPr/>
              </p:nvSpPr>
              <p:spPr>
                <a:xfrm>
                  <a:off x="8032890" y="4199863"/>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5</m:t>
                            </m:r>
                          </m:sub>
                        </m:sSub>
                      </m:oMath>
                    </m:oMathPara>
                  </a14:m>
                  <a:endParaRPr lang="en-US" dirty="0"/>
                </a:p>
              </p:txBody>
            </p:sp>
          </mc:Choice>
          <mc:Fallback xmlns="">
            <p:sp>
              <p:nvSpPr>
                <p:cNvPr id="57" name="TextBox 56">
                  <a:extLst>
                    <a:ext uri="{FF2B5EF4-FFF2-40B4-BE49-F238E27FC236}">
                      <a16:creationId xmlns:a16="http://schemas.microsoft.com/office/drawing/2014/main" id="{67BA30BB-D412-283D-BEC5-4F38B2009488}"/>
                    </a:ext>
                  </a:extLst>
                </p:cNvPr>
                <p:cNvSpPr txBox="1">
                  <a:spLocks noRot="1" noChangeAspect="1" noMove="1" noResize="1" noEditPoints="1" noAdjustHandles="1" noChangeArrowheads="1" noChangeShapeType="1" noTextEdit="1"/>
                </p:cNvSpPr>
                <p:nvPr/>
              </p:nvSpPr>
              <p:spPr>
                <a:xfrm>
                  <a:off x="8032890" y="4199863"/>
                  <a:ext cx="459420" cy="369332"/>
                </a:xfrm>
                <a:prstGeom prst="rect">
                  <a:avLst/>
                </a:prstGeom>
                <a:blipFill>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4B41BB3-27DE-C58E-2CA3-EBCFA1E11435}"/>
                    </a:ext>
                  </a:extLst>
                </p:cNvPr>
                <p:cNvSpPr txBox="1"/>
                <p:nvPr/>
              </p:nvSpPr>
              <p:spPr>
                <a:xfrm>
                  <a:off x="8499465" y="4244697"/>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C4B41BB3-27DE-C58E-2CA3-EBCFA1E11435}"/>
                    </a:ext>
                  </a:extLst>
                </p:cNvPr>
                <p:cNvSpPr txBox="1">
                  <a:spLocks noRot="1" noChangeAspect="1" noMove="1" noResize="1" noEditPoints="1" noAdjustHandles="1" noChangeArrowheads="1" noChangeShapeType="1" noTextEdit="1"/>
                </p:cNvSpPr>
                <p:nvPr/>
              </p:nvSpPr>
              <p:spPr>
                <a:xfrm>
                  <a:off x="8499465" y="4244697"/>
                  <a:ext cx="459420" cy="369332"/>
                </a:xfrm>
                <a:prstGeom prst="rect">
                  <a:avLst/>
                </a:prstGeom>
                <a:blipFill>
                  <a:blip r:embed="rId11"/>
                  <a:stretch>
                    <a:fillRect b="-655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E5A0615-F4C7-9095-9B5C-58BFB5990FBA}"/>
                  </a:ext>
                </a:extLst>
              </p:cNvPr>
              <p:cNvSpPr txBox="1"/>
              <p:nvPr/>
            </p:nvSpPr>
            <p:spPr>
              <a:xfrm>
                <a:off x="372823" y="5020564"/>
                <a:ext cx="6864473" cy="1145057"/>
              </a:xfrm>
              <a:prstGeom prst="rect">
                <a:avLst/>
              </a:prstGeom>
              <a:noFill/>
            </p:spPr>
            <p:txBody>
              <a:bodyPr wrap="square" rtlCol="0">
                <a:spAutoFit/>
              </a:bodyPr>
              <a:lstStyle/>
              <a:p>
                <a:r>
                  <a:rPr lang="en-US" sz="2000" dirty="0"/>
                  <a:t>Example:</a:t>
                </a:r>
                <a:br>
                  <a:rPr lang="en-US" sz="2000" dirty="0"/>
                </a:br>
                <a:r>
                  <a:rPr lang="en-US" sz="2000" dirty="0"/>
                  <a:t>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6</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panose="02040503050406030204" pitchFamily="18" charset="0"/>
                          </a:rPr>
                          <m:t>6</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𝑦</m:t>
                                </m:r>
                              </m:e>
                            </m:d>
                          </m:e>
                          <m:sup>
                            <m:r>
                              <a:rPr lang="en-US" sz="2000" i="1">
                                <a:latin typeface="Cambria Math" panose="02040503050406030204" pitchFamily="18" charset="0"/>
                              </a:rPr>
                              <m:t>2</m:t>
                            </m:r>
                          </m:sup>
                        </m:sSup>
                      </m:e>
                    </m:nary>
                    <m:r>
                      <m:rPr>
                        <m:nor/>
                      </m:rP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6</m:t>
                        </m:r>
                      </m:den>
                    </m:f>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0+0+</m:t>
                        </m:r>
                        <m:r>
                          <a:rPr lang="en-US" sz="2000" b="0" i="1" smtClean="0">
                            <a:solidFill>
                              <a:schemeClr val="accent6"/>
                            </a:solidFill>
                            <a:latin typeface="Cambria Math" panose="02040503050406030204" pitchFamily="18" charset="0"/>
                          </a:rPr>
                          <m:t>1</m:t>
                        </m:r>
                        <m:r>
                          <a:rPr lang="en-US" sz="2000" b="0" i="1" smtClean="0">
                            <a:solidFill>
                              <a:srgbClr val="FF0000"/>
                            </a:solidFill>
                            <a:latin typeface="Cambria Math" panose="02040503050406030204" pitchFamily="18" charset="0"/>
                          </a:rPr>
                          <m:t>+1</m:t>
                        </m:r>
                        <m:r>
                          <a:rPr lang="en-US" sz="2000" b="0" i="1" smtClean="0">
                            <a:latin typeface="Cambria Math" panose="02040503050406030204" pitchFamily="18" charset="0"/>
                          </a:rPr>
                          <m:t>+0+0</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6</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a:p>
                <a:endParaRPr lang="en-US" sz="2000" dirty="0"/>
              </a:p>
            </p:txBody>
          </p:sp>
        </mc:Choice>
        <mc:Fallback xmlns="">
          <p:sp>
            <p:nvSpPr>
              <p:cNvPr id="60" name="TextBox 59">
                <a:extLst>
                  <a:ext uri="{FF2B5EF4-FFF2-40B4-BE49-F238E27FC236}">
                    <a16:creationId xmlns:a16="http://schemas.microsoft.com/office/drawing/2014/main" id="{9E5A0615-F4C7-9095-9B5C-58BFB5990FBA}"/>
                  </a:ext>
                </a:extLst>
              </p:cNvPr>
              <p:cNvSpPr txBox="1">
                <a:spLocks noRot="1" noChangeAspect="1" noMove="1" noResize="1" noEditPoints="1" noAdjustHandles="1" noChangeArrowheads="1" noChangeShapeType="1" noTextEdit="1"/>
              </p:cNvSpPr>
              <p:nvPr/>
            </p:nvSpPr>
            <p:spPr>
              <a:xfrm>
                <a:off x="372823" y="5020564"/>
                <a:ext cx="6864473" cy="1145057"/>
              </a:xfrm>
              <a:prstGeom prst="rect">
                <a:avLst/>
              </a:prstGeom>
              <a:blipFill>
                <a:blip r:embed="rId12"/>
                <a:stretch>
                  <a:fillRect l="-888" t="-3209"/>
                </a:stretch>
              </a:blipFill>
            </p:spPr>
            <p:txBody>
              <a:bodyPr/>
              <a:lstStyle/>
              <a:p>
                <a:r>
                  <a:rPr lang="en-US">
                    <a:noFill/>
                  </a:rPr>
                  <a:t> </a:t>
                </a:r>
              </a:p>
            </p:txBody>
          </p:sp>
        </mc:Fallback>
      </mc:AlternateContent>
    </p:spTree>
    <p:extLst>
      <p:ext uri="{BB962C8B-B14F-4D97-AF65-F5344CB8AC3E}">
        <p14:creationId xmlns:p14="http://schemas.microsoft.com/office/powerpoint/2010/main" val="3059931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6F0E0-0E82-D1EA-9E4B-8990DB5CDE97}"/>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58A7E2DE-E2D9-EB50-A7E5-FB3A0A455CE3}"/>
              </a:ext>
            </a:extLst>
          </p:cNvPr>
          <p:cNvSpPr>
            <a:spLocks noGrp="1"/>
          </p:cNvSpPr>
          <p:nvPr>
            <p:ph type="title"/>
          </p:nvPr>
        </p:nvSpPr>
        <p:spPr>
          <a:xfrm>
            <a:off x="838200" y="136525"/>
            <a:ext cx="10515600" cy="1325563"/>
          </a:xfrm>
        </p:spPr>
        <p:txBody>
          <a:bodyPr/>
          <a:lstStyle/>
          <a:p>
            <a:r>
              <a:rPr lang="en-US" dirty="0"/>
              <a:t>Perceptron’s Limitation (1)</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8117EE93-C9C4-38DD-DDC0-55584B4CB0D0}"/>
                  </a:ext>
                </a:extLst>
              </p:cNvPr>
              <p:cNvSpPr>
                <a:spLocks noGrp="1"/>
              </p:cNvSpPr>
              <p:nvPr>
                <p:ph idx="1"/>
              </p:nvPr>
            </p:nvSpPr>
            <p:spPr>
              <a:xfrm>
                <a:off x="891272" y="1407882"/>
                <a:ext cx="10515600" cy="868732"/>
              </a:xfrm>
            </p:spPr>
            <p:txBody>
              <a:bodyPr>
                <a:normAutofit/>
              </a:bodyPr>
              <a:lstStyle/>
              <a:p>
                <a:r>
                  <a:rPr lang="en-US" sz="2000" dirty="0"/>
                  <a:t>In this example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=0</m:t>
                    </m:r>
                  </m:oMath>
                </a14:m>
                <a:r>
                  <a:rPr lang="en-US" sz="2000" dirty="0"/>
                  <a:t>.</a:t>
                </a:r>
              </a:p>
              <a:p>
                <a:r>
                  <a:rPr lang="en-US" sz="2000" b="1" dirty="0"/>
                  <a:t>Question</a:t>
                </a:r>
                <a:r>
                  <a:rPr lang="en-US" sz="2000" dirty="0"/>
                  <a:t>: Is this classification boundary well-defined?</a:t>
                </a:r>
              </a:p>
            </p:txBody>
          </p:sp>
        </mc:Choice>
        <mc:Fallback xmlns="">
          <p:sp>
            <p:nvSpPr>
              <p:cNvPr id="3" name="Θέση περιεχομένου 2">
                <a:extLst>
                  <a:ext uri="{FF2B5EF4-FFF2-40B4-BE49-F238E27FC236}">
                    <a16:creationId xmlns:a16="http://schemas.microsoft.com/office/drawing/2014/main" id="{8117EE93-C9C4-38DD-DDC0-55584B4CB0D0}"/>
                  </a:ext>
                </a:extLst>
              </p:cNvPr>
              <p:cNvSpPr>
                <a:spLocks noGrp="1" noRot="1" noChangeAspect="1" noMove="1" noResize="1" noEditPoints="1" noAdjustHandles="1" noChangeArrowheads="1" noChangeShapeType="1" noTextEdit="1"/>
              </p:cNvSpPr>
              <p:nvPr>
                <p:ph idx="1"/>
              </p:nvPr>
            </p:nvSpPr>
            <p:spPr>
              <a:xfrm>
                <a:off x="891272" y="1407882"/>
                <a:ext cx="10515600" cy="868732"/>
              </a:xfrm>
              <a:blipFill>
                <a:blip r:embed="rId2"/>
                <a:stretch>
                  <a:fillRect l="-522" t="-7042" b="-2113"/>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8DDCDA1C-AA6A-0953-BB40-B43BBE13E599}"/>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3FAD1C92-1156-9B2A-5EA1-B1C3A62EFA84}"/>
              </a:ext>
            </a:extLst>
          </p:cNvPr>
          <p:cNvSpPr>
            <a:spLocks noGrp="1"/>
          </p:cNvSpPr>
          <p:nvPr>
            <p:ph type="sldNum" sz="quarter" idx="12"/>
          </p:nvPr>
        </p:nvSpPr>
        <p:spPr/>
        <p:txBody>
          <a:bodyPr/>
          <a:lstStyle/>
          <a:p>
            <a:fld id="{4ACA1919-B5C6-4827-8B15-372F46BB4020}" type="slidenum">
              <a:rPr lang="en-US" smtClean="0"/>
              <a:t>11</a:t>
            </a:fld>
            <a:endParaRPr lang="en-US"/>
          </a:p>
        </p:txBody>
      </p:sp>
      <p:grpSp>
        <p:nvGrpSpPr>
          <p:cNvPr id="33" name="Ομάδα 32">
            <a:extLst>
              <a:ext uri="{FF2B5EF4-FFF2-40B4-BE49-F238E27FC236}">
                <a16:creationId xmlns:a16="http://schemas.microsoft.com/office/drawing/2014/main" id="{ACCAD1E6-0B8D-B1AB-D6E8-A0A7C12FE125}"/>
              </a:ext>
            </a:extLst>
          </p:cNvPr>
          <p:cNvGrpSpPr/>
          <p:nvPr/>
        </p:nvGrpSpPr>
        <p:grpSpPr>
          <a:xfrm>
            <a:off x="3270504" y="2360464"/>
            <a:ext cx="5257800" cy="3995886"/>
            <a:chOff x="3270504" y="2360464"/>
            <a:chExt cx="5257800" cy="3995886"/>
          </a:xfrm>
        </p:grpSpPr>
        <p:grpSp>
          <p:nvGrpSpPr>
            <p:cNvPr id="59" name="Ομάδα 58">
              <a:extLst>
                <a:ext uri="{FF2B5EF4-FFF2-40B4-BE49-F238E27FC236}">
                  <a16:creationId xmlns:a16="http://schemas.microsoft.com/office/drawing/2014/main" id="{C1109704-0550-494C-B783-77C32A494B06}"/>
                </a:ext>
              </a:extLst>
            </p:cNvPr>
            <p:cNvGrpSpPr/>
            <p:nvPr/>
          </p:nvGrpSpPr>
          <p:grpSpPr>
            <a:xfrm>
              <a:off x="3270504" y="2360464"/>
              <a:ext cx="5257800" cy="3995886"/>
              <a:chOff x="6095977" y="3058668"/>
              <a:chExt cx="4565740" cy="3469926"/>
            </a:xfrm>
          </p:grpSpPr>
          <p:grpSp>
            <p:nvGrpSpPr>
              <p:cNvPr id="6" name="Ομάδα 5">
                <a:extLst>
                  <a:ext uri="{FF2B5EF4-FFF2-40B4-BE49-F238E27FC236}">
                    <a16:creationId xmlns:a16="http://schemas.microsoft.com/office/drawing/2014/main" id="{79CDF7E5-FD6C-7928-9AE1-A37261312CB4}"/>
                  </a:ext>
                </a:extLst>
              </p:cNvPr>
              <p:cNvGrpSpPr/>
              <p:nvPr/>
            </p:nvGrpSpPr>
            <p:grpSpPr>
              <a:xfrm>
                <a:off x="6095977" y="3058668"/>
                <a:ext cx="4565740" cy="3469926"/>
                <a:chOff x="6781753" y="2564757"/>
                <a:chExt cx="4565740" cy="3469926"/>
              </a:xfrm>
            </p:grpSpPr>
            <p:grpSp>
              <p:nvGrpSpPr>
                <p:cNvPr id="7" name="Ομάδα 6">
                  <a:extLst>
                    <a:ext uri="{FF2B5EF4-FFF2-40B4-BE49-F238E27FC236}">
                      <a16:creationId xmlns:a16="http://schemas.microsoft.com/office/drawing/2014/main" id="{C8FB7CEE-1F38-B55F-B25A-5B916C90B492}"/>
                    </a:ext>
                  </a:extLst>
                </p:cNvPr>
                <p:cNvGrpSpPr/>
                <p:nvPr/>
              </p:nvGrpSpPr>
              <p:grpSpPr>
                <a:xfrm>
                  <a:off x="6781753" y="2564757"/>
                  <a:ext cx="4565740" cy="3469926"/>
                  <a:chOff x="7776071" y="2030006"/>
                  <a:chExt cx="4785912" cy="3637255"/>
                </a:xfrm>
              </p:grpSpPr>
              <p:cxnSp>
                <p:nvCxnSpPr>
                  <p:cNvPr id="10" name="Ευθύγραμμο βέλος σύνδεσης 9">
                    <a:extLst>
                      <a:ext uri="{FF2B5EF4-FFF2-40B4-BE49-F238E27FC236}">
                        <a16:creationId xmlns:a16="http://schemas.microsoft.com/office/drawing/2014/main" id="{63DEC159-029E-FFC5-E8D7-0129E6EEE393}"/>
                      </a:ext>
                    </a:extLst>
                  </p:cNvPr>
                  <p:cNvCxnSpPr>
                    <a:cxnSpLocks/>
                  </p:cNvCxnSpPr>
                  <p:nvPr/>
                </p:nvCxnSpPr>
                <p:spPr>
                  <a:xfrm flipV="1">
                    <a:off x="8244840" y="2441448"/>
                    <a:ext cx="0" cy="2850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Ευθύγραμμο βέλος σύνδεσης 10">
                    <a:extLst>
                      <a:ext uri="{FF2B5EF4-FFF2-40B4-BE49-F238E27FC236}">
                        <a16:creationId xmlns:a16="http://schemas.microsoft.com/office/drawing/2014/main" id="{E63ACC96-0AEA-9C6E-2FFB-5184EBC74E8F}"/>
                      </a:ext>
                    </a:extLst>
                  </p:cNvPr>
                  <p:cNvCxnSpPr>
                    <a:cxnSpLocks/>
                  </p:cNvCxnSpPr>
                  <p:nvPr/>
                </p:nvCxnSpPr>
                <p:spPr>
                  <a:xfrm>
                    <a:off x="8244840" y="5291899"/>
                    <a:ext cx="31089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2" name="Ομάδα 11">
                    <a:extLst>
                      <a:ext uri="{FF2B5EF4-FFF2-40B4-BE49-F238E27FC236}">
                        <a16:creationId xmlns:a16="http://schemas.microsoft.com/office/drawing/2014/main" id="{D3357C76-A5C2-2FD0-2E9A-E52A105C3F96}"/>
                      </a:ext>
                    </a:extLst>
                  </p:cNvPr>
                  <p:cNvGrpSpPr/>
                  <p:nvPr/>
                </p:nvGrpSpPr>
                <p:grpSpPr>
                  <a:xfrm>
                    <a:off x="8894387" y="4205493"/>
                    <a:ext cx="582202" cy="772372"/>
                    <a:chOff x="8894387" y="4205493"/>
                    <a:chExt cx="582202" cy="772372"/>
                  </a:xfrm>
                </p:grpSpPr>
                <p:sp>
                  <p:nvSpPr>
                    <p:cNvPr id="48" name="Οβάλ 47">
                      <a:extLst>
                        <a:ext uri="{FF2B5EF4-FFF2-40B4-BE49-F238E27FC236}">
                          <a16:creationId xmlns:a16="http://schemas.microsoft.com/office/drawing/2014/main" id="{DFB83A00-0D7A-80DD-BD02-0661B07CCB08}"/>
                        </a:ext>
                      </a:extLst>
                    </p:cNvPr>
                    <p:cNvSpPr/>
                    <p:nvPr/>
                  </p:nvSpPr>
                  <p:spPr>
                    <a:xfrm>
                      <a:off x="9328474" y="4368551"/>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Οβάλ 50">
                      <a:extLst>
                        <a:ext uri="{FF2B5EF4-FFF2-40B4-BE49-F238E27FC236}">
                          <a16:creationId xmlns:a16="http://schemas.microsoft.com/office/drawing/2014/main" id="{9A7530CF-168E-CC58-F22E-8ABAF08C71C6}"/>
                        </a:ext>
                      </a:extLst>
                    </p:cNvPr>
                    <p:cNvSpPr/>
                    <p:nvPr/>
                  </p:nvSpPr>
                  <p:spPr>
                    <a:xfrm>
                      <a:off x="9209638" y="4829750"/>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Οβάλ 51">
                      <a:extLst>
                        <a:ext uri="{FF2B5EF4-FFF2-40B4-BE49-F238E27FC236}">
                          <a16:creationId xmlns:a16="http://schemas.microsoft.com/office/drawing/2014/main" id="{B61A8FCB-E743-88C3-F9B9-61BE0DE43D0F}"/>
                        </a:ext>
                      </a:extLst>
                    </p:cNvPr>
                    <p:cNvSpPr/>
                    <p:nvPr/>
                  </p:nvSpPr>
                  <p:spPr>
                    <a:xfrm>
                      <a:off x="8894387" y="420549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Ομάδα 12">
                    <a:extLst>
                      <a:ext uri="{FF2B5EF4-FFF2-40B4-BE49-F238E27FC236}">
                        <a16:creationId xmlns:a16="http://schemas.microsoft.com/office/drawing/2014/main" id="{037028FF-8B42-DADA-0F6C-012942E2D5CC}"/>
                      </a:ext>
                    </a:extLst>
                  </p:cNvPr>
                  <p:cNvGrpSpPr/>
                  <p:nvPr/>
                </p:nvGrpSpPr>
                <p:grpSpPr>
                  <a:xfrm>
                    <a:off x="10288090" y="3681639"/>
                    <a:ext cx="496334" cy="896083"/>
                    <a:chOff x="10288090" y="3681639"/>
                    <a:chExt cx="496334" cy="896083"/>
                  </a:xfrm>
                </p:grpSpPr>
                <p:sp>
                  <p:nvSpPr>
                    <p:cNvPr id="25" name="Οβάλ 24">
                      <a:extLst>
                        <a:ext uri="{FF2B5EF4-FFF2-40B4-BE49-F238E27FC236}">
                          <a16:creationId xmlns:a16="http://schemas.microsoft.com/office/drawing/2014/main" id="{D35D02B4-BEC0-1DBC-C0AA-5DC16BAD8D32}"/>
                        </a:ext>
                      </a:extLst>
                    </p:cNvPr>
                    <p:cNvSpPr/>
                    <p:nvPr/>
                  </p:nvSpPr>
                  <p:spPr>
                    <a:xfrm>
                      <a:off x="10636309" y="4429607"/>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Οβάλ 26">
                      <a:extLst>
                        <a:ext uri="{FF2B5EF4-FFF2-40B4-BE49-F238E27FC236}">
                          <a16:creationId xmlns:a16="http://schemas.microsoft.com/office/drawing/2014/main" id="{9D2CE7AE-FCE4-70E2-5FFD-DA9C61941F64}"/>
                        </a:ext>
                      </a:extLst>
                    </p:cNvPr>
                    <p:cNvSpPr/>
                    <p:nvPr/>
                  </p:nvSpPr>
                  <p:spPr>
                    <a:xfrm>
                      <a:off x="10387268" y="4026449"/>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Οβάλ 37">
                      <a:extLst>
                        <a:ext uri="{FF2B5EF4-FFF2-40B4-BE49-F238E27FC236}">
                          <a16:creationId xmlns:a16="http://schemas.microsoft.com/office/drawing/2014/main" id="{12911E8C-4C8B-30AF-1FB7-0C2EA9B65430}"/>
                        </a:ext>
                      </a:extLst>
                    </p:cNvPr>
                    <p:cNvSpPr/>
                    <p:nvPr/>
                  </p:nvSpPr>
                  <p:spPr>
                    <a:xfrm>
                      <a:off x="10288090" y="3681639"/>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F96A3E-8017-616D-C461-2AD0D0D91916}"/>
                          </a:ext>
                        </a:extLst>
                      </p:cNvPr>
                      <p:cNvSpPr txBox="1"/>
                      <p:nvPr/>
                    </p:nvSpPr>
                    <p:spPr>
                      <a:xfrm>
                        <a:off x="10552097" y="4904757"/>
                        <a:ext cx="1841815"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14" name="TextBox 13">
                        <a:extLst>
                          <a:ext uri="{FF2B5EF4-FFF2-40B4-BE49-F238E27FC236}">
                            <a16:creationId xmlns:a16="http://schemas.microsoft.com/office/drawing/2014/main" id="{D5F96A3E-8017-616D-C461-2AD0D0D91916}"/>
                          </a:ext>
                        </a:extLst>
                      </p:cNvPr>
                      <p:cNvSpPr txBox="1">
                        <a:spLocks noRot="1" noChangeAspect="1" noMove="1" noResize="1" noEditPoints="1" noAdjustHandles="1" noChangeArrowheads="1" noChangeShapeType="1" noTextEdit="1"/>
                      </p:cNvSpPr>
                      <p:nvPr/>
                    </p:nvSpPr>
                    <p:spPr>
                      <a:xfrm>
                        <a:off x="10552097" y="4904757"/>
                        <a:ext cx="1841815" cy="387142"/>
                      </a:xfrm>
                      <a:prstGeom prst="rect">
                        <a:avLst/>
                      </a:prstGeom>
                      <a:blipFill>
                        <a:blip r:embed="rId3"/>
                        <a:stretch>
                          <a:fillRect t="-5714"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9FF6B7-F417-8476-3826-12CCD7752B89}"/>
                          </a:ext>
                        </a:extLst>
                      </p:cNvPr>
                      <p:cNvSpPr txBox="1"/>
                      <p:nvPr/>
                    </p:nvSpPr>
                    <p:spPr>
                      <a:xfrm>
                        <a:off x="7831702" y="2030006"/>
                        <a:ext cx="970881"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15" name="TextBox 14">
                        <a:extLst>
                          <a:ext uri="{FF2B5EF4-FFF2-40B4-BE49-F238E27FC236}">
                            <a16:creationId xmlns:a16="http://schemas.microsoft.com/office/drawing/2014/main" id="{6C9FF6B7-F417-8476-3826-12CCD7752B89}"/>
                          </a:ext>
                        </a:extLst>
                      </p:cNvPr>
                      <p:cNvSpPr txBox="1">
                        <a:spLocks noRot="1" noChangeAspect="1" noMove="1" noResize="1" noEditPoints="1" noAdjustHandles="1" noChangeArrowheads="1" noChangeShapeType="1" noTextEdit="1"/>
                      </p:cNvSpPr>
                      <p:nvPr/>
                    </p:nvSpPr>
                    <p:spPr>
                      <a:xfrm>
                        <a:off x="7831702" y="2030006"/>
                        <a:ext cx="970881" cy="387142"/>
                      </a:xfrm>
                      <a:prstGeom prst="rect">
                        <a:avLst/>
                      </a:prstGeom>
                      <a:blipFill>
                        <a:blip r:embed="rId4"/>
                        <a:stretch>
                          <a:fillRect t="-5714" b="-10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2C19E18-B777-F9CF-C24E-2D99B41E2480}"/>
                      </a:ext>
                    </a:extLst>
                  </p:cNvPr>
                  <p:cNvSpPr txBox="1"/>
                  <p:nvPr/>
                </p:nvSpPr>
                <p:spPr>
                  <a:xfrm>
                    <a:off x="7979413" y="5241917"/>
                    <a:ext cx="308098" cy="369332"/>
                  </a:xfrm>
                  <a:prstGeom prst="rect">
                    <a:avLst/>
                  </a:prstGeom>
                  <a:noFill/>
                </p:spPr>
                <p:txBody>
                  <a:bodyPr wrap="none" rtlCol="0">
                    <a:spAutoFit/>
                  </a:bodyPr>
                  <a:lstStyle/>
                  <a:p>
                    <a:r>
                      <a:rPr lang="en-US" dirty="0"/>
                      <a:t>0</a:t>
                    </a:r>
                  </a:p>
                </p:txBody>
              </p:sp>
              <p:sp>
                <p:nvSpPr>
                  <p:cNvPr id="17" name="TextBox 16">
                    <a:extLst>
                      <a:ext uri="{FF2B5EF4-FFF2-40B4-BE49-F238E27FC236}">
                        <a16:creationId xmlns:a16="http://schemas.microsoft.com/office/drawing/2014/main" id="{AA441AD0-B652-7F3C-2DBE-52E5036837FA}"/>
                      </a:ext>
                    </a:extLst>
                  </p:cNvPr>
                  <p:cNvSpPr txBox="1"/>
                  <p:nvPr/>
                </p:nvSpPr>
                <p:spPr>
                  <a:xfrm>
                    <a:off x="7776071" y="3755198"/>
                    <a:ext cx="431528" cy="369332"/>
                  </a:xfrm>
                  <a:prstGeom prst="rect">
                    <a:avLst/>
                  </a:prstGeom>
                  <a:noFill/>
                </p:spPr>
                <p:txBody>
                  <a:bodyPr wrap="none" rtlCol="0">
                    <a:spAutoFit/>
                  </a:bodyPr>
                  <a:lstStyle/>
                  <a:p>
                    <a:r>
                      <a:rPr lang="en-US" dirty="0"/>
                      <a:t>50</a:t>
                    </a:r>
                  </a:p>
                </p:txBody>
              </p:sp>
              <p:sp>
                <p:nvSpPr>
                  <p:cNvPr id="18" name="TextBox 17">
                    <a:extLst>
                      <a:ext uri="{FF2B5EF4-FFF2-40B4-BE49-F238E27FC236}">
                        <a16:creationId xmlns:a16="http://schemas.microsoft.com/office/drawing/2014/main" id="{FBBA680E-A921-EF0B-3084-AE0B4FDB7AF2}"/>
                      </a:ext>
                    </a:extLst>
                  </p:cNvPr>
                  <p:cNvSpPr txBox="1"/>
                  <p:nvPr/>
                </p:nvSpPr>
                <p:spPr>
                  <a:xfrm>
                    <a:off x="9583556" y="5297929"/>
                    <a:ext cx="431528" cy="369332"/>
                  </a:xfrm>
                  <a:prstGeom prst="rect">
                    <a:avLst/>
                  </a:prstGeom>
                  <a:noFill/>
                </p:spPr>
                <p:txBody>
                  <a:bodyPr wrap="none" rtlCol="0">
                    <a:spAutoFit/>
                  </a:bodyPr>
                  <a:lstStyle/>
                  <a:p>
                    <a:r>
                      <a:rPr lang="en-US" dirty="0"/>
                      <a:t>50</a:t>
                    </a:r>
                  </a:p>
                </p:txBody>
              </p:sp>
              <p:sp>
                <p:nvSpPr>
                  <p:cNvPr id="19" name="TextBox 18">
                    <a:extLst>
                      <a:ext uri="{FF2B5EF4-FFF2-40B4-BE49-F238E27FC236}">
                        <a16:creationId xmlns:a16="http://schemas.microsoft.com/office/drawing/2014/main" id="{36B4827B-0BF0-A05C-F80A-FABDC601D9C8}"/>
                      </a:ext>
                    </a:extLst>
                  </p:cNvPr>
                  <p:cNvSpPr txBox="1"/>
                  <p:nvPr/>
                </p:nvSpPr>
                <p:spPr>
                  <a:xfrm>
                    <a:off x="10829568" y="5253924"/>
                    <a:ext cx="554960" cy="369332"/>
                  </a:xfrm>
                  <a:prstGeom prst="rect">
                    <a:avLst/>
                  </a:prstGeom>
                  <a:noFill/>
                </p:spPr>
                <p:txBody>
                  <a:bodyPr wrap="none" rtlCol="0">
                    <a:spAutoFit/>
                  </a:bodyPr>
                  <a:lstStyle/>
                  <a:p>
                    <a:r>
                      <a:rPr lang="en-US" dirty="0"/>
                      <a:t>100</a:t>
                    </a:r>
                  </a:p>
                </p:txBody>
              </p:sp>
              <p:grpSp>
                <p:nvGrpSpPr>
                  <p:cNvPr id="20" name="Ομάδα 19">
                    <a:extLst>
                      <a:ext uri="{FF2B5EF4-FFF2-40B4-BE49-F238E27FC236}">
                        <a16:creationId xmlns:a16="http://schemas.microsoft.com/office/drawing/2014/main" id="{04B7E226-7598-1B37-3E65-14524BFCBF91}"/>
                      </a:ext>
                    </a:extLst>
                  </p:cNvPr>
                  <p:cNvGrpSpPr/>
                  <p:nvPr/>
                </p:nvGrpSpPr>
                <p:grpSpPr>
                  <a:xfrm>
                    <a:off x="11167207" y="2102497"/>
                    <a:ext cx="1394776" cy="683983"/>
                    <a:chOff x="11298168" y="1973982"/>
                    <a:chExt cx="1394776" cy="683983"/>
                  </a:xfrm>
                </p:grpSpPr>
                <p:sp>
                  <p:nvSpPr>
                    <p:cNvPr id="21" name="Οβάλ 20">
                      <a:extLst>
                        <a:ext uri="{FF2B5EF4-FFF2-40B4-BE49-F238E27FC236}">
                          <a16:creationId xmlns:a16="http://schemas.microsoft.com/office/drawing/2014/main" id="{12A9DF72-280D-F066-0E2B-C2EAD803F92C}"/>
                        </a:ext>
                      </a:extLst>
                    </p:cNvPr>
                    <p:cNvSpPr/>
                    <p:nvPr/>
                  </p:nvSpPr>
                  <p:spPr>
                    <a:xfrm>
                      <a:off x="11298168" y="206535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Οβάλ 21">
                      <a:extLst>
                        <a:ext uri="{FF2B5EF4-FFF2-40B4-BE49-F238E27FC236}">
                          <a16:creationId xmlns:a16="http://schemas.microsoft.com/office/drawing/2014/main" id="{65B54DCD-45F1-DCE1-FB33-893F8A981535}"/>
                        </a:ext>
                      </a:extLst>
                    </p:cNvPr>
                    <p:cNvSpPr/>
                    <p:nvPr/>
                  </p:nvSpPr>
                  <p:spPr>
                    <a:xfrm>
                      <a:off x="11298169" y="24035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469829E-8F5E-F050-C69F-3E116DAAC382}"/>
                        </a:ext>
                      </a:extLst>
                    </p:cNvPr>
                    <p:cNvSpPr txBox="1"/>
                    <p:nvPr/>
                  </p:nvSpPr>
                  <p:spPr>
                    <a:xfrm>
                      <a:off x="11469660" y="2288633"/>
                      <a:ext cx="1223284" cy="369332"/>
                    </a:xfrm>
                    <a:prstGeom prst="rect">
                      <a:avLst/>
                    </a:prstGeom>
                    <a:noFill/>
                  </p:spPr>
                  <p:txBody>
                    <a:bodyPr wrap="none" rtlCol="0">
                      <a:spAutoFit/>
                    </a:bodyPr>
                    <a:lstStyle/>
                    <a:p>
                      <a:r>
                        <a:rPr lang="en-US" b="1" dirty="0"/>
                        <a:t>Negatives</a:t>
                      </a:r>
                    </a:p>
                  </p:txBody>
                </p:sp>
                <p:sp>
                  <p:nvSpPr>
                    <p:cNvPr id="24" name="TextBox 23">
                      <a:extLst>
                        <a:ext uri="{FF2B5EF4-FFF2-40B4-BE49-F238E27FC236}">
                          <a16:creationId xmlns:a16="http://schemas.microsoft.com/office/drawing/2014/main" id="{6D669F06-F53E-2CBE-5BE1-E2EC3822ED9D}"/>
                        </a:ext>
                      </a:extLst>
                    </p:cNvPr>
                    <p:cNvSpPr txBox="1"/>
                    <p:nvPr/>
                  </p:nvSpPr>
                  <p:spPr>
                    <a:xfrm>
                      <a:off x="11469661" y="1973982"/>
                      <a:ext cx="1133452" cy="369332"/>
                    </a:xfrm>
                    <a:prstGeom prst="rect">
                      <a:avLst/>
                    </a:prstGeom>
                    <a:noFill/>
                  </p:spPr>
                  <p:txBody>
                    <a:bodyPr wrap="none" rtlCol="0">
                      <a:spAutoFit/>
                    </a:bodyPr>
                    <a:lstStyle/>
                    <a:p>
                      <a:r>
                        <a:rPr lang="en-US" b="1" dirty="0"/>
                        <a:t>Positives</a:t>
                      </a:r>
                    </a:p>
                  </p:txBody>
                </p:sp>
              </p:grpSp>
            </p:grpSp>
            <p:cxnSp>
              <p:nvCxnSpPr>
                <p:cNvPr id="8" name="Ευθεία γραμμή σύνδεσης 7">
                  <a:extLst>
                    <a:ext uri="{FF2B5EF4-FFF2-40B4-BE49-F238E27FC236}">
                      <a16:creationId xmlns:a16="http://schemas.microsoft.com/office/drawing/2014/main" id="{515579C1-A022-428A-8348-2377AC482E77}"/>
                    </a:ext>
                  </a:extLst>
                </p:cNvPr>
                <p:cNvCxnSpPr>
                  <a:cxnSpLocks/>
                </p:cNvCxnSpPr>
                <p:nvPr/>
              </p:nvCxnSpPr>
              <p:spPr>
                <a:xfrm>
                  <a:off x="8487739" y="2928947"/>
                  <a:ext cx="14116" cy="2723185"/>
                </a:xfrm>
                <a:prstGeom prst="line">
                  <a:avLst/>
                </a:prstGeom>
                <a:ln w="38100"/>
              </p:spPr>
              <p:style>
                <a:lnRef idx="2">
                  <a:schemeClr val="accent4"/>
                </a:lnRef>
                <a:fillRef idx="0">
                  <a:schemeClr val="accent4"/>
                </a:fillRef>
                <a:effectRef idx="1">
                  <a:schemeClr val="accent4"/>
                </a:effectRef>
                <a:fontRef idx="minor">
                  <a:schemeClr val="tx1"/>
                </a:fontRef>
              </p:style>
            </p:cxn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3E3DC67-D90F-BA16-5832-CCFA5BF15193}"/>
                      </a:ext>
                    </a:extLst>
                  </p:cNvPr>
                  <p:cNvSpPr txBox="1"/>
                  <p:nvPr/>
                </p:nvSpPr>
                <p:spPr>
                  <a:xfrm>
                    <a:off x="6792659" y="4960856"/>
                    <a:ext cx="4540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33E3DC67-D90F-BA16-5832-CCFA5BF15193}"/>
                      </a:ext>
                    </a:extLst>
                  </p:cNvPr>
                  <p:cNvSpPr txBox="1">
                    <a:spLocks noRot="1" noChangeAspect="1" noMove="1" noResize="1" noEditPoints="1" noAdjustHandles="1" noChangeArrowheads="1" noChangeShapeType="1" noTextEdit="1"/>
                  </p:cNvSpPr>
                  <p:nvPr/>
                </p:nvSpPr>
                <p:spPr>
                  <a:xfrm>
                    <a:off x="6792659" y="4960856"/>
                    <a:ext cx="4540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C8C0283-A13E-DCD5-7B7A-D249C0D25921}"/>
                      </a:ext>
                    </a:extLst>
                  </p:cNvPr>
                  <p:cNvSpPr txBox="1"/>
                  <p:nvPr/>
                </p:nvSpPr>
                <p:spPr>
                  <a:xfrm>
                    <a:off x="7233180" y="5257800"/>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dirty="0"/>
                  </a:p>
                </p:txBody>
              </p:sp>
            </mc:Choice>
            <mc:Fallback xmlns="">
              <p:sp>
                <p:nvSpPr>
                  <p:cNvPr id="54" name="TextBox 53">
                    <a:extLst>
                      <a:ext uri="{FF2B5EF4-FFF2-40B4-BE49-F238E27FC236}">
                        <a16:creationId xmlns:a16="http://schemas.microsoft.com/office/drawing/2014/main" id="{7C8C0283-A13E-DCD5-7B7A-D249C0D25921}"/>
                      </a:ext>
                    </a:extLst>
                  </p:cNvPr>
                  <p:cNvSpPr txBox="1">
                    <a:spLocks noRot="1" noChangeAspect="1" noMove="1" noResize="1" noEditPoints="1" noAdjustHandles="1" noChangeArrowheads="1" noChangeShapeType="1" noTextEdit="1"/>
                  </p:cNvSpPr>
                  <p:nvPr/>
                </p:nvSpPr>
                <p:spPr>
                  <a:xfrm>
                    <a:off x="7233180" y="5257800"/>
                    <a:ext cx="45942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99D8B6-56FB-EF0D-87EA-C4ACA724DF87}"/>
                      </a:ext>
                    </a:extLst>
                  </p:cNvPr>
                  <p:cNvSpPr txBox="1"/>
                  <p:nvPr/>
                </p:nvSpPr>
                <p:spPr>
                  <a:xfrm>
                    <a:off x="8582853" y="4418236"/>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55" name="TextBox 54">
                    <a:extLst>
                      <a:ext uri="{FF2B5EF4-FFF2-40B4-BE49-F238E27FC236}">
                        <a16:creationId xmlns:a16="http://schemas.microsoft.com/office/drawing/2014/main" id="{AA99D8B6-56FB-EF0D-87EA-C4ACA724DF87}"/>
                      </a:ext>
                    </a:extLst>
                  </p:cNvPr>
                  <p:cNvSpPr txBox="1">
                    <a:spLocks noRot="1" noChangeAspect="1" noMove="1" noResize="1" noEditPoints="1" noAdjustHandles="1" noChangeArrowheads="1" noChangeShapeType="1" noTextEdit="1"/>
                  </p:cNvSpPr>
                  <p:nvPr/>
                </p:nvSpPr>
                <p:spPr>
                  <a:xfrm>
                    <a:off x="8582853" y="4418236"/>
                    <a:ext cx="45942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24E79EB-A275-226B-0BED-7BDD8ED019B4}"/>
                      </a:ext>
                    </a:extLst>
                  </p:cNvPr>
                  <p:cNvSpPr txBox="1"/>
                  <p:nvPr/>
                </p:nvSpPr>
                <p:spPr>
                  <a:xfrm>
                    <a:off x="7262741" y="5752254"/>
                    <a:ext cx="457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oMath>
                      </m:oMathPara>
                    </a14:m>
                    <a:endParaRPr lang="en-US" dirty="0"/>
                  </a:p>
                </p:txBody>
              </p:sp>
            </mc:Choice>
            <mc:Fallback xmlns="">
              <p:sp>
                <p:nvSpPr>
                  <p:cNvPr id="56" name="TextBox 55">
                    <a:extLst>
                      <a:ext uri="{FF2B5EF4-FFF2-40B4-BE49-F238E27FC236}">
                        <a16:creationId xmlns:a16="http://schemas.microsoft.com/office/drawing/2014/main" id="{C24E79EB-A275-226B-0BED-7BDD8ED019B4}"/>
                      </a:ext>
                    </a:extLst>
                  </p:cNvPr>
                  <p:cNvSpPr txBox="1">
                    <a:spLocks noRot="1" noChangeAspect="1" noMove="1" noResize="1" noEditPoints="1" noAdjustHandles="1" noChangeArrowheads="1" noChangeShapeType="1" noTextEdit="1"/>
                  </p:cNvSpPr>
                  <p:nvPr/>
                </p:nvSpPr>
                <p:spPr>
                  <a:xfrm>
                    <a:off x="7262741" y="5752254"/>
                    <a:ext cx="457689"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45B5CE3-C6B4-34E5-ABE1-D20E00988726}"/>
                      </a:ext>
                    </a:extLst>
                  </p:cNvPr>
                  <p:cNvSpPr txBox="1"/>
                  <p:nvPr/>
                </p:nvSpPr>
                <p:spPr>
                  <a:xfrm>
                    <a:off x="8703981" y="4751340"/>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5</m:t>
                              </m:r>
                            </m:sub>
                          </m:sSub>
                        </m:oMath>
                      </m:oMathPara>
                    </a14:m>
                    <a:endParaRPr lang="en-US" dirty="0"/>
                  </a:p>
                </p:txBody>
              </p:sp>
            </mc:Choice>
            <mc:Fallback xmlns="">
              <p:sp>
                <p:nvSpPr>
                  <p:cNvPr id="57" name="TextBox 56">
                    <a:extLst>
                      <a:ext uri="{FF2B5EF4-FFF2-40B4-BE49-F238E27FC236}">
                        <a16:creationId xmlns:a16="http://schemas.microsoft.com/office/drawing/2014/main" id="{845B5CE3-C6B4-34E5-ABE1-D20E00988726}"/>
                      </a:ext>
                    </a:extLst>
                  </p:cNvPr>
                  <p:cNvSpPr txBox="1">
                    <a:spLocks noRot="1" noChangeAspect="1" noMove="1" noResize="1" noEditPoints="1" noAdjustHandles="1" noChangeArrowheads="1" noChangeShapeType="1" noTextEdit="1"/>
                  </p:cNvSpPr>
                  <p:nvPr/>
                </p:nvSpPr>
                <p:spPr>
                  <a:xfrm>
                    <a:off x="8703981" y="4751340"/>
                    <a:ext cx="45942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F6A8F5D-8E5B-CD15-8329-25D01A459A3A}"/>
                      </a:ext>
                    </a:extLst>
                  </p:cNvPr>
                  <p:cNvSpPr txBox="1"/>
                  <p:nvPr/>
                </p:nvSpPr>
                <p:spPr>
                  <a:xfrm>
                    <a:off x="8978677" y="5047308"/>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2F6A8F5D-8E5B-CD15-8329-25D01A459A3A}"/>
                      </a:ext>
                    </a:extLst>
                  </p:cNvPr>
                  <p:cNvSpPr txBox="1">
                    <a:spLocks noRot="1" noChangeAspect="1" noMove="1" noResize="1" noEditPoints="1" noAdjustHandles="1" noChangeArrowheads="1" noChangeShapeType="1" noTextEdit="1"/>
                  </p:cNvSpPr>
                  <p:nvPr/>
                </p:nvSpPr>
                <p:spPr>
                  <a:xfrm>
                    <a:off x="8978677" y="5047308"/>
                    <a:ext cx="459420" cy="369332"/>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C7A7C00-BA74-7418-79C1-D893C4C09801}"/>
                    </a:ext>
                  </a:extLst>
                </p:cNvPr>
                <p:cNvSpPr txBox="1"/>
                <p:nvPr/>
              </p:nvSpPr>
              <p:spPr>
                <a:xfrm>
                  <a:off x="5193464" y="2779857"/>
                  <a:ext cx="3442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𝜀</m:t>
                        </m:r>
                      </m:oMath>
                    </m:oMathPara>
                  </a14:m>
                  <a:endParaRPr lang="en-US" dirty="0"/>
                </a:p>
              </p:txBody>
            </p:sp>
          </mc:Choice>
          <mc:Fallback xmlns="">
            <p:sp>
              <p:nvSpPr>
                <p:cNvPr id="32" name="TextBox 31">
                  <a:extLst>
                    <a:ext uri="{FF2B5EF4-FFF2-40B4-BE49-F238E27FC236}">
                      <a16:creationId xmlns:a16="http://schemas.microsoft.com/office/drawing/2014/main" id="{BC7A7C00-BA74-7418-79C1-D893C4C09801}"/>
                    </a:ext>
                  </a:extLst>
                </p:cNvPr>
                <p:cNvSpPr txBox="1">
                  <a:spLocks noRot="1" noChangeAspect="1" noMove="1" noResize="1" noEditPoints="1" noAdjustHandles="1" noChangeArrowheads="1" noChangeShapeType="1" noTextEdit="1"/>
                </p:cNvSpPr>
                <p:nvPr/>
              </p:nvSpPr>
              <p:spPr>
                <a:xfrm>
                  <a:off x="5193464" y="2779857"/>
                  <a:ext cx="344260" cy="369332"/>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35979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6F35E-39E8-1595-A103-41758633F623}"/>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755401E2-784C-B1F7-F4A2-BE2A3A9136F0}"/>
              </a:ext>
            </a:extLst>
          </p:cNvPr>
          <p:cNvSpPr>
            <a:spLocks noGrp="1"/>
          </p:cNvSpPr>
          <p:nvPr>
            <p:ph type="title"/>
          </p:nvPr>
        </p:nvSpPr>
        <p:spPr>
          <a:xfrm>
            <a:off x="838200" y="136525"/>
            <a:ext cx="10515600" cy="1325563"/>
          </a:xfrm>
        </p:spPr>
        <p:txBody>
          <a:bodyPr/>
          <a:lstStyle/>
          <a:p>
            <a:r>
              <a:rPr lang="en-US" dirty="0"/>
              <a:t>Step Function Limitation</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9A919EB4-5067-30ED-2F26-E3A42C627859}"/>
                  </a:ext>
                </a:extLst>
              </p:cNvPr>
              <p:cNvSpPr>
                <a:spLocks noGrp="1"/>
              </p:cNvSpPr>
              <p:nvPr>
                <p:ph idx="1"/>
              </p:nvPr>
            </p:nvSpPr>
            <p:spPr>
              <a:xfrm>
                <a:off x="811535" y="2297634"/>
                <a:ext cx="5785668" cy="2786577"/>
              </a:xfrm>
            </p:spPr>
            <p:txBody>
              <a:bodyPr>
                <a:normAutofit/>
              </a:bodyPr>
              <a:lstStyle/>
              <a:p>
                <a:r>
                  <a:rPr lang="en-US" sz="2000" dirty="0"/>
                  <a:t>Outputs only Perceptron’s decisions.</a:t>
                </a:r>
              </a:p>
              <a:p>
                <a:r>
                  <a:rPr lang="en-US" sz="2000" dirty="0"/>
                  <a:t>Even though </a:t>
                </a:r>
                <a14:m>
                  <m:oMath xmlns:m="http://schemas.openxmlformats.org/officeDocument/2006/math">
                    <m:r>
                      <m:rPr>
                        <m:sty m:val="p"/>
                      </m:rPr>
                      <a:rPr lang="en-US" sz="2000">
                        <a:latin typeface="Cambria Math" panose="02040503050406030204" pitchFamily="18" charset="0"/>
                      </a:rPr>
                      <m:t>E</m:t>
                    </m:r>
                    <m:r>
                      <a:rPr lang="en-US" sz="2000">
                        <a:latin typeface="Cambria Math" panose="02040503050406030204" pitchFamily="18" charset="0"/>
                      </a:rPr>
                      <m:t>=0</m:t>
                    </m:r>
                  </m:oMath>
                </a14:m>
                <a:r>
                  <a:rPr lang="en-US" sz="2000" dirty="0"/>
                  <a:t>, it does not tell how well the boundary decision is placed.</a:t>
                </a:r>
              </a:p>
              <a:p>
                <a:r>
                  <a:rPr lang="en-US" sz="2000" dirty="0"/>
                  <a:t>No probability is calculated, even though some points are closer to the decision boundary.</a:t>
                </a:r>
              </a:p>
              <a:p>
                <a:r>
                  <a:rPr lang="en-US" sz="2000" dirty="0"/>
                  <a:t>It is obvious that </a:t>
                </a:r>
                <a14:m>
                  <m:oMath xmlns:m="http://schemas.openxmlformats.org/officeDocument/2006/math">
                    <m:r>
                      <a:rPr lang="el-GR" sz="2000" b="0" i="1" smtClean="0">
                        <a:latin typeface="Cambria Math" panose="02040503050406030204" pitchFamily="18" charset="0"/>
                      </a:rPr>
                      <m:t>𝜀</m:t>
                    </m:r>
                    <m:r>
                      <a:rPr lang="el-GR" sz="2000" b="0" i="1" smtClean="0">
                        <a:latin typeface="Cambria Math" panose="02040503050406030204" pitchFamily="18" charset="0"/>
                      </a:rPr>
                      <m:t>′</m:t>
                    </m:r>
                  </m:oMath>
                </a14:m>
                <a:r>
                  <a:rPr lang="el-GR" sz="2000" dirty="0"/>
                  <a:t> </a:t>
                </a:r>
                <a:r>
                  <a:rPr lang="en-US" sz="2000" dirty="0"/>
                  <a:t>has a higher probability to classify both positive and negative instances correctly.</a:t>
                </a:r>
              </a:p>
            </p:txBody>
          </p:sp>
        </mc:Choice>
        <mc:Fallback xmlns="">
          <p:sp>
            <p:nvSpPr>
              <p:cNvPr id="3" name="Θέση περιεχομένου 2">
                <a:extLst>
                  <a:ext uri="{FF2B5EF4-FFF2-40B4-BE49-F238E27FC236}">
                    <a16:creationId xmlns:a16="http://schemas.microsoft.com/office/drawing/2014/main" id="{9A919EB4-5067-30ED-2F26-E3A42C627859}"/>
                  </a:ext>
                </a:extLst>
              </p:cNvPr>
              <p:cNvSpPr>
                <a:spLocks noGrp="1" noRot="1" noChangeAspect="1" noMove="1" noResize="1" noEditPoints="1" noAdjustHandles="1" noChangeArrowheads="1" noChangeShapeType="1" noTextEdit="1"/>
              </p:cNvSpPr>
              <p:nvPr>
                <p:ph idx="1"/>
              </p:nvPr>
            </p:nvSpPr>
            <p:spPr>
              <a:xfrm>
                <a:off x="811535" y="2297634"/>
                <a:ext cx="5785668" cy="2786577"/>
              </a:xfrm>
              <a:blipFill>
                <a:blip r:embed="rId2"/>
                <a:stretch>
                  <a:fillRect l="-948" t="-2188"/>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4710D58D-DB1A-31AD-EF36-6F955E2D8ED5}"/>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E4704CE0-E02E-3207-B072-A7D618A61595}"/>
              </a:ext>
            </a:extLst>
          </p:cNvPr>
          <p:cNvSpPr>
            <a:spLocks noGrp="1"/>
          </p:cNvSpPr>
          <p:nvPr>
            <p:ph type="sldNum" sz="quarter" idx="12"/>
          </p:nvPr>
        </p:nvSpPr>
        <p:spPr/>
        <p:txBody>
          <a:bodyPr/>
          <a:lstStyle/>
          <a:p>
            <a:fld id="{4ACA1919-B5C6-4827-8B15-372F46BB4020}" type="slidenum">
              <a:rPr lang="en-US" smtClean="0"/>
              <a:t>12</a:t>
            </a:fld>
            <a:endParaRPr lang="en-US"/>
          </a:p>
        </p:txBody>
      </p:sp>
      <p:grpSp>
        <p:nvGrpSpPr>
          <p:cNvPr id="32" name="Ομάδα 31">
            <a:extLst>
              <a:ext uri="{FF2B5EF4-FFF2-40B4-BE49-F238E27FC236}">
                <a16:creationId xmlns:a16="http://schemas.microsoft.com/office/drawing/2014/main" id="{953EE987-8DDB-B376-84F7-E5C1230FF7F1}"/>
              </a:ext>
            </a:extLst>
          </p:cNvPr>
          <p:cNvGrpSpPr/>
          <p:nvPr/>
        </p:nvGrpSpPr>
        <p:grpSpPr>
          <a:xfrm>
            <a:off x="6576368" y="1802099"/>
            <a:ext cx="5257800" cy="3995886"/>
            <a:chOff x="3270504" y="2360464"/>
            <a:chExt cx="5257800" cy="3995886"/>
          </a:xfrm>
        </p:grpSpPr>
        <p:grpSp>
          <p:nvGrpSpPr>
            <p:cNvPr id="59" name="Ομάδα 58">
              <a:extLst>
                <a:ext uri="{FF2B5EF4-FFF2-40B4-BE49-F238E27FC236}">
                  <a16:creationId xmlns:a16="http://schemas.microsoft.com/office/drawing/2014/main" id="{370DC6E0-3268-89EA-26FA-376B5EE45074}"/>
                </a:ext>
              </a:extLst>
            </p:cNvPr>
            <p:cNvGrpSpPr/>
            <p:nvPr/>
          </p:nvGrpSpPr>
          <p:grpSpPr>
            <a:xfrm>
              <a:off x="3270504" y="2360464"/>
              <a:ext cx="5257800" cy="3995886"/>
              <a:chOff x="6095977" y="3058668"/>
              <a:chExt cx="4565740" cy="3469926"/>
            </a:xfrm>
          </p:grpSpPr>
          <p:grpSp>
            <p:nvGrpSpPr>
              <p:cNvPr id="6" name="Ομάδα 5">
                <a:extLst>
                  <a:ext uri="{FF2B5EF4-FFF2-40B4-BE49-F238E27FC236}">
                    <a16:creationId xmlns:a16="http://schemas.microsoft.com/office/drawing/2014/main" id="{2F27CEDA-8388-E524-9335-E759B1BC84AB}"/>
                  </a:ext>
                </a:extLst>
              </p:cNvPr>
              <p:cNvGrpSpPr/>
              <p:nvPr/>
            </p:nvGrpSpPr>
            <p:grpSpPr>
              <a:xfrm>
                <a:off x="6095977" y="3058668"/>
                <a:ext cx="4565740" cy="3469926"/>
                <a:chOff x="6781753" y="2564757"/>
                <a:chExt cx="4565740" cy="3469926"/>
              </a:xfrm>
            </p:grpSpPr>
            <p:grpSp>
              <p:nvGrpSpPr>
                <p:cNvPr id="7" name="Ομάδα 6">
                  <a:extLst>
                    <a:ext uri="{FF2B5EF4-FFF2-40B4-BE49-F238E27FC236}">
                      <a16:creationId xmlns:a16="http://schemas.microsoft.com/office/drawing/2014/main" id="{76AABF40-D32E-55EB-FB78-3747D7A59700}"/>
                    </a:ext>
                  </a:extLst>
                </p:cNvPr>
                <p:cNvGrpSpPr/>
                <p:nvPr/>
              </p:nvGrpSpPr>
              <p:grpSpPr>
                <a:xfrm>
                  <a:off x="6781753" y="2564757"/>
                  <a:ext cx="4565740" cy="3469926"/>
                  <a:chOff x="7776071" y="2030006"/>
                  <a:chExt cx="4785912" cy="3637255"/>
                </a:xfrm>
              </p:grpSpPr>
              <p:cxnSp>
                <p:nvCxnSpPr>
                  <p:cNvPr id="10" name="Ευθύγραμμο βέλος σύνδεσης 9">
                    <a:extLst>
                      <a:ext uri="{FF2B5EF4-FFF2-40B4-BE49-F238E27FC236}">
                        <a16:creationId xmlns:a16="http://schemas.microsoft.com/office/drawing/2014/main" id="{1C33B621-818E-30C9-E16B-522DCCA48BFF}"/>
                      </a:ext>
                    </a:extLst>
                  </p:cNvPr>
                  <p:cNvCxnSpPr>
                    <a:cxnSpLocks/>
                  </p:cNvCxnSpPr>
                  <p:nvPr/>
                </p:nvCxnSpPr>
                <p:spPr>
                  <a:xfrm flipV="1">
                    <a:off x="8244840" y="2441448"/>
                    <a:ext cx="0" cy="2850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Ευθύγραμμο βέλος σύνδεσης 10">
                    <a:extLst>
                      <a:ext uri="{FF2B5EF4-FFF2-40B4-BE49-F238E27FC236}">
                        <a16:creationId xmlns:a16="http://schemas.microsoft.com/office/drawing/2014/main" id="{66E11098-1981-2B1B-5CB5-51B7F10062B3}"/>
                      </a:ext>
                    </a:extLst>
                  </p:cNvPr>
                  <p:cNvCxnSpPr>
                    <a:cxnSpLocks/>
                  </p:cNvCxnSpPr>
                  <p:nvPr/>
                </p:nvCxnSpPr>
                <p:spPr>
                  <a:xfrm>
                    <a:off x="8244840" y="5291899"/>
                    <a:ext cx="31089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2" name="Ομάδα 11">
                    <a:extLst>
                      <a:ext uri="{FF2B5EF4-FFF2-40B4-BE49-F238E27FC236}">
                        <a16:creationId xmlns:a16="http://schemas.microsoft.com/office/drawing/2014/main" id="{AC50E8EB-55E2-B79B-CB7D-57900609D52F}"/>
                      </a:ext>
                    </a:extLst>
                  </p:cNvPr>
                  <p:cNvGrpSpPr/>
                  <p:nvPr/>
                </p:nvGrpSpPr>
                <p:grpSpPr>
                  <a:xfrm>
                    <a:off x="8894387" y="4205493"/>
                    <a:ext cx="582202" cy="772372"/>
                    <a:chOff x="8894387" y="4205493"/>
                    <a:chExt cx="582202" cy="772372"/>
                  </a:xfrm>
                </p:grpSpPr>
                <p:sp>
                  <p:nvSpPr>
                    <p:cNvPr id="48" name="Οβάλ 47">
                      <a:extLst>
                        <a:ext uri="{FF2B5EF4-FFF2-40B4-BE49-F238E27FC236}">
                          <a16:creationId xmlns:a16="http://schemas.microsoft.com/office/drawing/2014/main" id="{85C67B65-7491-4516-FEA2-51054566BD53}"/>
                        </a:ext>
                      </a:extLst>
                    </p:cNvPr>
                    <p:cNvSpPr/>
                    <p:nvPr/>
                  </p:nvSpPr>
                  <p:spPr>
                    <a:xfrm>
                      <a:off x="9328474" y="4368551"/>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Οβάλ 50">
                      <a:extLst>
                        <a:ext uri="{FF2B5EF4-FFF2-40B4-BE49-F238E27FC236}">
                          <a16:creationId xmlns:a16="http://schemas.microsoft.com/office/drawing/2014/main" id="{7D02490D-00FB-62D1-94F6-4DD6DDCE8D20}"/>
                        </a:ext>
                      </a:extLst>
                    </p:cNvPr>
                    <p:cNvSpPr/>
                    <p:nvPr/>
                  </p:nvSpPr>
                  <p:spPr>
                    <a:xfrm>
                      <a:off x="9209638" y="4829750"/>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Οβάλ 51">
                      <a:extLst>
                        <a:ext uri="{FF2B5EF4-FFF2-40B4-BE49-F238E27FC236}">
                          <a16:creationId xmlns:a16="http://schemas.microsoft.com/office/drawing/2014/main" id="{A68551D1-590F-3C06-53D1-038B46B331A5}"/>
                        </a:ext>
                      </a:extLst>
                    </p:cNvPr>
                    <p:cNvSpPr/>
                    <p:nvPr/>
                  </p:nvSpPr>
                  <p:spPr>
                    <a:xfrm>
                      <a:off x="8894387" y="420549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Ομάδα 12">
                    <a:extLst>
                      <a:ext uri="{FF2B5EF4-FFF2-40B4-BE49-F238E27FC236}">
                        <a16:creationId xmlns:a16="http://schemas.microsoft.com/office/drawing/2014/main" id="{A1B6CC89-601B-9BF4-C085-5BC7B229ECBD}"/>
                      </a:ext>
                    </a:extLst>
                  </p:cNvPr>
                  <p:cNvGrpSpPr/>
                  <p:nvPr/>
                </p:nvGrpSpPr>
                <p:grpSpPr>
                  <a:xfrm>
                    <a:off x="10288090" y="3681639"/>
                    <a:ext cx="496334" cy="896083"/>
                    <a:chOff x="10288090" y="3681639"/>
                    <a:chExt cx="496334" cy="896083"/>
                  </a:xfrm>
                </p:grpSpPr>
                <p:sp>
                  <p:nvSpPr>
                    <p:cNvPr id="25" name="Οβάλ 24">
                      <a:extLst>
                        <a:ext uri="{FF2B5EF4-FFF2-40B4-BE49-F238E27FC236}">
                          <a16:creationId xmlns:a16="http://schemas.microsoft.com/office/drawing/2014/main" id="{200EFFE4-D6D0-BCC9-AD2A-8B5A7FED9231}"/>
                        </a:ext>
                      </a:extLst>
                    </p:cNvPr>
                    <p:cNvSpPr/>
                    <p:nvPr/>
                  </p:nvSpPr>
                  <p:spPr>
                    <a:xfrm>
                      <a:off x="10636309" y="4429607"/>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Οβάλ 26">
                      <a:extLst>
                        <a:ext uri="{FF2B5EF4-FFF2-40B4-BE49-F238E27FC236}">
                          <a16:creationId xmlns:a16="http://schemas.microsoft.com/office/drawing/2014/main" id="{3AC6B62E-D544-4C59-0FC6-753746367DB5}"/>
                        </a:ext>
                      </a:extLst>
                    </p:cNvPr>
                    <p:cNvSpPr/>
                    <p:nvPr/>
                  </p:nvSpPr>
                  <p:spPr>
                    <a:xfrm>
                      <a:off x="10387268" y="4026449"/>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Οβάλ 37">
                      <a:extLst>
                        <a:ext uri="{FF2B5EF4-FFF2-40B4-BE49-F238E27FC236}">
                          <a16:creationId xmlns:a16="http://schemas.microsoft.com/office/drawing/2014/main" id="{56F7E74F-E537-F37C-C286-699B1EF94B41}"/>
                        </a:ext>
                      </a:extLst>
                    </p:cNvPr>
                    <p:cNvSpPr/>
                    <p:nvPr/>
                  </p:nvSpPr>
                  <p:spPr>
                    <a:xfrm>
                      <a:off x="10288090" y="3681639"/>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C847557-4FD3-9D20-AC3E-02F76FB06F50}"/>
                          </a:ext>
                        </a:extLst>
                      </p:cNvPr>
                      <p:cNvSpPr txBox="1"/>
                      <p:nvPr/>
                    </p:nvSpPr>
                    <p:spPr>
                      <a:xfrm>
                        <a:off x="10552097" y="4904757"/>
                        <a:ext cx="1841815"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14" name="TextBox 13">
                        <a:extLst>
                          <a:ext uri="{FF2B5EF4-FFF2-40B4-BE49-F238E27FC236}">
                            <a16:creationId xmlns:a16="http://schemas.microsoft.com/office/drawing/2014/main" id="{3C847557-4FD3-9D20-AC3E-02F76FB06F50}"/>
                          </a:ext>
                        </a:extLst>
                      </p:cNvPr>
                      <p:cNvSpPr txBox="1">
                        <a:spLocks noRot="1" noChangeAspect="1" noMove="1" noResize="1" noEditPoints="1" noAdjustHandles="1" noChangeArrowheads="1" noChangeShapeType="1" noTextEdit="1"/>
                      </p:cNvSpPr>
                      <p:nvPr/>
                    </p:nvSpPr>
                    <p:spPr>
                      <a:xfrm>
                        <a:off x="10552097" y="4904757"/>
                        <a:ext cx="1841815" cy="387142"/>
                      </a:xfrm>
                      <a:prstGeom prst="rect">
                        <a:avLst/>
                      </a:prstGeom>
                      <a:blipFill>
                        <a:blip r:embed="rId3"/>
                        <a:stretch>
                          <a:fillRect t="-724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433621-B67D-9E31-6BE3-6F8A550E0E7A}"/>
                          </a:ext>
                        </a:extLst>
                      </p:cNvPr>
                      <p:cNvSpPr txBox="1"/>
                      <p:nvPr/>
                    </p:nvSpPr>
                    <p:spPr>
                      <a:xfrm>
                        <a:off x="7831702" y="2030006"/>
                        <a:ext cx="970881"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15" name="TextBox 14">
                        <a:extLst>
                          <a:ext uri="{FF2B5EF4-FFF2-40B4-BE49-F238E27FC236}">
                            <a16:creationId xmlns:a16="http://schemas.microsoft.com/office/drawing/2014/main" id="{AA433621-B67D-9E31-6BE3-6F8A550E0E7A}"/>
                          </a:ext>
                        </a:extLst>
                      </p:cNvPr>
                      <p:cNvSpPr txBox="1">
                        <a:spLocks noRot="1" noChangeAspect="1" noMove="1" noResize="1" noEditPoints="1" noAdjustHandles="1" noChangeArrowheads="1" noChangeShapeType="1" noTextEdit="1"/>
                      </p:cNvSpPr>
                      <p:nvPr/>
                    </p:nvSpPr>
                    <p:spPr>
                      <a:xfrm>
                        <a:off x="7831702" y="2030006"/>
                        <a:ext cx="970881" cy="387142"/>
                      </a:xfrm>
                      <a:prstGeom prst="rect">
                        <a:avLst/>
                      </a:prstGeom>
                      <a:blipFill>
                        <a:blip r:embed="rId4"/>
                        <a:stretch>
                          <a:fillRect t="-7246" b="-1159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B46814D-93F4-46A9-634D-A9ABB30EC70C}"/>
                      </a:ext>
                    </a:extLst>
                  </p:cNvPr>
                  <p:cNvSpPr txBox="1"/>
                  <p:nvPr/>
                </p:nvSpPr>
                <p:spPr>
                  <a:xfrm>
                    <a:off x="7979413" y="5241917"/>
                    <a:ext cx="308098" cy="369332"/>
                  </a:xfrm>
                  <a:prstGeom prst="rect">
                    <a:avLst/>
                  </a:prstGeom>
                  <a:noFill/>
                </p:spPr>
                <p:txBody>
                  <a:bodyPr wrap="none" rtlCol="0">
                    <a:spAutoFit/>
                  </a:bodyPr>
                  <a:lstStyle/>
                  <a:p>
                    <a:r>
                      <a:rPr lang="en-US" dirty="0"/>
                      <a:t>0</a:t>
                    </a:r>
                  </a:p>
                </p:txBody>
              </p:sp>
              <p:sp>
                <p:nvSpPr>
                  <p:cNvPr id="17" name="TextBox 16">
                    <a:extLst>
                      <a:ext uri="{FF2B5EF4-FFF2-40B4-BE49-F238E27FC236}">
                        <a16:creationId xmlns:a16="http://schemas.microsoft.com/office/drawing/2014/main" id="{C5B750B4-0E97-3371-71F1-902846DFF7D6}"/>
                      </a:ext>
                    </a:extLst>
                  </p:cNvPr>
                  <p:cNvSpPr txBox="1"/>
                  <p:nvPr/>
                </p:nvSpPr>
                <p:spPr>
                  <a:xfrm>
                    <a:off x="7776071" y="3755198"/>
                    <a:ext cx="431528" cy="369332"/>
                  </a:xfrm>
                  <a:prstGeom prst="rect">
                    <a:avLst/>
                  </a:prstGeom>
                  <a:noFill/>
                </p:spPr>
                <p:txBody>
                  <a:bodyPr wrap="none" rtlCol="0">
                    <a:spAutoFit/>
                  </a:bodyPr>
                  <a:lstStyle/>
                  <a:p>
                    <a:r>
                      <a:rPr lang="en-US" dirty="0"/>
                      <a:t>50</a:t>
                    </a:r>
                  </a:p>
                </p:txBody>
              </p:sp>
              <p:sp>
                <p:nvSpPr>
                  <p:cNvPr id="18" name="TextBox 17">
                    <a:extLst>
                      <a:ext uri="{FF2B5EF4-FFF2-40B4-BE49-F238E27FC236}">
                        <a16:creationId xmlns:a16="http://schemas.microsoft.com/office/drawing/2014/main" id="{8F17C7C9-3D96-2BDF-1751-3F4429E15E65}"/>
                      </a:ext>
                    </a:extLst>
                  </p:cNvPr>
                  <p:cNvSpPr txBox="1"/>
                  <p:nvPr/>
                </p:nvSpPr>
                <p:spPr>
                  <a:xfrm>
                    <a:off x="9583556" y="5297929"/>
                    <a:ext cx="431528" cy="369332"/>
                  </a:xfrm>
                  <a:prstGeom prst="rect">
                    <a:avLst/>
                  </a:prstGeom>
                  <a:noFill/>
                </p:spPr>
                <p:txBody>
                  <a:bodyPr wrap="none" rtlCol="0">
                    <a:spAutoFit/>
                  </a:bodyPr>
                  <a:lstStyle/>
                  <a:p>
                    <a:r>
                      <a:rPr lang="en-US" dirty="0"/>
                      <a:t>50</a:t>
                    </a:r>
                  </a:p>
                </p:txBody>
              </p:sp>
              <p:sp>
                <p:nvSpPr>
                  <p:cNvPr id="19" name="TextBox 18">
                    <a:extLst>
                      <a:ext uri="{FF2B5EF4-FFF2-40B4-BE49-F238E27FC236}">
                        <a16:creationId xmlns:a16="http://schemas.microsoft.com/office/drawing/2014/main" id="{6DCDBEB9-FF10-F139-D570-DD9AA5709EED}"/>
                      </a:ext>
                    </a:extLst>
                  </p:cNvPr>
                  <p:cNvSpPr txBox="1"/>
                  <p:nvPr/>
                </p:nvSpPr>
                <p:spPr>
                  <a:xfrm>
                    <a:off x="10829568" y="5253924"/>
                    <a:ext cx="554960" cy="369332"/>
                  </a:xfrm>
                  <a:prstGeom prst="rect">
                    <a:avLst/>
                  </a:prstGeom>
                  <a:noFill/>
                </p:spPr>
                <p:txBody>
                  <a:bodyPr wrap="none" rtlCol="0">
                    <a:spAutoFit/>
                  </a:bodyPr>
                  <a:lstStyle/>
                  <a:p>
                    <a:r>
                      <a:rPr lang="en-US" dirty="0"/>
                      <a:t>100</a:t>
                    </a:r>
                  </a:p>
                </p:txBody>
              </p:sp>
              <p:grpSp>
                <p:nvGrpSpPr>
                  <p:cNvPr id="20" name="Ομάδα 19">
                    <a:extLst>
                      <a:ext uri="{FF2B5EF4-FFF2-40B4-BE49-F238E27FC236}">
                        <a16:creationId xmlns:a16="http://schemas.microsoft.com/office/drawing/2014/main" id="{A808D8C5-ECB7-2047-89D3-3C090753EA14}"/>
                      </a:ext>
                    </a:extLst>
                  </p:cNvPr>
                  <p:cNvGrpSpPr/>
                  <p:nvPr/>
                </p:nvGrpSpPr>
                <p:grpSpPr>
                  <a:xfrm>
                    <a:off x="11167207" y="2102497"/>
                    <a:ext cx="1394776" cy="683983"/>
                    <a:chOff x="11298168" y="1973982"/>
                    <a:chExt cx="1394776" cy="683983"/>
                  </a:xfrm>
                </p:grpSpPr>
                <p:sp>
                  <p:nvSpPr>
                    <p:cNvPr id="21" name="Οβάλ 20">
                      <a:extLst>
                        <a:ext uri="{FF2B5EF4-FFF2-40B4-BE49-F238E27FC236}">
                          <a16:creationId xmlns:a16="http://schemas.microsoft.com/office/drawing/2014/main" id="{C32B887B-FAEF-4548-B63C-618EEA3EFE20}"/>
                        </a:ext>
                      </a:extLst>
                    </p:cNvPr>
                    <p:cNvSpPr/>
                    <p:nvPr/>
                  </p:nvSpPr>
                  <p:spPr>
                    <a:xfrm>
                      <a:off x="11298168" y="206535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Οβάλ 21">
                      <a:extLst>
                        <a:ext uri="{FF2B5EF4-FFF2-40B4-BE49-F238E27FC236}">
                          <a16:creationId xmlns:a16="http://schemas.microsoft.com/office/drawing/2014/main" id="{865E6702-0F14-9D74-B364-2721BAE0B3AA}"/>
                        </a:ext>
                      </a:extLst>
                    </p:cNvPr>
                    <p:cNvSpPr/>
                    <p:nvPr/>
                  </p:nvSpPr>
                  <p:spPr>
                    <a:xfrm>
                      <a:off x="11298169" y="24035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98C598F-417B-135F-BD85-75C2E89DFE56}"/>
                        </a:ext>
                      </a:extLst>
                    </p:cNvPr>
                    <p:cNvSpPr txBox="1"/>
                    <p:nvPr/>
                  </p:nvSpPr>
                  <p:spPr>
                    <a:xfrm>
                      <a:off x="11469660" y="2288633"/>
                      <a:ext cx="1223284" cy="369332"/>
                    </a:xfrm>
                    <a:prstGeom prst="rect">
                      <a:avLst/>
                    </a:prstGeom>
                    <a:noFill/>
                  </p:spPr>
                  <p:txBody>
                    <a:bodyPr wrap="none" rtlCol="0">
                      <a:spAutoFit/>
                    </a:bodyPr>
                    <a:lstStyle/>
                    <a:p>
                      <a:r>
                        <a:rPr lang="en-US" b="1" dirty="0"/>
                        <a:t>Negatives</a:t>
                      </a:r>
                    </a:p>
                  </p:txBody>
                </p:sp>
                <p:sp>
                  <p:nvSpPr>
                    <p:cNvPr id="24" name="TextBox 23">
                      <a:extLst>
                        <a:ext uri="{FF2B5EF4-FFF2-40B4-BE49-F238E27FC236}">
                          <a16:creationId xmlns:a16="http://schemas.microsoft.com/office/drawing/2014/main" id="{3C063BF5-B1C1-2E70-A552-91E1868778DA}"/>
                        </a:ext>
                      </a:extLst>
                    </p:cNvPr>
                    <p:cNvSpPr txBox="1"/>
                    <p:nvPr/>
                  </p:nvSpPr>
                  <p:spPr>
                    <a:xfrm>
                      <a:off x="11469661" y="1973982"/>
                      <a:ext cx="1133452" cy="369332"/>
                    </a:xfrm>
                    <a:prstGeom prst="rect">
                      <a:avLst/>
                    </a:prstGeom>
                    <a:noFill/>
                  </p:spPr>
                  <p:txBody>
                    <a:bodyPr wrap="none" rtlCol="0">
                      <a:spAutoFit/>
                    </a:bodyPr>
                    <a:lstStyle/>
                    <a:p>
                      <a:r>
                        <a:rPr lang="en-US" b="1" dirty="0"/>
                        <a:t>Positives</a:t>
                      </a:r>
                    </a:p>
                  </p:txBody>
                </p:sp>
              </p:grpSp>
            </p:grpSp>
            <p:cxnSp>
              <p:nvCxnSpPr>
                <p:cNvPr id="8" name="Ευθεία γραμμή σύνδεσης 7">
                  <a:extLst>
                    <a:ext uri="{FF2B5EF4-FFF2-40B4-BE49-F238E27FC236}">
                      <a16:creationId xmlns:a16="http://schemas.microsoft.com/office/drawing/2014/main" id="{94D5B59A-F803-3135-80C0-E3DCB71B99A0}"/>
                    </a:ext>
                  </a:extLst>
                </p:cNvPr>
                <p:cNvCxnSpPr>
                  <a:cxnSpLocks/>
                </p:cNvCxnSpPr>
                <p:nvPr/>
              </p:nvCxnSpPr>
              <p:spPr>
                <a:xfrm>
                  <a:off x="8487739" y="2928947"/>
                  <a:ext cx="14116" cy="2723185"/>
                </a:xfrm>
                <a:prstGeom prst="line">
                  <a:avLst/>
                </a:prstGeom>
                <a:ln w="38100"/>
              </p:spPr>
              <p:style>
                <a:lnRef idx="2">
                  <a:schemeClr val="accent4"/>
                </a:lnRef>
                <a:fillRef idx="0">
                  <a:schemeClr val="accent4"/>
                </a:fillRef>
                <a:effectRef idx="1">
                  <a:schemeClr val="accent4"/>
                </a:effectRef>
                <a:fontRef idx="minor">
                  <a:schemeClr val="tx1"/>
                </a:fontRef>
              </p:style>
            </p:cxn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3AED744-0CB5-C90C-AA8A-16A0C3646215}"/>
                      </a:ext>
                    </a:extLst>
                  </p:cNvPr>
                  <p:cNvSpPr txBox="1"/>
                  <p:nvPr/>
                </p:nvSpPr>
                <p:spPr>
                  <a:xfrm>
                    <a:off x="6792659" y="4960856"/>
                    <a:ext cx="4540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13AED744-0CB5-C90C-AA8A-16A0C3646215}"/>
                      </a:ext>
                    </a:extLst>
                  </p:cNvPr>
                  <p:cNvSpPr txBox="1">
                    <a:spLocks noRot="1" noChangeAspect="1" noMove="1" noResize="1" noEditPoints="1" noAdjustHandles="1" noChangeArrowheads="1" noChangeShapeType="1" noTextEdit="1"/>
                  </p:cNvSpPr>
                  <p:nvPr/>
                </p:nvSpPr>
                <p:spPr>
                  <a:xfrm>
                    <a:off x="6792659" y="4960856"/>
                    <a:ext cx="4540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9093A69-12C7-057D-DD39-7FDF65B0F875}"/>
                      </a:ext>
                    </a:extLst>
                  </p:cNvPr>
                  <p:cNvSpPr txBox="1"/>
                  <p:nvPr/>
                </p:nvSpPr>
                <p:spPr>
                  <a:xfrm>
                    <a:off x="7233180" y="5257800"/>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dirty="0"/>
                  </a:p>
                </p:txBody>
              </p:sp>
            </mc:Choice>
            <mc:Fallback xmlns="">
              <p:sp>
                <p:nvSpPr>
                  <p:cNvPr id="54" name="TextBox 53">
                    <a:extLst>
                      <a:ext uri="{FF2B5EF4-FFF2-40B4-BE49-F238E27FC236}">
                        <a16:creationId xmlns:a16="http://schemas.microsoft.com/office/drawing/2014/main" id="{09093A69-12C7-057D-DD39-7FDF65B0F875}"/>
                      </a:ext>
                    </a:extLst>
                  </p:cNvPr>
                  <p:cNvSpPr txBox="1">
                    <a:spLocks noRot="1" noChangeAspect="1" noMove="1" noResize="1" noEditPoints="1" noAdjustHandles="1" noChangeArrowheads="1" noChangeShapeType="1" noTextEdit="1"/>
                  </p:cNvSpPr>
                  <p:nvPr/>
                </p:nvSpPr>
                <p:spPr>
                  <a:xfrm>
                    <a:off x="7233180" y="5257800"/>
                    <a:ext cx="45942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119EE29-9D00-0311-5E88-CD1256D0ACFB}"/>
                      </a:ext>
                    </a:extLst>
                  </p:cNvPr>
                  <p:cNvSpPr txBox="1"/>
                  <p:nvPr/>
                </p:nvSpPr>
                <p:spPr>
                  <a:xfrm>
                    <a:off x="8582853" y="4418236"/>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55" name="TextBox 54">
                    <a:extLst>
                      <a:ext uri="{FF2B5EF4-FFF2-40B4-BE49-F238E27FC236}">
                        <a16:creationId xmlns:a16="http://schemas.microsoft.com/office/drawing/2014/main" id="{A119EE29-9D00-0311-5E88-CD1256D0ACFB}"/>
                      </a:ext>
                    </a:extLst>
                  </p:cNvPr>
                  <p:cNvSpPr txBox="1">
                    <a:spLocks noRot="1" noChangeAspect="1" noMove="1" noResize="1" noEditPoints="1" noAdjustHandles="1" noChangeArrowheads="1" noChangeShapeType="1" noTextEdit="1"/>
                  </p:cNvSpPr>
                  <p:nvPr/>
                </p:nvSpPr>
                <p:spPr>
                  <a:xfrm>
                    <a:off x="8582853" y="4418236"/>
                    <a:ext cx="45942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8D86BE-9CD1-9CDB-1D41-6537B8C1A109}"/>
                      </a:ext>
                    </a:extLst>
                  </p:cNvPr>
                  <p:cNvSpPr txBox="1"/>
                  <p:nvPr/>
                </p:nvSpPr>
                <p:spPr>
                  <a:xfrm>
                    <a:off x="7262741" y="5752254"/>
                    <a:ext cx="457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4</m:t>
                              </m:r>
                            </m:sub>
                          </m:sSub>
                        </m:oMath>
                      </m:oMathPara>
                    </a14:m>
                    <a:endParaRPr lang="en-US" dirty="0"/>
                  </a:p>
                </p:txBody>
              </p:sp>
            </mc:Choice>
            <mc:Fallback xmlns="">
              <p:sp>
                <p:nvSpPr>
                  <p:cNvPr id="56" name="TextBox 55">
                    <a:extLst>
                      <a:ext uri="{FF2B5EF4-FFF2-40B4-BE49-F238E27FC236}">
                        <a16:creationId xmlns:a16="http://schemas.microsoft.com/office/drawing/2014/main" id="{238D86BE-9CD1-9CDB-1D41-6537B8C1A109}"/>
                      </a:ext>
                    </a:extLst>
                  </p:cNvPr>
                  <p:cNvSpPr txBox="1">
                    <a:spLocks noRot="1" noChangeAspect="1" noMove="1" noResize="1" noEditPoints="1" noAdjustHandles="1" noChangeArrowheads="1" noChangeShapeType="1" noTextEdit="1"/>
                  </p:cNvSpPr>
                  <p:nvPr/>
                </p:nvSpPr>
                <p:spPr>
                  <a:xfrm>
                    <a:off x="7262741" y="5752254"/>
                    <a:ext cx="457689"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DE85332-279A-8489-8650-015827557AE3}"/>
                      </a:ext>
                    </a:extLst>
                  </p:cNvPr>
                  <p:cNvSpPr txBox="1"/>
                  <p:nvPr/>
                </p:nvSpPr>
                <p:spPr>
                  <a:xfrm>
                    <a:off x="8703981" y="4751340"/>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5</m:t>
                              </m:r>
                            </m:sub>
                          </m:sSub>
                        </m:oMath>
                      </m:oMathPara>
                    </a14:m>
                    <a:endParaRPr lang="en-US" dirty="0"/>
                  </a:p>
                </p:txBody>
              </p:sp>
            </mc:Choice>
            <mc:Fallback xmlns="">
              <p:sp>
                <p:nvSpPr>
                  <p:cNvPr id="57" name="TextBox 56">
                    <a:extLst>
                      <a:ext uri="{FF2B5EF4-FFF2-40B4-BE49-F238E27FC236}">
                        <a16:creationId xmlns:a16="http://schemas.microsoft.com/office/drawing/2014/main" id="{BDE85332-279A-8489-8650-015827557AE3}"/>
                      </a:ext>
                    </a:extLst>
                  </p:cNvPr>
                  <p:cNvSpPr txBox="1">
                    <a:spLocks noRot="1" noChangeAspect="1" noMove="1" noResize="1" noEditPoints="1" noAdjustHandles="1" noChangeArrowheads="1" noChangeShapeType="1" noTextEdit="1"/>
                  </p:cNvSpPr>
                  <p:nvPr/>
                </p:nvSpPr>
                <p:spPr>
                  <a:xfrm>
                    <a:off x="8703981" y="4751340"/>
                    <a:ext cx="45942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B8E364C-0C3A-A38E-C425-D10AFC1E563D}"/>
                      </a:ext>
                    </a:extLst>
                  </p:cNvPr>
                  <p:cNvSpPr txBox="1"/>
                  <p:nvPr/>
                </p:nvSpPr>
                <p:spPr>
                  <a:xfrm>
                    <a:off x="8978677" y="5047308"/>
                    <a:ext cx="4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8B8E364C-0C3A-A38E-C425-D10AFC1E563D}"/>
                      </a:ext>
                    </a:extLst>
                  </p:cNvPr>
                  <p:cNvSpPr txBox="1">
                    <a:spLocks noRot="1" noChangeAspect="1" noMove="1" noResize="1" noEditPoints="1" noAdjustHandles="1" noChangeArrowheads="1" noChangeShapeType="1" noTextEdit="1"/>
                  </p:cNvSpPr>
                  <p:nvPr/>
                </p:nvSpPr>
                <p:spPr>
                  <a:xfrm>
                    <a:off x="8978677" y="5047308"/>
                    <a:ext cx="459420" cy="369332"/>
                  </a:xfrm>
                  <a:prstGeom prst="rect">
                    <a:avLst/>
                  </a:prstGeom>
                  <a:blipFill>
                    <a:blip r:embed="rId10"/>
                    <a:stretch>
                      <a:fillRect/>
                    </a:stretch>
                  </a:blipFill>
                </p:spPr>
                <p:txBody>
                  <a:bodyPr/>
                  <a:lstStyle/>
                  <a:p>
                    <a:r>
                      <a:rPr lang="en-US">
                        <a:noFill/>
                      </a:rPr>
                      <a:t> </a:t>
                    </a:r>
                  </a:p>
                </p:txBody>
              </p:sp>
            </mc:Fallback>
          </mc:AlternateContent>
        </p:grpSp>
        <p:cxnSp>
          <p:nvCxnSpPr>
            <p:cNvPr id="9" name="Ευθεία γραμμή σύνδεσης 8">
              <a:extLst>
                <a:ext uri="{FF2B5EF4-FFF2-40B4-BE49-F238E27FC236}">
                  <a16:creationId xmlns:a16="http://schemas.microsoft.com/office/drawing/2014/main" id="{F1E1DF88-EF83-FB51-1B75-B831E4D98F01}"/>
                </a:ext>
              </a:extLst>
            </p:cNvPr>
            <p:cNvCxnSpPr>
              <a:cxnSpLocks/>
            </p:cNvCxnSpPr>
            <p:nvPr/>
          </p:nvCxnSpPr>
          <p:spPr>
            <a:xfrm>
              <a:off x="4398229" y="2912039"/>
              <a:ext cx="1697771" cy="2975610"/>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40E8C55-FC63-E7C0-4C3B-CC91139BAE37}"/>
                    </a:ext>
                  </a:extLst>
                </p:cNvPr>
                <p:cNvSpPr txBox="1"/>
                <p:nvPr/>
              </p:nvSpPr>
              <p:spPr>
                <a:xfrm>
                  <a:off x="5193464" y="2779857"/>
                  <a:ext cx="3442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𝜀</m:t>
                        </m:r>
                      </m:oMath>
                    </m:oMathPara>
                  </a14:m>
                  <a:endParaRPr lang="en-US" dirty="0"/>
                </a:p>
              </p:txBody>
            </p:sp>
          </mc:Choice>
          <mc:Fallback xmlns="">
            <p:sp>
              <p:nvSpPr>
                <p:cNvPr id="30" name="TextBox 29">
                  <a:extLst>
                    <a:ext uri="{FF2B5EF4-FFF2-40B4-BE49-F238E27FC236}">
                      <a16:creationId xmlns:a16="http://schemas.microsoft.com/office/drawing/2014/main" id="{A40E8C55-FC63-E7C0-4C3B-CC91139BAE37}"/>
                    </a:ext>
                  </a:extLst>
                </p:cNvPr>
                <p:cNvSpPr txBox="1">
                  <a:spLocks noRot="1" noChangeAspect="1" noMove="1" noResize="1" noEditPoints="1" noAdjustHandles="1" noChangeArrowheads="1" noChangeShapeType="1" noTextEdit="1"/>
                </p:cNvSpPr>
                <p:nvPr/>
              </p:nvSpPr>
              <p:spPr>
                <a:xfrm>
                  <a:off x="5193464" y="2779857"/>
                  <a:ext cx="34426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D4650D1-E91C-2698-E586-BFF1E5DC3551}"/>
                    </a:ext>
                  </a:extLst>
                </p:cNvPr>
                <p:cNvSpPr txBox="1"/>
                <p:nvPr/>
              </p:nvSpPr>
              <p:spPr>
                <a:xfrm>
                  <a:off x="4450213" y="2759835"/>
                  <a:ext cx="3962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𝜀</m:t>
                        </m:r>
                        <m:r>
                          <a:rPr lang="el-GR"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AD4650D1-E91C-2698-E586-BFF1E5DC3551}"/>
                    </a:ext>
                  </a:extLst>
                </p:cNvPr>
                <p:cNvSpPr txBox="1">
                  <a:spLocks noRot="1" noChangeAspect="1" noMove="1" noResize="1" noEditPoints="1" noAdjustHandles="1" noChangeArrowheads="1" noChangeShapeType="1" noTextEdit="1"/>
                </p:cNvSpPr>
                <p:nvPr/>
              </p:nvSpPr>
              <p:spPr>
                <a:xfrm>
                  <a:off x="4450213" y="2759835"/>
                  <a:ext cx="396262"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62044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8E8BD3B-7673-7E4F-B971-9BFFB0EFDC59}"/>
              </a:ext>
            </a:extLst>
          </p:cNvPr>
          <p:cNvSpPr>
            <a:spLocks noGrp="1"/>
          </p:cNvSpPr>
          <p:nvPr>
            <p:ph type="title"/>
          </p:nvPr>
        </p:nvSpPr>
        <p:spPr>
          <a:xfrm>
            <a:off x="548201" y="94776"/>
            <a:ext cx="10515600" cy="1042133"/>
          </a:xfrm>
        </p:spPr>
        <p:txBody>
          <a:bodyPr/>
          <a:lstStyle/>
          <a:p>
            <a:r>
              <a:rPr lang="en-US" dirty="0"/>
              <a:t>Alternative Activation Functions</a:t>
            </a:r>
          </a:p>
        </p:txBody>
      </p:sp>
      <p:sp>
        <p:nvSpPr>
          <p:cNvPr id="4" name="Θέση υποσέλιδου 3">
            <a:extLst>
              <a:ext uri="{FF2B5EF4-FFF2-40B4-BE49-F238E27FC236}">
                <a16:creationId xmlns:a16="http://schemas.microsoft.com/office/drawing/2014/main" id="{B6C2AAC4-6FBF-02CA-BBF2-6E066FC4AD9A}"/>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D82B5EBE-4D80-2239-C027-B4C93C03A146}"/>
              </a:ext>
            </a:extLst>
          </p:cNvPr>
          <p:cNvSpPr>
            <a:spLocks noGrp="1"/>
          </p:cNvSpPr>
          <p:nvPr>
            <p:ph type="sldNum" sz="quarter" idx="12"/>
          </p:nvPr>
        </p:nvSpPr>
        <p:spPr/>
        <p:txBody>
          <a:bodyPr/>
          <a:lstStyle/>
          <a:p>
            <a:fld id="{4ACA1919-B5C6-4827-8B15-372F46BB4020}" type="slidenum">
              <a:rPr lang="en-US" smtClean="0"/>
              <a:t>13</a:t>
            </a:fld>
            <a:endParaRPr lang="en-US" dirty="0"/>
          </a:p>
        </p:txBody>
      </p:sp>
      <p:pic>
        <p:nvPicPr>
          <p:cNvPr id="6" name="Picture 2">
            <a:extLst>
              <a:ext uri="{FF2B5EF4-FFF2-40B4-BE49-F238E27FC236}">
                <a16:creationId xmlns:a16="http://schemas.microsoft.com/office/drawing/2014/main" id="{D373A747-772B-B71D-DC5B-8F36CAE36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305" y="1146568"/>
            <a:ext cx="4920350" cy="52097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Θέση περιεχομένου 2">
                <a:extLst>
                  <a:ext uri="{FF2B5EF4-FFF2-40B4-BE49-F238E27FC236}">
                    <a16:creationId xmlns:a16="http://schemas.microsoft.com/office/drawing/2014/main" id="{6FB41426-D1FB-5836-CE18-A5F8814B3A2C}"/>
                  </a:ext>
                </a:extLst>
              </p:cNvPr>
              <p:cNvSpPr>
                <a:spLocks noGrp="1"/>
              </p:cNvSpPr>
              <p:nvPr>
                <p:ph idx="1"/>
              </p:nvPr>
            </p:nvSpPr>
            <p:spPr>
              <a:xfrm>
                <a:off x="356176" y="1138144"/>
                <a:ext cx="6931591" cy="5583331"/>
              </a:xfrm>
            </p:spPr>
            <p:txBody>
              <a:bodyPr>
                <a:normAutofit/>
              </a:bodyPr>
              <a:lstStyle/>
              <a:p>
                <a:r>
                  <a:rPr lang="en-US" sz="2000" dirty="0"/>
                  <a:t>Given </a:t>
                </a:r>
                <a14:m>
                  <m:oMath xmlns:m="http://schemas.openxmlformats.org/officeDocument/2006/math">
                    <m:r>
                      <a:rPr lang="en-US" sz="2000" b="0" i="1" smtClean="0">
                        <a:latin typeface="Cambria Math" panose="02040503050406030204" pitchFamily="18" charset="0"/>
                      </a:rPr>
                      <m:t>𝑧</m:t>
                    </m:r>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l-GR" sz="2000" i="1">
                            <a:latin typeface="Cambria Math" panose="02040503050406030204" pitchFamily="18" charset="0"/>
                          </a:rPr>
                          <m:t>𝜄</m:t>
                        </m:r>
                        <m:r>
                          <a:rPr lang="el-GR"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oMath>
                </a14:m>
                <a:r>
                  <a:rPr lang="en-US" sz="2000" dirty="0"/>
                  <a:t>, then:</a:t>
                </a:r>
              </a:p>
              <a:p>
                <a:r>
                  <a:rPr lang="en-US" sz="2000" b="1" dirty="0"/>
                  <a:t>Sigmoid </a:t>
                </a:r>
                <a14:m>
                  <m:oMath xmlns:m="http://schemas.openxmlformats.org/officeDocument/2006/math">
                    <m:r>
                      <a:rPr lang="el-GR" sz="2000" b="1" i="1" smtClean="0">
                        <a:latin typeface="Cambria Math" panose="02040503050406030204" pitchFamily="18" charset="0"/>
                      </a:rPr>
                      <m:t>𝝈</m:t>
                    </m:r>
                    <m:r>
                      <a:rPr lang="en-US" sz="2000" b="1" i="1" smtClean="0">
                        <a:latin typeface="Cambria Math" panose="02040503050406030204" pitchFamily="18" charset="0"/>
                      </a:rPr>
                      <m:t>(</m:t>
                    </m:r>
                    <m:r>
                      <a:rPr lang="en-US" sz="2000" b="1" i="1" smtClean="0">
                        <a:latin typeface="Cambria Math" panose="02040503050406030204" pitchFamily="18" charset="0"/>
                      </a:rPr>
                      <m:t>𝒛</m:t>
                    </m:r>
                    <m:r>
                      <a:rPr lang="en-US" sz="2000" b="1" i="1" smtClean="0">
                        <a:latin typeface="Cambria Math" panose="02040503050406030204" pitchFamily="18" charset="0"/>
                      </a:rPr>
                      <m:t>)</m:t>
                    </m:r>
                  </m:oMath>
                </a14:m>
                <a:r>
                  <a:rPr lang="en-US" sz="2000" dirty="0"/>
                  <a:t>: Converts perceptron’s output to probability </a:t>
                </a:r>
                <a:r>
                  <a:rPr lang="en-US" sz="2000" b="1" i="1" dirty="0"/>
                  <a:t>(Logistic Regression</a:t>
                </a:r>
                <a:r>
                  <a:rPr lang="en-US" sz="2000" b="1" dirty="0"/>
                  <a:t>, </a:t>
                </a:r>
                <a:r>
                  <a:rPr lang="en-US" sz="2000" b="1" i="1" dirty="0"/>
                  <a:t>1944</a:t>
                </a:r>
                <a:r>
                  <a:rPr lang="en-US" sz="2000" b="1" dirty="0"/>
                  <a:t>).</a:t>
                </a:r>
              </a:p>
              <a:p>
                <a:pPr lvl="1">
                  <a:buFont typeface="Wingdings" panose="05000000000000000000" pitchFamily="2" charset="2"/>
                  <a:buChar char="Ø"/>
                </a:pPr>
                <a:r>
                  <a:rPr lang="en-US" sz="1800" dirty="0"/>
                  <a:t>Perceptron can be though as a generalized Logistic Regression model.</a:t>
                </a:r>
              </a:p>
              <a:p>
                <a:pPr lvl="1">
                  <a:buFont typeface="Wingdings" panose="05000000000000000000" pitchFamily="2" charset="2"/>
                  <a:buChar char="Ø"/>
                </a:pP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𝑦</m:t>
                        </m:r>
                      </m:e>
                    </m:acc>
                    <m:r>
                      <a:rPr lang="en-US" sz="1800" b="0" i="1" smtClean="0">
                        <a:latin typeface="Cambria Math" panose="02040503050406030204" pitchFamily="18" charset="0"/>
                      </a:rPr>
                      <m:t>=</m:t>
                    </m:r>
                    <m:d>
                      <m:dPr>
                        <m:begChr m:val="{"/>
                        <m:endChr m:val="}"/>
                        <m:ctrlPr>
                          <a:rPr lang="en-US" sz="1800" i="1" smtClean="0">
                            <a:latin typeface="Cambria Math" panose="02040503050406030204" pitchFamily="18" charset="0"/>
                          </a:rPr>
                        </m:ctrlPr>
                      </m:dPr>
                      <m:e>
                        <m:m>
                          <m:mPr>
                            <m:mcs>
                              <m:mc>
                                <m:mcPr>
                                  <m:count m:val="2"/>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0</m:t>
                              </m:r>
                              <m:r>
                                <a:rPr lang="en-US" sz="1800" b="0" i="1" smtClean="0">
                                  <a:latin typeface="Cambria Math" panose="02040503050406030204" pitchFamily="18" charset="0"/>
                                </a:rPr>
                                <m:t>,</m:t>
                              </m:r>
                            </m:e>
                            <m:e>
                              <m:r>
                                <a:rPr lang="el-GR" sz="1800" b="0" i="1" smtClean="0">
                                  <a:latin typeface="Cambria Math" panose="02040503050406030204" pitchFamily="18" charset="0"/>
                                </a:rPr>
                                <m:t>𝜎</m:t>
                              </m:r>
                              <m:d>
                                <m:dPr>
                                  <m:ctrlPr>
                                    <a:rPr lang="el-GR" sz="1800" b="0" i="1" smtClean="0">
                                      <a:latin typeface="Cambria Math" panose="02040503050406030204" pitchFamily="18" charset="0"/>
                                    </a:rPr>
                                  </m:ctrlPr>
                                </m:dPr>
                                <m:e>
                                  <m:r>
                                    <a:rPr lang="en-US" sz="1800" b="0" i="1" smtClean="0">
                                      <a:latin typeface="Cambria Math" panose="02040503050406030204" pitchFamily="18" charset="0"/>
                                    </a:rPr>
                                    <m:t>𝑧</m:t>
                                  </m:r>
                                </m:e>
                              </m:d>
                              <m:r>
                                <a:rPr lang="en-US" sz="1800" b="0" i="1" smtClean="0">
                                  <a:latin typeface="Cambria Math" panose="02040503050406030204" pitchFamily="18" charset="0"/>
                                </a:rPr>
                                <m:t>&lt;0.5</m:t>
                              </m:r>
                            </m:e>
                          </m:mr>
                          <m:mr>
                            <m:e>
                              <m:r>
                                <a:rPr lang="en-US" sz="1800" b="0" i="1" smtClean="0">
                                  <a:latin typeface="Cambria Math" panose="02040503050406030204" pitchFamily="18" charset="0"/>
                                </a:rPr>
                                <m:t>1</m:t>
                              </m:r>
                            </m:e>
                            <m:e>
                              <m:r>
                                <a:rPr lang="el-GR"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𝑧</m:t>
                                  </m:r>
                                </m:e>
                              </m:d>
                              <m:r>
                                <a:rPr lang="en-US" sz="1800" b="0" i="1" smtClean="0">
                                  <a:latin typeface="Cambria Math" panose="02040503050406030204" pitchFamily="18" charset="0"/>
                                </a:rPr>
                                <m:t>≥0.5</m:t>
                              </m:r>
                            </m:e>
                          </m:mr>
                        </m:m>
                      </m:e>
                    </m:d>
                  </m:oMath>
                </a14:m>
                <a:r>
                  <a:rPr lang="en-US" sz="1800" dirty="0"/>
                  <a:t>.</a:t>
                </a:r>
              </a:p>
              <a:p>
                <a:r>
                  <a:rPr lang="en-US" sz="2000" b="1" dirty="0"/>
                  <a:t>Tanh </a:t>
                </a:r>
                <a14:m>
                  <m:oMath xmlns:m="http://schemas.openxmlformats.org/officeDocument/2006/math">
                    <m:r>
                      <a:rPr lang="el-GR" sz="2000" b="1" i="1" smtClean="0">
                        <a:latin typeface="Cambria Math" panose="02040503050406030204" pitchFamily="18" charset="0"/>
                      </a:rPr>
                      <m:t>𝝋</m:t>
                    </m:r>
                    <m:r>
                      <a:rPr lang="el-GR" sz="2000" b="1" i="1" smtClean="0">
                        <a:latin typeface="Cambria Math" panose="02040503050406030204" pitchFamily="18" charset="0"/>
                      </a:rPr>
                      <m:t>(</m:t>
                    </m:r>
                    <m:r>
                      <a:rPr lang="en-US" sz="2000" b="1" i="1" smtClean="0">
                        <a:latin typeface="Cambria Math" panose="02040503050406030204" pitchFamily="18" charset="0"/>
                      </a:rPr>
                      <m:t>𝒛</m:t>
                    </m:r>
                    <m:r>
                      <a:rPr lang="en-US" sz="2000" b="1" i="1" smtClean="0">
                        <a:latin typeface="Cambria Math" panose="02040503050406030204" pitchFamily="18" charset="0"/>
                      </a:rPr>
                      <m:t>)</m:t>
                    </m:r>
                  </m:oMath>
                </a14:m>
                <a:r>
                  <a:rPr lang="en-US" sz="2000" dirty="0"/>
                  <a:t>: Converts output in </a:t>
                </a:r>
                <a14:m>
                  <m:oMath xmlns:m="http://schemas.openxmlformats.org/officeDocument/2006/math">
                    <m:r>
                      <a:rPr lang="en-US" sz="2000" b="0" i="1" smtClean="0">
                        <a:latin typeface="Cambria Math" panose="02040503050406030204" pitchFamily="18" charset="0"/>
                      </a:rPr>
                      <m:t>[−1.0, 1.0]</m:t>
                    </m:r>
                  </m:oMath>
                </a14:m>
                <a:r>
                  <a:rPr lang="en-US" sz="2000" dirty="0"/>
                  <a:t>.</a:t>
                </a:r>
              </a:p>
              <a:p>
                <a:pPr lvl="1">
                  <a:buFont typeface="Wingdings" panose="05000000000000000000" pitchFamily="2" charset="2"/>
                  <a:buChar char="Ø"/>
                </a:pPr>
                <a:r>
                  <a:rPr lang="en-US" sz="1600" dirty="0"/>
                  <a:t>It is centered around 0.0 </a:t>
                </a:r>
                <a14:m>
                  <m:oMath xmlns:m="http://schemas.openxmlformats.org/officeDocument/2006/math">
                    <m:r>
                      <a:rPr lang="en-US" sz="1600" b="0" i="1" smtClean="0">
                        <a:latin typeface="Cambria Math" panose="02040503050406030204" pitchFamily="18" charset="0"/>
                      </a:rPr>
                      <m:t>→</m:t>
                    </m:r>
                  </m:oMath>
                </a14:m>
                <a:r>
                  <a:rPr lang="en-US" sz="1600" dirty="0"/>
                  <a:t> better classification performance.</a:t>
                </a:r>
              </a:p>
              <a:p>
                <a:pPr lvl="1">
                  <a:buFont typeface="Wingdings" panose="05000000000000000000" pitchFamily="2" charset="2"/>
                  <a:buChar char="Ø"/>
                </a:pP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l-GR" sz="1600" b="0" i="1" smtClean="0">
                                  <a:latin typeface="Cambria Math" panose="02040503050406030204" pitchFamily="18" charset="0"/>
                                </a:rPr>
                                <m:t>−</m:t>
                              </m:r>
                              <m:r>
                                <a:rPr lang="el-GR" sz="1600" b="0" i="1" smtClean="0">
                                  <a:latin typeface="Cambria Math" panose="02040503050406030204" pitchFamily="18" charset="0"/>
                                </a:rPr>
                                <m:t>1</m:t>
                              </m:r>
                              <m:r>
                                <a:rPr lang="en-US" sz="1600" i="1">
                                  <a:latin typeface="Cambria Math" panose="02040503050406030204" pitchFamily="18" charset="0"/>
                                </a:rPr>
                                <m:t>,</m:t>
                              </m:r>
                            </m:e>
                            <m:e>
                              <m:r>
                                <a:rPr lang="el-GR" sz="1600" b="0" i="1" smtClean="0">
                                  <a:latin typeface="Cambria Math" panose="02040503050406030204" pitchFamily="18" charset="0"/>
                                </a:rPr>
                                <m:t>𝜑</m:t>
                              </m:r>
                              <m:d>
                                <m:dPr>
                                  <m:ctrlPr>
                                    <a:rPr lang="el-GR" sz="1600" i="1">
                                      <a:latin typeface="Cambria Math" panose="02040503050406030204" pitchFamily="18" charset="0"/>
                                    </a:rPr>
                                  </m:ctrlPr>
                                </m:dPr>
                                <m:e>
                                  <m:r>
                                    <a:rPr lang="en-US" sz="1600" i="1">
                                      <a:latin typeface="Cambria Math" panose="02040503050406030204" pitchFamily="18" charset="0"/>
                                    </a:rPr>
                                    <m:t>𝑧</m:t>
                                  </m:r>
                                </m:e>
                              </m:d>
                              <m:r>
                                <a:rPr lang="en-US" sz="1600" i="1">
                                  <a:latin typeface="Cambria Math" panose="02040503050406030204" pitchFamily="18" charset="0"/>
                                </a:rPr>
                                <m:t>&lt;0</m:t>
                              </m:r>
                            </m:e>
                          </m:mr>
                          <m:mr>
                            <m:e>
                              <m:r>
                                <a:rPr lang="en-US" sz="1600" i="1">
                                  <a:latin typeface="Cambria Math" panose="02040503050406030204" pitchFamily="18" charset="0"/>
                                </a:rPr>
                                <m:t>1</m:t>
                              </m:r>
                            </m:e>
                            <m:e>
                              <m:r>
                                <a:rPr lang="el-GR" sz="1600" b="0" i="1" smtClean="0">
                                  <a:latin typeface="Cambria Math" panose="02040503050406030204" pitchFamily="18" charset="0"/>
                                </a:rPr>
                                <m:t>𝜑</m:t>
                              </m:r>
                              <m:d>
                                <m:dPr>
                                  <m:ctrlPr>
                                    <a:rPr lang="en-US" sz="1600" i="1">
                                      <a:latin typeface="Cambria Math" panose="02040503050406030204" pitchFamily="18" charset="0"/>
                                    </a:rPr>
                                  </m:ctrlPr>
                                </m:dPr>
                                <m:e>
                                  <m:r>
                                    <a:rPr lang="en-US" sz="1600" i="1">
                                      <a:latin typeface="Cambria Math" panose="02040503050406030204" pitchFamily="18" charset="0"/>
                                    </a:rPr>
                                    <m:t>𝑧</m:t>
                                  </m:r>
                                </m:e>
                              </m:d>
                              <m:r>
                                <a:rPr lang="en-US" sz="1600" i="1">
                                  <a:latin typeface="Cambria Math" panose="02040503050406030204" pitchFamily="18" charset="0"/>
                                </a:rPr>
                                <m:t>≥0</m:t>
                              </m:r>
                            </m:e>
                          </m:mr>
                        </m:m>
                      </m:e>
                    </m:d>
                  </m:oMath>
                </a14:m>
                <a:r>
                  <a:rPr lang="en-US" sz="1600" dirty="0"/>
                  <a:t>.</a:t>
                </a:r>
              </a:p>
              <a:p>
                <a:r>
                  <a:rPr lang="en-US" sz="2000" b="1" dirty="0"/>
                  <a:t>ReLU (Rectified Linear Unit)</a:t>
                </a:r>
                <a:r>
                  <a:rPr lang="en-US" sz="2000" dirty="0"/>
                  <a:t> </a:t>
                </a:r>
                <a14:m>
                  <m:oMath xmlns:m="http://schemas.openxmlformats.org/officeDocument/2006/math">
                    <m:r>
                      <a:rPr lang="en-US" sz="2000" b="1" i="1" smtClean="0">
                        <a:latin typeface="Cambria Math" panose="02040503050406030204" pitchFamily="18" charset="0"/>
                      </a:rPr>
                      <m:t>𝒓</m:t>
                    </m:r>
                    <m:r>
                      <a:rPr lang="en-US" sz="2000" b="1" i="1" smtClean="0">
                        <a:latin typeface="Cambria Math" panose="02040503050406030204" pitchFamily="18" charset="0"/>
                      </a:rPr>
                      <m:t>(</m:t>
                    </m:r>
                    <m:r>
                      <a:rPr lang="en-US" sz="2000" b="1" i="1" smtClean="0">
                        <a:latin typeface="Cambria Math" panose="02040503050406030204" pitchFamily="18" charset="0"/>
                      </a:rPr>
                      <m:t>𝒛</m:t>
                    </m:r>
                    <m:r>
                      <a:rPr lang="en-US" sz="2000" b="1" i="1" smtClean="0">
                        <a:latin typeface="Cambria Math" panose="02040503050406030204" pitchFamily="18" charset="0"/>
                      </a:rPr>
                      <m:t>)</m:t>
                    </m:r>
                  </m:oMath>
                </a14:m>
                <a:r>
                  <a:rPr lang="en-US" sz="2000" b="1" dirty="0"/>
                  <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r>
                                <a:rPr lang="en-US" sz="2000" i="1">
                                  <a:latin typeface="Cambria Math" panose="02040503050406030204" pitchFamily="18" charset="0"/>
                                </a:rPr>
                                <m:t>,</m:t>
                              </m:r>
                            </m:e>
                            <m:e>
                              <m:r>
                                <a:rPr lang="en-US" sz="2000" b="0" i="1" smtClean="0">
                                  <a:latin typeface="Cambria Math" panose="02040503050406030204" pitchFamily="18" charset="0"/>
                                </a:rPr>
                                <m:t>𝑟</m:t>
                              </m:r>
                              <m:d>
                                <m:dPr>
                                  <m:ctrlPr>
                                    <a:rPr lang="el-GR"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&lt;0</m:t>
                              </m:r>
                            </m:e>
                          </m:mr>
                          <m:mr>
                            <m:e>
                              <m:r>
                                <a:rPr lang="en-US" sz="2000" b="0" i="1" smtClean="0">
                                  <a:latin typeface="Cambria Math" panose="02040503050406030204" pitchFamily="18" charset="0"/>
                                </a:rPr>
                                <m:t>𝑧</m:t>
                              </m:r>
                            </m:e>
                            <m:e>
                              <m:r>
                                <a:rPr lang="en-US" sz="2000" b="0" i="1" smtClean="0">
                                  <a:latin typeface="Cambria Math" panose="02040503050406030204" pitchFamily="18" charset="0"/>
                                </a:rPr>
                                <m:t>𝑟</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b="0" i="1" smtClean="0">
                                  <a:latin typeface="Cambria Math" panose="02040503050406030204" pitchFamily="18" charset="0"/>
                                </a:rPr>
                                <m:t>≥0</m:t>
                              </m:r>
                            </m:e>
                          </m:mr>
                        </m:m>
                      </m:e>
                    </m:d>
                  </m:oMath>
                </a14:m>
                <a:r>
                  <a:rPr lang="en-US" sz="2000" dirty="0"/>
                  <a:t>.</a:t>
                </a:r>
              </a:p>
              <a:p>
                <a:pPr lvl="1"/>
                <a:r>
                  <a:rPr lang="en-US" sz="1600" dirty="0"/>
                  <a:t>Extremely fast activation function.</a:t>
                </a:r>
              </a:p>
              <a:p>
                <a:pPr lvl="1"/>
                <a:r>
                  <a:rPr lang="en-US" sz="1600" dirty="0"/>
                  <a:t>Is not differentiable for all </a:t>
                </a:r>
                <a14:m>
                  <m:oMath xmlns:m="http://schemas.openxmlformats.org/officeDocument/2006/math">
                    <m:r>
                      <a:rPr lang="en-US" sz="1600" b="0" i="1" smtClean="0">
                        <a:latin typeface="Cambria Math" panose="02040503050406030204" pitchFamily="18" charset="0"/>
                      </a:rPr>
                      <m:t>𝑧</m:t>
                    </m:r>
                    <m:r>
                      <a:rPr lang="en-US" sz="1600" b="0" i="1" smtClean="0">
                        <a:latin typeface="Cambria Math" panose="02040503050406030204" pitchFamily="18" charset="0"/>
                      </a:rPr>
                      <m:t>&lt;0</m:t>
                    </m:r>
                  </m:oMath>
                </a14:m>
                <a:r>
                  <a:rPr lang="en-US" sz="1600" dirty="0"/>
                  <a:t>.</a:t>
                </a:r>
              </a:p>
              <a:p>
                <a:r>
                  <a:rPr lang="en-US" sz="2000" b="1" dirty="0"/>
                  <a:t>Leaky ReLU: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l-GR" sz="2000" b="0" i="1" smtClean="0">
                                  <a:latin typeface="Cambria Math" panose="02040503050406030204" pitchFamily="18" charset="0"/>
                                </a:rPr>
                                <m:t>𝛼</m:t>
                              </m:r>
                              <m:r>
                                <a:rPr lang="en-US" sz="2000" b="0" i="1" smtClean="0">
                                  <a:latin typeface="Cambria Math" panose="02040503050406030204" pitchFamily="18" charset="0"/>
                                </a:rPr>
                                <m:t>𝑧</m:t>
                              </m:r>
                              <m:r>
                                <a:rPr lang="en-US" sz="2000" i="1">
                                  <a:latin typeface="Cambria Math" panose="02040503050406030204" pitchFamily="18" charset="0"/>
                                </a:rPr>
                                <m:t>,</m:t>
                              </m:r>
                            </m:e>
                            <m:e>
                              <m:r>
                                <a:rPr lang="en-US" sz="2000" i="1">
                                  <a:latin typeface="Cambria Math" panose="02040503050406030204" pitchFamily="18" charset="0"/>
                                </a:rPr>
                                <m:t>𝑟</m:t>
                              </m:r>
                              <m:d>
                                <m:dPr>
                                  <m:ctrlPr>
                                    <a:rPr lang="el-GR"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&lt;0</m:t>
                              </m:r>
                            </m:e>
                          </m:mr>
                          <m:mr>
                            <m:e>
                              <m:r>
                                <a:rPr lang="en-US" sz="2000" i="1">
                                  <a:latin typeface="Cambria Math" panose="02040503050406030204" pitchFamily="18" charset="0"/>
                                </a:rPr>
                                <m:t>𝑧</m:t>
                              </m:r>
                            </m:e>
                            <m:e>
                              <m:r>
                                <a:rPr lang="en-US" sz="2000" i="1">
                                  <a:latin typeface="Cambria Math" panose="02040503050406030204" pitchFamily="18" charset="0"/>
                                </a:rPr>
                                <m:t>𝑟</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≥0</m:t>
                              </m:r>
                            </m:e>
                          </m:mr>
                        </m:m>
                      </m:e>
                    </m:d>
                  </m:oMath>
                </a14:m>
                <a:r>
                  <a:rPr lang="el-GR" sz="2000" b="1" dirty="0"/>
                  <a:t>, </a:t>
                </a:r>
                <a:r>
                  <a:rPr lang="en-US" sz="2000" dirty="0"/>
                  <a:t>where </a:t>
                </a:r>
                <a14:m>
                  <m:oMath xmlns:m="http://schemas.openxmlformats.org/officeDocument/2006/math">
                    <m:r>
                      <a:rPr lang="en-US" sz="2000" b="0" i="1" smtClean="0">
                        <a:latin typeface="Cambria Math" panose="02040503050406030204" pitchFamily="18" charset="0"/>
                      </a:rPr>
                      <m:t>𝑎</m:t>
                    </m:r>
                  </m:oMath>
                </a14:m>
                <a:r>
                  <a:rPr lang="en-US" sz="2000" b="1" dirty="0"/>
                  <a:t> </a:t>
                </a:r>
                <a:r>
                  <a:rPr lang="en-US" sz="2000" dirty="0"/>
                  <a:t>small constant. Is differentiable for all </a:t>
                </a:r>
                <a14:m>
                  <m:oMath xmlns:m="http://schemas.openxmlformats.org/officeDocument/2006/math">
                    <m:r>
                      <a:rPr lang="en-US" sz="2000" i="1">
                        <a:latin typeface="Cambria Math" panose="02040503050406030204" pitchFamily="18" charset="0"/>
                      </a:rPr>
                      <m:t>𝑧</m:t>
                    </m:r>
                    <m:r>
                      <a:rPr lang="en-US" sz="2000" i="1">
                        <a:latin typeface="Cambria Math" panose="02040503050406030204" pitchFamily="18" charset="0"/>
                      </a:rPr>
                      <m:t>&lt;0</m:t>
                    </m:r>
                  </m:oMath>
                </a14:m>
                <a:r>
                  <a:rPr lang="en-US" sz="2000" dirty="0"/>
                  <a:t>.</a:t>
                </a:r>
              </a:p>
              <a:p>
                <a:endParaRPr lang="en-US" sz="2000" b="1" dirty="0"/>
              </a:p>
              <a:p>
                <a:endParaRPr lang="en-US" sz="2000" b="1" dirty="0"/>
              </a:p>
            </p:txBody>
          </p:sp>
        </mc:Choice>
        <mc:Fallback xmlns="">
          <p:sp>
            <p:nvSpPr>
              <p:cNvPr id="10" name="Θέση περιεχομένου 2">
                <a:extLst>
                  <a:ext uri="{FF2B5EF4-FFF2-40B4-BE49-F238E27FC236}">
                    <a16:creationId xmlns:a16="http://schemas.microsoft.com/office/drawing/2014/main" id="{6FB41426-D1FB-5836-CE18-A5F8814B3A2C}"/>
                  </a:ext>
                </a:extLst>
              </p:cNvPr>
              <p:cNvSpPr>
                <a:spLocks noGrp="1" noRot="1" noChangeAspect="1" noMove="1" noResize="1" noEditPoints="1" noAdjustHandles="1" noChangeArrowheads="1" noChangeShapeType="1" noTextEdit="1"/>
              </p:cNvSpPr>
              <p:nvPr>
                <p:ph idx="1"/>
              </p:nvPr>
            </p:nvSpPr>
            <p:spPr>
              <a:xfrm>
                <a:off x="356176" y="1138144"/>
                <a:ext cx="6931591" cy="5583331"/>
              </a:xfrm>
              <a:blipFill>
                <a:blip r:embed="rId3"/>
                <a:stretch>
                  <a:fillRect l="-792" t="-9389" r="-176" b="-109"/>
                </a:stretch>
              </a:blipFill>
            </p:spPr>
            <p:txBody>
              <a:bodyPr/>
              <a:lstStyle/>
              <a:p>
                <a:r>
                  <a:rPr lang="en-US">
                    <a:noFill/>
                  </a:rPr>
                  <a:t> </a:t>
                </a:r>
              </a:p>
            </p:txBody>
          </p:sp>
        </mc:Fallback>
      </mc:AlternateContent>
    </p:spTree>
    <p:extLst>
      <p:ext uri="{BB962C8B-B14F-4D97-AF65-F5344CB8AC3E}">
        <p14:creationId xmlns:p14="http://schemas.microsoft.com/office/powerpoint/2010/main" val="335741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1DEC9A0-7CA2-8B12-C84F-D7A4EFB1DCDF}"/>
              </a:ext>
            </a:extLst>
          </p:cNvPr>
          <p:cNvSpPr>
            <a:spLocks noGrp="1"/>
          </p:cNvSpPr>
          <p:nvPr>
            <p:ph type="title"/>
          </p:nvPr>
        </p:nvSpPr>
        <p:spPr>
          <a:xfrm>
            <a:off x="838200" y="136525"/>
            <a:ext cx="10515600" cy="1325563"/>
          </a:xfrm>
        </p:spPr>
        <p:txBody>
          <a:bodyPr/>
          <a:lstStyle/>
          <a:p>
            <a:r>
              <a:rPr lang="en-US" dirty="0"/>
              <a:t>Perceptron for Regression Tasks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473920C9-7E31-2191-14BE-E331871A8875}"/>
                  </a:ext>
                </a:extLst>
              </p:cNvPr>
              <p:cNvSpPr>
                <a:spLocks noGrp="1"/>
              </p:cNvSpPr>
              <p:nvPr>
                <p:ph idx="1"/>
              </p:nvPr>
            </p:nvSpPr>
            <p:spPr>
              <a:xfrm>
                <a:off x="838200" y="1462088"/>
                <a:ext cx="5547989" cy="2383839"/>
              </a:xfrm>
            </p:spPr>
            <p:txBody>
              <a:bodyPr>
                <a:normAutofit/>
              </a:bodyPr>
              <a:lstStyle/>
              <a:p>
                <a:r>
                  <a:rPr lang="en-US" sz="2000" dirty="0"/>
                  <a:t>In these tasks, the goal of the perceptron is to fit the line on the given points.</a:t>
                </a:r>
              </a:p>
              <a:p>
                <a:r>
                  <a:rPr lang="en-US" sz="2000" dirty="0"/>
                  <a:t>It removes the activation function </a:t>
                </a:r>
              </a:p>
              <a:p>
                <a:pPr lvl="1">
                  <a:buFont typeface="Wingdings" panose="05000000000000000000" pitchFamily="2" charset="2"/>
                  <a:buChar char="Ø"/>
                </a:pPr>
                <a:r>
                  <a:rPr lang="en-US" sz="1800" dirty="0"/>
                  <a:t>Or as they say, uses linear activation function: </a:t>
                </a:r>
                <a14:m>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𝑧</m:t>
                        </m:r>
                      </m:e>
                    </m:d>
                    <m:r>
                      <a:rPr lang="en-US" sz="1800" b="0" i="1" smtClean="0">
                        <a:latin typeface="Cambria Math" panose="02040503050406030204" pitchFamily="18" charset="0"/>
                      </a:rPr>
                      <m:t>=</m:t>
                    </m:r>
                    <m:r>
                      <a:rPr lang="en-US" sz="1800" b="0" i="1" smtClean="0">
                        <a:latin typeface="Cambria Math" panose="02040503050406030204" pitchFamily="18" charset="0"/>
                      </a:rPr>
                      <m:t>𝑧</m:t>
                    </m:r>
                  </m:oMath>
                </a14:m>
                <a:r>
                  <a:rPr lang="en-US" sz="1800" dirty="0"/>
                  <a:t>.</a:t>
                </a:r>
                <a:endParaRPr lang="el-GR" sz="1800" dirty="0"/>
              </a:p>
              <a:p>
                <a:r>
                  <a:rPr lang="en-US" sz="2000" dirty="0"/>
                  <a:t>It becomes a </a:t>
                </a:r>
                <a:r>
                  <a:rPr lang="en-US" sz="2000" b="1" dirty="0"/>
                  <a:t>linear regression </a:t>
                </a:r>
                <a:r>
                  <a:rPr lang="en-US" sz="2000" dirty="0"/>
                  <a:t>model.</a:t>
                </a:r>
              </a:p>
            </p:txBody>
          </p:sp>
        </mc:Choice>
        <mc:Fallback xmlns="">
          <p:sp>
            <p:nvSpPr>
              <p:cNvPr id="3" name="Θέση περιεχομένου 2">
                <a:extLst>
                  <a:ext uri="{FF2B5EF4-FFF2-40B4-BE49-F238E27FC236}">
                    <a16:creationId xmlns:a16="http://schemas.microsoft.com/office/drawing/2014/main" id="{473920C9-7E31-2191-14BE-E331871A8875}"/>
                  </a:ext>
                </a:extLst>
              </p:cNvPr>
              <p:cNvSpPr>
                <a:spLocks noGrp="1" noRot="1" noChangeAspect="1" noMove="1" noResize="1" noEditPoints="1" noAdjustHandles="1" noChangeArrowheads="1" noChangeShapeType="1" noTextEdit="1"/>
              </p:cNvSpPr>
              <p:nvPr>
                <p:ph idx="1"/>
              </p:nvPr>
            </p:nvSpPr>
            <p:spPr>
              <a:xfrm>
                <a:off x="838200" y="1462088"/>
                <a:ext cx="5547989" cy="2383839"/>
              </a:xfrm>
              <a:blipFill>
                <a:blip r:embed="rId2"/>
                <a:stretch>
                  <a:fillRect l="-989" t="-2558"/>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54CE69CC-7F88-E824-475A-0810395D2535}"/>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A8726B53-E580-83BF-32B4-FB002CD0E229}"/>
              </a:ext>
            </a:extLst>
          </p:cNvPr>
          <p:cNvSpPr>
            <a:spLocks noGrp="1"/>
          </p:cNvSpPr>
          <p:nvPr>
            <p:ph type="sldNum" sz="quarter" idx="12"/>
          </p:nvPr>
        </p:nvSpPr>
        <p:spPr/>
        <p:txBody>
          <a:bodyPr/>
          <a:lstStyle/>
          <a:p>
            <a:fld id="{4ACA1919-B5C6-4827-8B15-372F46BB4020}" type="slidenum">
              <a:rPr lang="en-US" smtClean="0"/>
              <a:t>14</a:t>
            </a:fld>
            <a:endParaRPr lang="en-US"/>
          </a:p>
        </p:txBody>
      </p:sp>
      <p:grpSp>
        <p:nvGrpSpPr>
          <p:cNvPr id="51" name="Ομάδα 50">
            <a:extLst>
              <a:ext uri="{FF2B5EF4-FFF2-40B4-BE49-F238E27FC236}">
                <a16:creationId xmlns:a16="http://schemas.microsoft.com/office/drawing/2014/main" id="{03731BBB-E200-0AEA-F37A-1C8F21BE32AB}"/>
              </a:ext>
            </a:extLst>
          </p:cNvPr>
          <p:cNvGrpSpPr/>
          <p:nvPr/>
        </p:nvGrpSpPr>
        <p:grpSpPr>
          <a:xfrm>
            <a:off x="6438005" y="1817091"/>
            <a:ext cx="5243835" cy="4184255"/>
            <a:chOff x="6386189" y="2172095"/>
            <a:chExt cx="5243835" cy="4184255"/>
          </a:xfrm>
        </p:grpSpPr>
        <p:pic>
          <p:nvPicPr>
            <p:cNvPr id="42" name="Εικόνα 41" descr="Εικόνα που περιέχει κείμενο, στιγμιότυπο οθόνης, γραμμή, γράφημα&#10;&#10;Το περιεχόμενο που δημιουργείται από AI ενδέχεται να είναι εσφαλμένο.">
              <a:extLst>
                <a:ext uri="{FF2B5EF4-FFF2-40B4-BE49-F238E27FC236}">
                  <a16:creationId xmlns:a16="http://schemas.microsoft.com/office/drawing/2014/main" id="{9BEDFDF1-C6AC-643F-22F3-2D638DBC3B00}"/>
                </a:ext>
              </a:extLst>
            </p:cNvPr>
            <p:cNvPicPr>
              <a:picLocks noChangeAspect="1"/>
            </p:cNvPicPr>
            <p:nvPr/>
          </p:nvPicPr>
          <p:blipFill>
            <a:blip r:embed="rId3"/>
            <a:stretch>
              <a:fillRect/>
            </a:stretch>
          </p:blipFill>
          <p:spPr>
            <a:xfrm>
              <a:off x="6386189" y="2172095"/>
              <a:ext cx="5243835" cy="4184255"/>
            </a:xfrm>
            <a:prstGeom prst="rect">
              <a:avLst/>
            </a:prstGeom>
          </p:spPr>
        </p:pic>
        <p:sp>
          <p:nvSpPr>
            <p:cNvPr id="43" name="TextBox 42">
              <a:extLst>
                <a:ext uri="{FF2B5EF4-FFF2-40B4-BE49-F238E27FC236}">
                  <a16:creationId xmlns:a16="http://schemas.microsoft.com/office/drawing/2014/main" id="{F082C3E2-BA6E-AF01-5447-D43945F2AB92}"/>
                </a:ext>
              </a:extLst>
            </p:cNvPr>
            <p:cNvSpPr txBox="1"/>
            <p:nvPr/>
          </p:nvSpPr>
          <p:spPr>
            <a:xfrm>
              <a:off x="7634860" y="2943225"/>
              <a:ext cx="1037079" cy="307777"/>
            </a:xfrm>
            <a:prstGeom prst="rect">
              <a:avLst/>
            </a:prstGeom>
            <a:noFill/>
          </p:spPr>
          <p:txBody>
            <a:bodyPr wrap="none" rtlCol="0">
              <a:spAutoFit/>
            </a:bodyPr>
            <a:lstStyle/>
            <a:p>
              <a:r>
                <a:rPr lang="en-US" sz="1400" dirty="0"/>
                <a:t>Perceptron</a:t>
              </a:r>
            </a:p>
          </p:txBody>
        </p:sp>
      </p:grpSp>
      <p:grpSp>
        <p:nvGrpSpPr>
          <p:cNvPr id="52" name="Ομάδα 51">
            <a:extLst>
              <a:ext uri="{FF2B5EF4-FFF2-40B4-BE49-F238E27FC236}">
                <a16:creationId xmlns:a16="http://schemas.microsoft.com/office/drawing/2014/main" id="{E931DF3E-04BD-F552-6EBB-0324E2D40C31}"/>
              </a:ext>
            </a:extLst>
          </p:cNvPr>
          <p:cNvGrpSpPr/>
          <p:nvPr/>
        </p:nvGrpSpPr>
        <p:grpSpPr>
          <a:xfrm>
            <a:off x="1494401" y="3845927"/>
            <a:ext cx="3753374" cy="2372056"/>
            <a:chOff x="1622417" y="3915110"/>
            <a:chExt cx="3753374" cy="2372056"/>
          </a:xfrm>
        </p:grpSpPr>
        <p:pic>
          <p:nvPicPr>
            <p:cNvPr id="47" name="Εικόνα 46" descr="Εικόνα που περιέχει διάγραμμα, κύκλος, γραμμή, στιγμιότυπο οθόνης&#10;&#10;Το περιεχόμενο που δημιουργείται από AI ενδέχεται να είναι εσφαλμένο.">
              <a:extLst>
                <a:ext uri="{FF2B5EF4-FFF2-40B4-BE49-F238E27FC236}">
                  <a16:creationId xmlns:a16="http://schemas.microsoft.com/office/drawing/2014/main" id="{C1A70018-8B57-360B-231A-4A3373A816E3}"/>
                </a:ext>
              </a:extLst>
            </p:cNvPr>
            <p:cNvPicPr>
              <a:picLocks noChangeAspect="1"/>
            </p:cNvPicPr>
            <p:nvPr/>
          </p:nvPicPr>
          <p:blipFill>
            <a:blip r:embed="rId4"/>
            <a:stretch>
              <a:fillRect/>
            </a:stretch>
          </p:blipFill>
          <p:spPr>
            <a:xfrm>
              <a:off x="1622417" y="3915110"/>
              <a:ext cx="3753374" cy="2372056"/>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9FEAF32-3D6A-2FB2-7EB3-4AA629B99408}"/>
                    </a:ext>
                  </a:extLst>
                </p:cNvPr>
                <p:cNvSpPr txBox="1"/>
                <p:nvPr/>
              </p:nvSpPr>
              <p:spPr>
                <a:xfrm>
                  <a:off x="4643798" y="4639473"/>
                  <a:ext cx="423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m:oMathPara>
                  </a14:m>
                  <a:endParaRPr lang="en-US" sz="2400" dirty="0"/>
                </a:p>
              </p:txBody>
            </p:sp>
          </mc:Choice>
          <mc:Fallback xmlns="">
            <p:sp>
              <p:nvSpPr>
                <p:cNvPr id="48" name="TextBox 47">
                  <a:extLst>
                    <a:ext uri="{FF2B5EF4-FFF2-40B4-BE49-F238E27FC236}">
                      <a16:creationId xmlns:a16="http://schemas.microsoft.com/office/drawing/2014/main" id="{A9FEAF32-3D6A-2FB2-7EB3-4AA629B99408}"/>
                    </a:ext>
                  </a:extLst>
                </p:cNvPr>
                <p:cNvSpPr txBox="1">
                  <a:spLocks noRot="1" noChangeAspect="1" noMove="1" noResize="1" noEditPoints="1" noAdjustHandles="1" noChangeArrowheads="1" noChangeShapeType="1" noTextEdit="1"/>
                </p:cNvSpPr>
                <p:nvPr/>
              </p:nvSpPr>
              <p:spPr>
                <a:xfrm>
                  <a:off x="4643798" y="4639473"/>
                  <a:ext cx="423962" cy="461665"/>
                </a:xfrm>
                <a:prstGeom prst="rect">
                  <a:avLst/>
                </a:prstGeom>
                <a:blipFill>
                  <a:blip r:embed="rId5"/>
                  <a:stretch>
                    <a:fillRect t="-5333" r="-21739"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0CBA791-6E2C-F03F-8731-A813716D751B}"/>
                    </a:ext>
                  </a:extLst>
                </p:cNvPr>
                <p:cNvSpPr txBox="1"/>
                <p:nvPr/>
              </p:nvSpPr>
              <p:spPr>
                <a:xfrm>
                  <a:off x="3716362" y="4870305"/>
                  <a:ext cx="49244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3200" b="0" i="0" smtClean="0">
                            <a:latin typeface="Cambria Math" panose="02040503050406030204" pitchFamily="18" charset="0"/>
                          </a:rPr>
                          <m:t>Σ</m:t>
                        </m:r>
                      </m:oMath>
                    </m:oMathPara>
                  </a14:m>
                  <a:endParaRPr lang="en-US" sz="3200" dirty="0"/>
                </a:p>
              </p:txBody>
            </p:sp>
          </mc:Choice>
          <mc:Fallback xmlns="">
            <p:sp>
              <p:nvSpPr>
                <p:cNvPr id="49" name="TextBox 48">
                  <a:extLst>
                    <a:ext uri="{FF2B5EF4-FFF2-40B4-BE49-F238E27FC236}">
                      <a16:creationId xmlns:a16="http://schemas.microsoft.com/office/drawing/2014/main" id="{C0CBA791-6E2C-F03F-8731-A813716D751B}"/>
                    </a:ext>
                  </a:extLst>
                </p:cNvPr>
                <p:cNvSpPr txBox="1">
                  <a:spLocks noRot="1" noChangeAspect="1" noMove="1" noResize="1" noEditPoints="1" noAdjustHandles="1" noChangeArrowheads="1" noChangeShapeType="1" noTextEdit="1"/>
                </p:cNvSpPr>
                <p:nvPr/>
              </p:nvSpPr>
              <p:spPr>
                <a:xfrm>
                  <a:off x="3716362" y="4870305"/>
                  <a:ext cx="492443" cy="584775"/>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7018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395BB25-7A44-3D10-C7AF-69A05EBE06D2}"/>
              </a:ext>
            </a:extLst>
          </p:cNvPr>
          <p:cNvSpPr>
            <a:spLocks noGrp="1"/>
          </p:cNvSpPr>
          <p:nvPr>
            <p:ph type="title"/>
          </p:nvPr>
        </p:nvSpPr>
        <p:spPr>
          <a:xfrm>
            <a:off x="838200" y="136525"/>
            <a:ext cx="5599176" cy="1743307"/>
          </a:xfrm>
        </p:spPr>
        <p:txBody>
          <a:bodyPr/>
          <a:lstStyle/>
          <a:p>
            <a:r>
              <a:rPr lang="en-US" dirty="0"/>
              <a:t>Optimization Algorithm (Neuron Training)</a:t>
            </a:r>
          </a:p>
        </p:txBody>
      </p:sp>
      <p:sp>
        <p:nvSpPr>
          <p:cNvPr id="4" name="Θέση υποσέλιδου 3">
            <a:extLst>
              <a:ext uri="{FF2B5EF4-FFF2-40B4-BE49-F238E27FC236}">
                <a16:creationId xmlns:a16="http://schemas.microsoft.com/office/drawing/2014/main" id="{A6F0158A-7857-C186-21A7-E93C89486BC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3A5A4353-7D38-CA79-C416-40BDC16EF26C}"/>
              </a:ext>
            </a:extLst>
          </p:cNvPr>
          <p:cNvSpPr>
            <a:spLocks noGrp="1"/>
          </p:cNvSpPr>
          <p:nvPr>
            <p:ph type="sldNum" sz="quarter" idx="12"/>
          </p:nvPr>
        </p:nvSpPr>
        <p:spPr/>
        <p:txBody>
          <a:bodyPr/>
          <a:lstStyle/>
          <a:p>
            <a:fld id="{4ACA1919-B5C6-4827-8B15-372F46BB4020}" type="slidenum">
              <a:rPr lang="en-US" smtClean="0"/>
              <a:t>15</a:t>
            </a:fld>
            <a:endParaRPr lang="en-US"/>
          </a:p>
        </p:txBody>
      </p:sp>
      <p:grpSp>
        <p:nvGrpSpPr>
          <p:cNvPr id="6" name="Ομάδα 5">
            <a:extLst>
              <a:ext uri="{FF2B5EF4-FFF2-40B4-BE49-F238E27FC236}">
                <a16:creationId xmlns:a16="http://schemas.microsoft.com/office/drawing/2014/main" id="{282B8B2D-C878-90AB-9718-3AA3568D22D1}"/>
              </a:ext>
            </a:extLst>
          </p:cNvPr>
          <p:cNvGrpSpPr/>
          <p:nvPr/>
        </p:nvGrpSpPr>
        <p:grpSpPr>
          <a:xfrm>
            <a:off x="6977333" y="2909616"/>
            <a:ext cx="4876280" cy="3546489"/>
            <a:chOff x="5987072" y="2129825"/>
            <a:chExt cx="5967412" cy="4340063"/>
          </a:xfrm>
        </p:grpSpPr>
        <p:grpSp>
          <p:nvGrpSpPr>
            <p:cNvPr id="7" name="Ομάδα 6">
              <a:extLst>
                <a:ext uri="{FF2B5EF4-FFF2-40B4-BE49-F238E27FC236}">
                  <a16:creationId xmlns:a16="http://schemas.microsoft.com/office/drawing/2014/main" id="{086EFA94-02A7-68D5-7CCA-FD909A65B624}"/>
                </a:ext>
              </a:extLst>
            </p:cNvPr>
            <p:cNvGrpSpPr/>
            <p:nvPr/>
          </p:nvGrpSpPr>
          <p:grpSpPr>
            <a:xfrm>
              <a:off x="5987072" y="2129825"/>
              <a:ext cx="5967412" cy="4340063"/>
              <a:chOff x="5987072" y="2129825"/>
              <a:chExt cx="5967412" cy="4340063"/>
            </a:xfrm>
          </p:grpSpPr>
          <p:grpSp>
            <p:nvGrpSpPr>
              <p:cNvPr id="11" name="Ομάδα 10">
                <a:extLst>
                  <a:ext uri="{FF2B5EF4-FFF2-40B4-BE49-F238E27FC236}">
                    <a16:creationId xmlns:a16="http://schemas.microsoft.com/office/drawing/2014/main" id="{B04165D9-F95D-875D-8CB3-23E094230FFB}"/>
                  </a:ext>
                </a:extLst>
              </p:cNvPr>
              <p:cNvGrpSpPr/>
              <p:nvPr/>
            </p:nvGrpSpPr>
            <p:grpSpPr>
              <a:xfrm>
                <a:off x="5987072" y="2129825"/>
                <a:ext cx="5967412" cy="4340063"/>
                <a:chOff x="6563420" y="2397572"/>
                <a:chExt cx="5349650" cy="4073795"/>
              </a:xfrm>
            </p:grpSpPr>
            <p:grpSp>
              <p:nvGrpSpPr>
                <p:cNvPr id="15" name="Ομάδα 14">
                  <a:extLst>
                    <a:ext uri="{FF2B5EF4-FFF2-40B4-BE49-F238E27FC236}">
                      <a16:creationId xmlns:a16="http://schemas.microsoft.com/office/drawing/2014/main" id="{82DDAC0B-0974-639D-7222-FA46825BF8BA}"/>
                    </a:ext>
                  </a:extLst>
                </p:cNvPr>
                <p:cNvGrpSpPr/>
                <p:nvPr/>
              </p:nvGrpSpPr>
              <p:grpSpPr>
                <a:xfrm>
                  <a:off x="6563420" y="2397572"/>
                  <a:ext cx="4991014" cy="3676552"/>
                  <a:chOff x="4471001" y="1205407"/>
                  <a:chExt cx="4991014" cy="3676552"/>
                </a:xfrm>
              </p:grpSpPr>
              <p:cxnSp>
                <p:nvCxnSpPr>
                  <p:cNvPr id="17" name="Ευθύγραμμο βέλος σύνδεσης 16">
                    <a:extLst>
                      <a:ext uri="{FF2B5EF4-FFF2-40B4-BE49-F238E27FC236}">
                        <a16:creationId xmlns:a16="http://schemas.microsoft.com/office/drawing/2014/main" id="{D34F2A2C-CF51-602C-6485-62751A79F30B}"/>
                      </a:ext>
                    </a:extLst>
                  </p:cNvPr>
                  <p:cNvCxnSpPr>
                    <a:cxnSpLocks/>
                  </p:cNvCxnSpPr>
                  <p:nvPr/>
                </p:nvCxnSpPr>
                <p:spPr>
                  <a:xfrm flipV="1">
                    <a:off x="5120052" y="1626792"/>
                    <a:ext cx="0" cy="3248152"/>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8" name="Ευθύγραμμο βέλος σύνδεσης 17">
                    <a:extLst>
                      <a:ext uri="{FF2B5EF4-FFF2-40B4-BE49-F238E27FC236}">
                        <a16:creationId xmlns:a16="http://schemas.microsoft.com/office/drawing/2014/main" id="{FB865A4B-D103-6D95-F331-F3276EB57D1A}"/>
                      </a:ext>
                    </a:extLst>
                  </p:cNvPr>
                  <p:cNvCxnSpPr>
                    <a:cxnSpLocks/>
                  </p:cNvCxnSpPr>
                  <p:nvPr/>
                </p:nvCxnSpPr>
                <p:spPr>
                  <a:xfrm flipV="1">
                    <a:off x="5096444" y="4874946"/>
                    <a:ext cx="4365571" cy="7013"/>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727E14-3303-DE3C-3DB2-CF29AB7F51C2}"/>
                          </a:ext>
                        </a:extLst>
                      </p:cNvPr>
                      <p:cNvSpPr txBox="1"/>
                      <p:nvPr/>
                    </p:nvSpPr>
                    <p:spPr>
                      <a:xfrm>
                        <a:off x="4471001" y="1205407"/>
                        <a:ext cx="742384" cy="346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oMath>
                          </m:oMathPara>
                        </a14:m>
                        <a:endParaRPr lang="el-GR" dirty="0"/>
                      </a:p>
                    </p:txBody>
                  </p:sp>
                </mc:Choice>
                <mc:Fallback xmlns="">
                  <p:sp>
                    <p:nvSpPr>
                      <p:cNvPr id="19" name="TextBox 18">
                        <a:extLst>
                          <a:ext uri="{FF2B5EF4-FFF2-40B4-BE49-F238E27FC236}">
                            <a16:creationId xmlns:a16="http://schemas.microsoft.com/office/drawing/2014/main" id="{F8727E14-3303-DE3C-3DB2-CF29AB7F51C2}"/>
                          </a:ext>
                        </a:extLst>
                      </p:cNvPr>
                      <p:cNvSpPr txBox="1">
                        <a:spLocks noRot="1" noChangeAspect="1" noMove="1" noResize="1" noEditPoints="1" noAdjustHandles="1" noChangeArrowheads="1" noChangeShapeType="1" noTextEdit="1"/>
                      </p:cNvSpPr>
                      <p:nvPr/>
                    </p:nvSpPr>
                    <p:spPr>
                      <a:xfrm>
                        <a:off x="4471001" y="1205407"/>
                        <a:ext cx="742384" cy="346673"/>
                      </a:xfrm>
                      <a:prstGeom prst="rect">
                        <a:avLst/>
                      </a:prstGeom>
                      <a:blipFill>
                        <a:blip r:embed="rId2"/>
                        <a:stretch>
                          <a:fillRect r="-16216" b="-38000"/>
                        </a:stretch>
                      </a:blipFill>
                    </p:spPr>
                    <p:txBody>
                      <a:bodyPr/>
                      <a:lstStyle/>
                      <a:p>
                        <a:r>
                          <a:rPr lang="en-US">
                            <a:noFill/>
                          </a:rPr>
                          <a:t> </a:t>
                        </a:r>
                      </a:p>
                    </p:txBody>
                  </p:sp>
                </mc:Fallback>
              </mc:AlternateContent>
              <p:sp>
                <p:nvSpPr>
                  <p:cNvPr id="20" name="Ελεύθερη σχεδίαση: Σχήμα 19">
                    <a:extLst>
                      <a:ext uri="{FF2B5EF4-FFF2-40B4-BE49-F238E27FC236}">
                        <a16:creationId xmlns:a16="http://schemas.microsoft.com/office/drawing/2014/main" id="{90C2F006-2364-9555-46F6-EEC78B02B089}"/>
                      </a:ext>
                    </a:extLst>
                  </p:cNvPr>
                  <p:cNvSpPr/>
                  <p:nvPr/>
                </p:nvSpPr>
                <p:spPr>
                  <a:xfrm>
                    <a:off x="5147635" y="2188267"/>
                    <a:ext cx="4071668" cy="2378346"/>
                  </a:xfrm>
                  <a:custGeom>
                    <a:avLst/>
                    <a:gdLst>
                      <a:gd name="connsiteX0" fmla="*/ 0 w 4071668"/>
                      <a:gd name="connsiteY0" fmla="*/ 761894 h 2378346"/>
                      <a:gd name="connsiteX1" fmla="*/ 862642 w 4071668"/>
                      <a:gd name="connsiteY1" fmla="*/ 11396 h 2378346"/>
                      <a:gd name="connsiteX2" fmla="*/ 1285336 w 4071668"/>
                      <a:gd name="connsiteY2" fmla="*/ 1279479 h 2378346"/>
                      <a:gd name="connsiteX3" fmla="*/ 2242868 w 4071668"/>
                      <a:gd name="connsiteY3" fmla="*/ 934422 h 2378346"/>
                      <a:gd name="connsiteX4" fmla="*/ 2665562 w 4071668"/>
                      <a:gd name="connsiteY4" fmla="*/ 2021351 h 2378346"/>
                      <a:gd name="connsiteX5" fmla="*/ 3795623 w 4071668"/>
                      <a:gd name="connsiteY5" fmla="*/ 2366407 h 2378346"/>
                      <a:gd name="connsiteX6" fmla="*/ 4071668 w 4071668"/>
                      <a:gd name="connsiteY6" fmla="*/ 2271517 h 237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1668" h="2378346">
                        <a:moveTo>
                          <a:pt x="0" y="761894"/>
                        </a:moveTo>
                        <a:cubicBezTo>
                          <a:pt x="324209" y="343513"/>
                          <a:pt x="648419" y="-74868"/>
                          <a:pt x="862642" y="11396"/>
                        </a:cubicBezTo>
                        <a:cubicBezTo>
                          <a:pt x="1076865" y="97660"/>
                          <a:pt x="1055298" y="1125641"/>
                          <a:pt x="1285336" y="1279479"/>
                        </a:cubicBezTo>
                        <a:cubicBezTo>
                          <a:pt x="1515374" y="1433317"/>
                          <a:pt x="2012830" y="810777"/>
                          <a:pt x="2242868" y="934422"/>
                        </a:cubicBezTo>
                        <a:cubicBezTo>
                          <a:pt x="2472906" y="1058067"/>
                          <a:pt x="2406770" y="1782687"/>
                          <a:pt x="2665562" y="2021351"/>
                        </a:cubicBezTo>
                        <a:cubicBezTo>
                          <a:pt x="2924354" y="2260015"/>
                          <a:pt x="3561272" y="2324713"/>
                          <a:pt x="3795623" y="2366407"/>
                        </a:cubicBezTo>
                        <a:cubicBezTo>
                          <a:pt x="4029974" y="2408101"/>
                          <a:pt x="3786996" y="2331902"/>
                          <a:pt x="4071668" y="227151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Οβάλ 20">
                    <a:extLst>
                      <a:ext uri="{FF2B5EF4-FFF2-40B4-BE49-F238E27FC236}">
                        <a16:creationId xmlns:a16="http://schemas.microsoft.com/office/drawing/2014/main" id="{53C0A06C-18BA-98D7-2CEB-4BB47E9ED477}"/>
                      </a:ext>
                    </a:extLst>
                  </p:cNvPr>
                  <p:cNvSpPr/>
                  <p:nvPr/>
                </p:nvSpPr>
                <p:spPr>
                  <a:xfrm>
                    <a:off x="6121219" y="2499215"/>
                    <a:ext cx="112142" cy="1162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Ευθεία γραμμή σύνδεσης 21">
                    <a:extLst>
                      <a:ext uri="{FF2B5EF4-FFF2-40B4-BE49-F238E27FC236}">
                        <a16:creationId xmlns:a16="http://schemas.microsoft.com/office/drawing/2014/main" id="{9BF3B7AA-614B-5045-C584-182D520AF265}"/>
                      </a:ext>
                    </a:extLst>
                  </p:cNvPr>
                  <p:cNvCxnSpPr>
                    <a:cxnSpLocks/>
                    <a:stCxn id="21" idx="4"/>
                  </p:cNvCxnSpPr>
                  <p:nvPr/>
                </p:nvCxnSpPr>
                <p:spPr>
                  <a:xfrm>
                    <a:off x="6177290" y="2615457"/>
                    <a:ext cx="56071" cy="225948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Βέλος: Κάτω 22">
                    <a:extLst>
                      <a:ext uri="{FF2B5EF4-FFF2-40B4-BE49-F238E27FC236}">
                        <a16:creationId xmlns:a16="http://schemas.microsoft.com/office/drawing/2014/main" id="{17CA86C7-14CD-C3F8-0BB8-C63082A130C6}"/>
                      </a:ext>
                    </a:extLst>
                  </p:cNvPr>
                  <p:cNvSpPr/>
                  <p:nvPr/>
                </p:nvSpPr>
                <p:spPr>
                  <a:xfrm rot="20770649">
                    <a:off x="6222220" y="2610608"/>
                    <a:ext cx="187569" cy="318028"/>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2A5BA5-9296-E028-134A-01342570C505}"/>
                        </a:ext>
                      </a:extLst>
                    </p:cNvPr>
                    <p:cNvSpPr txBox="1"/>
                    <p:nvPr/>
                  </p:nvSpPr>
                  <p:spPr>
                    <a:xfrm>
                      <a:off x="11479965" y="6102035"/>
                      <a:ext cx="4331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b="0" i="1" dirty="0" smtClean="0">
                                    <a:latin typeface="Cambria Math" panose="02040503050406030204" pitchFamily="18" charset="0"/>
                                  </a:rPr>
                                  <m:t>𝑖</m:t>
                                </m:r>
                              </m:sub>
                            </m:sSub>
                          </m:oMath>
                        </m:oMathPara>
                      </a14:m>
                      <a:endParaRPr lang="el-GR" dirty="0"/>
                    </a:p>
                  </p:txBody>
                </p:sp>
              </mc:Choice>
              <mc:Fallback xmlns="">
                <p:sp>
                  <p:nvSpPr>
                    <p:cNvPr id="16" name="TextBox 15">
                      <a:extLst>
                        <a:ext uri="{FF2B5EF4-FFF2-40B4-BE49-F238E27FC236}">
                          <a16:creationId xmlns:a16="http://schemas.microsoft.com/office/drawing/2014/main" id="{721D8151-5139-7C33-E138-8B986E85A28A}"/>
                        </a:ext>
                      </a:extLst>
                    </p:cNvPr>
                    <p:cNvSpPr txBox="1">
                      <a:spLocks noRot="1" noChangeAspect="1" noMove="1" noResize="1" noEditPoints="1" noAdjustHandles="1" noChangeArrowheads="1" noChangeShapeType="1" noTextEdit="1"/>
                    </p:cNvSpPr>
                    <p:nvPr/>
                  </p:nvSpPr>
                  <p:spPr>
                    <a:xfrm>
                      <a:off x="11479965" y="6102035"/>
                      <a:ext cx="433105" cy="369332"/>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56A3A5-6719-7475-3F5D-D005A08426FD}"/>
                      </a:ext>
                    </a:extLst>
                  </p:cNvPr>
                  <p:cNvSpPr txBox="1"/>
                  <p:nvPr/>
                </p:nvSpPr>
                <p:spPr>
                  <a:xfrm>
                    <a:off x="7648839" y="6100555"/>
                    <a:ext cx="483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0.35</m:t>
                          </m:r>
                        </m:oMath>
                      </m:oMathPara>
                    </a14:m>
                    <a:endParaRPr lang="el-GR" dirty="0"/>
                  </a:p>
                </p:txBody>
              </p:sp>
            </mc:Choice>
            <mc:Fallback xmlns="">
              <p:sp>
                <p:nvSpPr>
                  <p:cNvPr id="19" name="TextBox 18">
                    <a:extLst>
                      <a:ext uri="{FF2B5EF4-FFF2-40B4-BE49-F238E27FC236}">
                        <a16:creationId xmlns:a16="http://schemas.microsoft.com/office/drawing/2014/main" id="{3BA9200D-F46F-29B5-09A8-18DA110175B3}"/>
                      </a:ext>
                    </a:extLst>
                  </p:cNvPr>
                  <p:cNvSpPr txBox="1">
                    <a:spLocks noRot="1" noChangeAspect="1" noMove="1" noResize="1" noEditPoints="1" noAdjustHandles="1" noChangeArrowheads="1" noChangeShapeType="1" noTextEdit="1"/>
                  </p:cNvSpPr>
                  <p:nvPr/>
                </p:nvSpPr>
                <p:spPr>
                  <a:xfrm>
                    <a:off x="7648839" y="6100555"/>
                    <a:ext cx="483119" cy="369332"/>
                  </a:xfrm>
                  <a:prstGeom prst="rect">
                    <a:avLst/>
                  </a:prstGeom>
                  <a:blipFill>
                    <a:blip r:embed="rId5"/>
                    <a:stretch>
                      <a:fillRect r="-26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14351B5-66D2-DEE9-4494-7BD3516D44D6}"/>
                      </a:ext>
                    </a:extLst>
                  </p:cNvPr>
                  <p:cNvSpPr txBox="1"/>
                  <p:nvPr/>
                </p:nvSpPr>
                <p:spPr>
                  <a:xfrm>
                    <a:off x="6369897" y="5938484"/>
                    <a:ext cx="483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l-GR" dirty="0"/>
                  </a:p>
                </p:txBody>
              </p:sp>
            </mc:Choice>
            <mc:Fallback xmlns="">
              <p:sp>
                <p:nvSpPr>
                  <p:cNvPr id="20" name="TextBox 19">
                    <a:extLst>
                      <a:ext uri="{FF2B5EF4-FFF2-40B4-BE49-F238E27FC236}">
                        <a16:creationId xmlns:a16="http://schemas.microsoft.com/office/drawing/2014/main" id="{CDD586E4-BBC3-CD40-3F4B-4B5C329B7CCF}"/>
                      </a:ext>
                    </a:extLst>
                  </p:cNvPr>
                  <p:cNvSpPr txBox="1">
                    <a:spLocks noRot="1" noChangeAspect="1" noMove="1" noResize="1" noEditPoints="1" noAdjustHandles="1" noChangeArrowheads="1" noChangeShapeType="1" noTextEdit="1"/>
                  </p:cNvSpPr>
                  <p:nvPr/>
                </p:nvSpPr>
                <p:spPr>
                  <a:xfrm>
                    <a:off x="6369897" y="5938484"/>
                    <a:ext cx="48311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3E57DC7-45A0-E170-4707-40EA342EAD96}"/>
                      </a:ext>
                    </a:extLst>
                  </p:cNvPr>
                  <p:cNvSpPr txBox="1"/>
                  <p:nvPr/>
                </p:nvSpPr>
                <p:spPr>
                  <a:xfrm>
                    <a:off x="6278634" y="2734183"/>
                    <a:ext cx="483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l-GR" dirty="0"/>
                  </a:p>
                </p:txBody>
              </p:sp>
            </mc:Choice>
            <mc:Fallback xmlns="">
              <p:sp>
                <p:nvSpPr>
                  <p:cNvPr id="22" name="TextBox 21">
                    <a:extLst>
                      <a:ext uri="{FF2B5EF4-FFF2-40B4-BE49-F238E27FC236}">
                        <a16:creationId xmlns:a16="http://schemas.microsoft.com/office/drawing/2014/main" id="{80AF7D6B-092E-10A8-C1FB-89C3411E1753}"/>
                      </a:ext>
                    </a:extLst>
                  </p:cNvPr>
                  <p:cNvSpPr txBox="1">
                    <a:spLocks noRot="1" noChangeAspect="1" noMove="1" noResize="1" noEditPoints="1" noAdjustHandles="1" noChangeArrowheads="1" noChangeShapeType="1" noTextEdit="1"/>
                  </p:cNvSpPr>
                  <p:nvPr/>
                </p:nvSpPr>
                <p:spPr>
                  <a:xfrm>
                    <a:off x="6278634" y="2734183"/>
                    <a:ext cx="483119" cy="369332"/>
                  </a:xfrm>
                  <a:prstGeom prst="rect">
                    <a:avLst/>
                  </a:prstGeom>
                  <a:blipFill>
                    <a:blip r:embed="rId7"/>
                    <a:stretch>
                      <a:fillRect/>
                    </a:stretch>
                  </a:blipFill>
                </p:spPr>
                <p:txBody>
                  <a:bodyPr/>
                  <a:lstStyle/>
                  <a:p>
                    <a:r>
                      <a:rPr lang="en-US">
                        <a:noFill/>
                      </a:rPr>
                      <a:t> </a:t>
                    </a:r>
                  </a:p>
                </p:txBody>
              </p:sp>
            </mc:Fallback>
          </mc:AlternateContent>
        </p:grpSp>
        <p:sp>
          <p:nvSpPr>
            <p:cNvPr id="8" name="Βέλος: Κάτω 7">
              <a:extLst>
                <a:ext uri="{FF2B5EF4-FFF2-40B4-BE49-F238E27FC236}">
                  <a16:creationId xmlns:a16="http://schemas.microsoft.com/office/drawing/2014/main" id="{8B7755C8-878F-364E-919C-B3E60F91F104}"/>
                </a:ext>
              </a:extLst>
            </p:cNvPr>
            <p:cNvSpPr/>
            <p:nvPr/>
          </p:nvSpPr>
          <p:spPr>
            <a:xfrm rot="20770649">
              <a:off x="8069848" y="4062671"/>
              <a:ext cx="209229" cy="338815"/>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Βέλος: Κάτω 8">
              <a:extLst>
                <a:ext uri="{FF2B5EF4-FFF2-40B4-BE49-F238E27FC236}">
                  <a16:creationId xmlns:a16="http://schemas.microsoft.com/office/drawing/2014/main" id="{C464708B-E166-066A-E35F-5054E3231F4C}"/>
                </a:ext>
              </a:extLst>
            </p:cNvPr>
            <p:cNvSpPr/>
            <p:nvPr/>
          </p:nvSpPr>
          <p:spPr>
            <a:xfrm rot="9734128">
              <a:off x="7798734" y="3083623"/>
              <a:ext cx="209229" cy="338815"/>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Βέλος: Κάτω 9">
              <a:extLst>
                <a:ext uri="{FF2B5EF4-FFF2-40B4-BE49-F238E27FC236}">
                  <a16:creationId xmlns:a16="http://schemas.microsoft.com/office/drawing/2014/main" id="{43270793-1329-4C25-E79F-7A81CF8FA469}"/>
                </a:ext>
              </a:extLst>
            </p:cNvPr>
            <p:cNvSpPr/>
            <p:nvPr/>
          </p:nvSpPr>
          <p:spPr>
            <a:xfrm rot="5970775">
              <a:off x="7480884" y="2877554"/>
              <a:ext cx="209229" cy="338815"/>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5" name="Θέση περιεχομένου 2">
                <a:extLst>
                  <a:ext uri="{FF2B5EF4-FFF2-40B4-BE49-F238E27FC236}">
                    <a16:creationId xmlns:a16="http://schemas.microsoft.com/office/drawing/2014/main" id="{A26F27B4-8881-BAF1-99B5-A07E8E07ADAC}"/>
                  </a:ext>
                </a:extLst>
              </p:cNvPr>
              <p:cNvSpPr>
                <a:spLocks noGrp="1"/>
              </p:cNvSpPr>
              <p:nvPr>
                <p:ph idx="1"/>
              </p:nvPr>
            </p:nvSpPr>
            <p:spPr>
              <a:xfrm>
                <a:off x="528993" y="2330941"/>
                <a:ext cx="6005858" cy="3771767"/>
              </a:xfrm>
            </p:spPr>
            <p:txBody>
              <a:bodyPr>
                <a:normAutofit/>
              </a:bodyPr>
              <a:lstStyle/>
              <a:p>
                <a:r>
                  <a:rPr lang="en-US" sz="2000" dirty="0"/>
                  <a:t>Given weights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e>
                    </m:d>
                  </m:oMath>
                </a14:m>
                <a:r>
                  <a:rPr lang="en-US" sz="2000" dirty="0"/>
                  <a:t>, changing a weight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dirty="0"/>
                  <a:t> will result in different decision boundary (e.g., the line will be rotated).</a:t>
                </a:r>
              </a:p>
              <a:p>
                <a:r>
                  <a:rPr lang="en-US" sz="2000" dirty="0"/>
                  <a:t>In turn, the error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might increase or decrease.</a:t>
                </a:r>
              </a:p>
              <a:p>
                <a:r>
                  <a:rPr lang="en-US" sz="2000" b="1" dirty="0"/>
                  <a:t>Goal</a:t>
                </a:r>
                <a:r>
                  <a:rPr lang="en-US" sz="2000" dirty="0"/>
                  <a:t>: Change the values of </a:t>
                </a:r>
                <a14:m>
                  <m:oMath xmlns:m="http://schemas.openxmlformats.org/officeDocument/2006/math">
                    <m:r>
                      <a:rPr lang="en-US" sz="2000" b="0" i="1" smtClean="0">
                        <a:latin typeface="Cambria Math" panose="02040503050406030204" pitchFamily="18" charset="0"/>
                      </a:rPr>
                      <m:t>𝑊</m:t>
                    </m:r>
                  </m:oMath>
                </a14:m>
                <a:r>
                  <a:rPr lang="en-US" sz="2000" dirty="0"/>
                  <a:t> so that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oMath>
                </a14:m>
                <a:r>
                  <a:rPr lang="en-US" sz="2000" dirty="0"/>
                  <a:t>.</a:t>
                </a:r>
              </a:p>
              <a:p>
                <a:r>
                  <a:rPr lang="en-US" sz="2000" b="1" dirty="0"/>
                  <a:t>Question</a:t>
                </a:r>
                <a:r>
                  <a:rPr lang="en-US" sz="2000" dirty="0"/>
                  <a:t>: How can I know in advance in which direction I should move the value of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dirty="0"/>
                  <a:t>, so that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is minimized?</a:t>
                </a:r>
              </a:p>
              <a:p>
                <a:pPr lvl="1">
                  <a:buFont typeface="Wingdings" panose="05000000000000000000" pitchFamily="2" charset="2"/>
                  <a:buChar char="Ø"/>
                </a:pPr>
                <a:r>
                  <a:rPr lang="en-US" sz="1600" dirty="0"/>
                  <a:t>Alternatively, how can I know if </a:t>
                </a:r>
                <a14:m>
                  <m:oMath xmlns:m="http://schemas.openxmlformats.org/officeDocument/2006/math">
                    <m:r>
                      <a:rPr lang="en-US" sz="1600" b="0" i="1" smtClean="0">
                        <a:latin typeface="Cambria Math" panose="02040503050406030204" pitchFamily="18" charset="0"/>
                      </a:rPr>
                      <m:t>𝐸</m:t>
                    </m:r>
                  </m:oMath>
                </a14:m>
                <a:r>
                  <a:rPr lang="en-US" sz="1600" dirty="0"/>
                  <a:t> increases or decreases if I slightly increase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sub>
                    </m:sSub>
                  </m:oMath>
                </a14:m>
                <a:r>
                  <a:rPr lang="en-US" sz="1600" dirty="0"/>
                  <a:t>?</a:t>
                </a:r>
              </a:p>
            </p:txBody>
          </p:sp>
        </mc:Choice>
        <mc:Fallback xmlns="">
          <p:sp>
            <p:nvSpPr>
              <p:cNvPr id="25" name="Θέση περιεχομένου 2">
                <a:extLst>
                  <a:ext uri="{FF2B5EF4-FFF2-40B4-BE49-F238E27FC236}">
                    <a16:creationId xmlns:a16="http://schemas.microsoft.com/office/drawing/2014/main" id="{A26F27B4-8881-BAF1-99B5-A07E8E07ADAC}"/>
                  </a:ext>
                </a:extLst>
              </p:cNvPr>
              <p:cNvSpPr>
                <a:spLocks noGrp="1" noRot="1" noChangeAspect="1" noMove="1" noResize="1" noEditPoints="1" noAdjustHandles="1" noChangeArrowheads="1" noChangeShapeType="1" noTextEdit="1"/>
              </p:cNvSpPr>
              <p:nvPr>
                <p:ph idx="1"/>
              </p:nvPr>
            </p:nvSpPr>
            <p:spPr>
              <a:xfrm>
                <a:off x="528993" y="2330941"/>
                <a:ext cx="6005858" cy="3771767"/>
              </a:xfrm>
              <a:blipFill>
                <a:blip r:embed="rId8"/>
                <a:stretch>
                  <a:fillRect l="-914" t="-1454" r="-203"/>
                </a:stretch>
              </a:blipFill>
            </p:spPr>
            <p:txBody>
              <a:bodyPr/>
              <a:lstStyle/>
              <a:p>
                <a:r>
                  <a:rPr lang="en-US">
                    <a:noFill/>
                  </a:rPr>
                  <a:t> </a:t>
                </a:r>
              </a:p>
            </p:txBody>
          </p:sp>
        </mc:Fallback>
      </mc:AlternateContent>
      <p:grpSp>
        <p:nvGrpSpPr>
          <p:cNvPr id="97" name="Ομάδα 96">
            <a:extLst>
              <a:ext uri="{FF2B5EF4-FFF2-40B4-BE49-F238E27FC236}">
                <a16:creationId xmlns:a16="http://schemas.microsoft.com/office/drawing/2014/main" id="{DC5E1742-1672-EFD5-0905-5B288ECB6A5D}"/>
              </a:ext>
            </a:extLst>
          </p:cNvPr>
          <p:cNvGrpSpPr/>
          <p:nvPr/>
        </p:nvGrpSpPr>
        <p:grpSpPr>
          <a:xfrm>
            <a:off x="7215583" y="459121"/>
            <a:ext cx="2617709" cy="2441041"/>
            <a:chOff x="8370761" y="1237775"/>
            <a:chExt cx="2526613" cy="2356093"/>
          </a:xfrm>
        </p:grpSpPr>
        <p:cxnSp>
          <p:nvCxnSpPr>
            <p:cNvPr id="79" name="Ευθύγραμμο βέλος σύνδεσης 78">
              <a:extLst>
                <a:ext uri="{FF2B5EF4-FFF2-40B4-BE49-F238E27FC236}">
                  <a16:creationId xmlns:a16="http://schemas.microsoft.com/office/drawing/2014/main" id="{197D1D50-CCCA-8B57-EE4F-0EFEFB82A612}"/>
                </a:ext>
              </a:extLst>
            </p:cNvPr>
            <p:cNvCxnSpPr>
              <a:cxnSpLocks/>
            </p:cNvCxnSpPr>
            <p:nvPr/>
          </p:nvCxnSpPr>
          <p:spPr>
            <a:xfrm flipV="1">
              <a:off x="8726800" y="1539457"/>
              <a:ext cx="0" cy="1658011"/>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80" name="Ευθύγραμμο βέλος σύνδεσης 79">
              <a:extLst>
                <a:ext uri="{FF2B5EF4-FFF2-40B4-BE49-F238E27FC236}">
                  <a16:creationId xmlns:a16="http://schemas.microsoft.com/office/drawing/2014/main" id="{4DC67A21-3E74-FC60-8E66-86A14EB0861A}"/>
                </a:ext>
              </a:extLst>
            </p:cNvPr>
            <p:cNvCxnSpPr>
              <a:cxnSpLocks/>
            </p:cNvCxnSpPr>
            <p:nvPr/>
          </p:nvCxnSpPr>
          <p:spPr>
            <a:xfrm>
              <a:off x="8726800" y="3203575"/>
              <a:ext cx="1916707" cy="0"/>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83" name="Ευθεία γραμμή σύνδεσης 82">
              <a:extLst>
                <a:ext uri="{FF2B5EF4-FFF2-40B4-BE49-F238E27FC236}">
                  <a16:creationId xmlns:a16="http://schemas.microsoft.com/office/drawing/2014/main" id="{23B630CB-BFD6-6825-CF85-D1E3286D9192}"/>
                </a:ext>
              </a:extLst>
            </p:cNvPr>
            <p:cNvCxnSpPr>
              <a:cxnSpLocks/>
            </p:cNvCxnSpPr>
            <p:nvPr/>
          </p:nvCxnSpPr>
          <p:spPr>
            <a:xfrm>
              <a:off x="9199065" y="1868924"/>
              <a:ext cx="649513" cy="1232313"/>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85" name="Οβάλ 84">
              <a:extLst>
                <a:ext uri="{FF2B5EF4-FFF2-40B4-BE49-F238E27FC236}">
                  <a16:creationId xmlns:a16="http://schemas.microsoft.com/office/drawing/2014/main" id="{CA66EBB4-D2D5-F971-FCBB-D0A582F645F8}"/>
                </a:ext>
              </a:extLst>
            </p:cNvPr>
            <p:cNvSpPr/>
            <p:nvPr/>
          </p:nvSpPr>
          <p:spPr>
            <a:xfrm>
              <a:off x="9112847" y="2641895"/>
              <a:ext cx="141301" cy="141301"/>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Οβάλ 85">
              <a:extLst>
                <a:ext uri="{FF2B5EF4-FFF2-40B4-BE49-F238E27FC236}">
                  <a16:creationId xmlns:a16="http://schemas.microsoft.com/office/drawing/2014/main" id="{CF5CF921-2697-BD9D-831E-A15D857060D8}"/>
                </a:ext>
              </a:extLst>
            </p:cNvPr>
            <p:cNvSpPr/>
            <p:nvPr/>
          </p:nvSpPr>
          <p:spPr>
            <a:xfrm>
              <a:off x="9409056" y="1956504"/>
              <a:ext cx="141301" cy="141301"/>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Οβάλ 86">
              <a:extLst>
                <a:ext uri="{FF2B5EF4-FFF2-40B4-BE49-F238E27FC236}">
                  <a16:creationId xmlns:a16="http://schemas.microsoft.com/office/drawing/2014/main" id="{620117EE-A50A-6002-9EA5-D94E9D5B4A9C}"/>
                </a:ext>
              </a:extLst>
            </p:cNvPr>
            <p:cNvSpPr/>
            <p:nvPr/>
          </p:nvSpPr>
          <p:spPr>
            <a:xfrm>
              <a:off x="9075807" y="2399950"/>
              <a:ext cx="141301" cy="141301"/>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Οβάλ 87">
              <a:extLst>
                <a:ext uri="{FF2B5EF4-FFF2-40B4-BE49-F238E27FC236}">
                  <a16:creationId xmlns:a16="http://schemas.microsoft.com/office/drawing/2014/main" id="{70DCB7E2-F702-F0DA-285B-042BC06A8C6D}"/>
                </a:ext>
              </a:extLst>
            </p:cNvPr>
            <p:cNvSpPr/>
            <p:nvPr/>
          </p:nvSpPr>
          <p:spPr>
            <a:xfrm>
              <a:off x="9778014" y="2329299"/>
              <a:ext cx="141301" cy="141301"/>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Οβάλ 88">
              <a:extLst>
                <a:ext uri="{FF2B5EF4-FFF2-40B4-BE49-F238E27FC236}">
                  <a16:creationId xmlns:a16="http://schemas.microsoft.com/office/drawing/2014/main" id="{53DE6EB1-2C88-BFB1-6C25-2D15A8D66027}"/>
                </a:ext>
              </a:extLst>
            </p:cNvPr>
            <p:cNvSpPr/>
            <p:nvPr/>
          </p:nvSpPr>
          <p:spPr>
            <a:xfrm>
              <a:off x="9541864" y="2961630"/>
              <a:ext cx="141301" cy="141301"/>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Οβάλ 90">
              <a:extLst>
                <a:ext uri="{FF2B5EF4-FFF2-40B4-BE49-F238E27FC236}">
                  <a16:creationId xmlns:a16="http://schemas.microsoft.com/office/drawing/2014/main" id="{03690DFA-0C94-D28A-86DC-E04F16F3F83D}"/>
                </a:ext>
              </a:extLst>
            </p:cNvPr>
            <p:cNvSpPr/>
            <p:nvPr/>
          </p:nvSpPr>
          <p:spPr>
            <a:xfrm>
              <a:off x="10102195" y="2297811"/>
              <a:ext cx="141301" cy="141301"/>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Βέλος: Καμπύλο προς τα κάτω 92">
              <a:extLst>
                <a:ext uri="{FF2B5EF4-FFF2-40B4-BE49-F238E27FC236}">
                  <a16:creationId xmlns:a16="http://schemas.microsoft.com/office/drawing/2014/main" id="{127BB578-FD63-7668-DCEF-1106AC9BE6D6}"/>
                </a:ext>
              </a:extLst>
            </p:cNvPr>
            <p:cNvSpPr/>
            <p:nvPr/>
          </p:nvSpPr>
          <p:spPr>
            <a:xfrm>
              <a:off x="9293015" y="1330752"/>
              <a:ext cx="738491" cy="421373"/>
            </a:xfrm>
            <a:prstGeom prst="curved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07B6AE3A-BF21-33EE-1D11-2EBC32AA924D}"/>
                    </a:ext>
                  </a:extLst>
                </p:cNvPr>
                <p:cNvSpPr txBox="1"/>
                <p:nvPr/>
              </p:nvSpPr>
              <p:spPr>
                <a:xfrm>
                  <a:off x="9383233" y="1496229"/>
                  <a:ext cx="394781" cy="356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m:t>
                            </m:r>
                          </m:sub>
                        </m:sSub>
                      </m:oMath>
                    </m:oMathPara>
                  </a14:m>
                  <a:endParaRPr lang="el-GR" dirty="0"/>
                </a:p>
              </p:txBody>
            </p:sp>
          </mc:Choice>
          <mc:Fallback xmlns="">
            <p:sp>
              <p:nvSpPr>
                <p:cNvPr id="94" name="TextBox 93">
                  <a:extLst>
                    <a:ext uri="{FF2B5EF4-FFF2-40B4-BE49-F238E27FC236}">
                      <a16:creationId xmlns:a16="http://schemas.microsoft.com/office/drawing/2014/main" id="{07B6AE3A-BF21-33EE-1D11-2EBC32AA924D}"/>
                    </a:ext>
                  </a:extLst>
                </p:cNvPr>
                <p:cNvSpPr txBox="1">
                  <a:spLocks noRot="1" noChangeAspect="1" noMove="1" noResize="1" noEditPoints="1" noAdjustHandles="1" noChangeArrowheads="1" noChangeShapeType="1" noTextEdit="1"/>
                </p:cNvSpPr>
                <p:nvPr/>
              </p:nvSpPr>
              <p:spPr>
                <a:xfrm>
                  <a:off x="9383233" y="1496229"/>
                  <a:ext cx="394781" cy="35647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33B1F8CF-114F-2EFB-167C-B6E4A7311333}"/>
                    </a:ext>
                  </a:extLst>
                </p:cNvPr>
                <p:cNvSpPr txBox="1"/>
                <p:nvPr/>
              </p:nvSpPr>
              <p:spPr>
                <a:xfrm>
                  <a:off x="10502593" y="3224536"/>
                  <a:ext cx="3947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l-GR" dirty="0"/>
                </a:p>
              </p:txBody>
            </p:sp>
          </mc:Choice>
          <mc:Fallback xmlns="">
            <p:sp>
              <p:nvSpPr>
                <p:cNvPr id="95" name="TextBox 94">
                  <a:extLst>
                    <a:ext uri="{FF2B5EF4-FFF2-40B4-BE49-F238E27FC236}">
                      <a16:creationId xmlns:a16="http://schemas.microsoft.com/office/drawing/2014/main" id="{33B1F8CF-114F-2EFB-167C-B6E4A7311333}"/>
                    </a:ext>
                  </a:extLst>
                </p:cNvPr>
                <p:cNvSpPr txBox="1">
                  <a:spLocks noRot="1" noChangeAspect="1" noMove="1" noResize="1" noEditPoints="1" noAdjustHandles="1" noChangeArrowheads="1" noChangeShapeType="1" noTextEdit="1"/>
                </p:cNvSpPr>
                <p:nvPr/>
              </p:nvSpPr>
              <p:spPr>
                <a:xfrm>
                  <a:off x="10502593" y="3224536"/>
                  <a:ext cx="39478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A209F72D-0134-33A0-6BF1-48040F632832}"/>
                    </a:ext>
                  </a:extLst>
                </p:cNvPr>
                <p:cNvSpPr txBox="1"/>
                <p:nvPr/>
              </p:nvSpPr>
              <p:spPr>
                <a:xfrm>
                  <a:off x="8370761" y="1237775"/>
                  <a:ext cx="3947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l-GR" dirty="0"/>
                </a:p>
              </p:txBody>
            </p:sp>
          </mc:Choice>
          <mc:Fallback xmlns="">
            <p:sp>
              <p:nvSpPr>
                <p:cNvPr id="96" name="TextBox 95">
                  <a:extLst>
                    <a:ext uri="{FF2B5EF4-FFF2-40B4-BE49-F238E27FC236}">
                      <a16:creationId xmlns:a16="http://schemas.microsoft.com/office/drawing/2014/main" id="{A209F72D-0134-33A0-6BF1-48040F632832}"/>
                    </a:ext>
                  </a:extLst>
                </p:cNvPr>
                <p:cNvSpPr txBox="1">
                  <a:spLocks noRot="1" noChangeAspect="1" noMove="1" noResize="1" noEditPoints="1" noAdjustHandles="1" noChangeArrowheads="1" noChangeShapeType="1" noTextEdit="1"/>
                </p:cNvSpPr>
                <p:nvPr/>
              </p:nvSpPr>
              <p:spPr>
                <a:xfrm>
                  <a:off x="8370761" y="1237775"/>
                  <a:ext cx="394781" cy="369332"/>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744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FE23272-1A81-CB90-11A2-089305246176}"/>
              </a:ext>
            </a:extLst>
          </p:cNvPr>
          <p:cNvSpPr>
            <a:spLocks noGrp="1"/>
          </p:cNvSpPr>
          <p:nvPr>
            <p:ph type="title"/>
          </p:nvPr>
        </p:nvSpPr>
        <p:spPr>
          <a:xfrm>
            <a:off x="838200" y="136525"/>
            <a:ext cx="10515600" cy="1325563"/>
          </a:xfrm>
        </p:spPr>
        <p:txBody>
          <a:bodyPr/>
          <a:lstStyle/>
          <a:p>
            <a:r>
              <a:rPr lang="en-US" dirty="0"/>
              <a:t>Derivative of Error with Respect to Weights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D46FC190-F4A3-CACD-447B-30806B7690A5}"/>
                  </a:ext>
                </a:extLst>
              </p:cNvPr>
              <p:cNvSpPr>
                <a:spLocks noGrp="1"/>
              </p:cNvSpPr>
              <p:nvPr>
                <p:ph idx="1"/>
              </p:nvPr>
            </p:nvSpPr>
            <p:spPr>
              <a:xfrm>
                <a:off x="417997" y="1866402"/>
                <a:ext cx="6861851" cy="3921750"/>
              </a:xfrm>
            </p:spPr>
            <p:txBody>
              <a:bodyPr>
                <a:normAutofit/>
              </a:bodyPr>
              <a:lstStyle/>
              <a:p>
                <a:r>
                  <a:rPr lang="en-US" sz="2000" dirty="0"/>
                  <a:t>Assuming that </a:t>
                </a:r>
                <a14:m>
                  <m:oMath xmlns:m="http://schemas.openxmlformats.org/officeDocument/2006/math">
                    <m:r>
                      <a:rPr lang="en-US" sz="2000" b="0" i="1" smtClean="0">
                        <a:latin typeface="Cambria Math" panose="02040503050406030204" pitchFamily="18" charset="0"/>
                      </a:rPr>
                      <m:t>h</m:t>
                    </m:r>
                  </m:oMath>
                </a14:m>
                <a:r>
                  <a:rPr lang="en-US" sz="2000" dirty="0"/>
                  <a:t> is a very small step on the right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h</m:t>
                        </m:r>
                        <m:r>
                          <a:rPr lang="en-US" sz="2000" b="0" i="1" smtClean="0">
                            <a:latin typeface="Cambria Math" panose="02040503050406030204" pitchFamily="18" charset="0"/>
                          </a:rPr>
                          <m:t>→0</m:t>
                        </m:r>
                      </m:e>
                    </m:d>
                    <m:r>
                      <a:rPr lang="en-US" sz="2000" b="0" i="1" smtClean="0">
                        <a:latin typeface="Cambria Math" panose="02040503050406030204" pitchFamily="18" charset="0"/>
                      </a:rPr>
                      <m:t>.</m:t>
                    </m:r>
                  </m:oMath>
                </a14:m>
                <a:endParaRPr lang="en-US" sz="2000" dirty="0"/>
              </a:p>
              <a:p>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𝐸</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h</m:t>
                            </m:r>
                            <m:r>
                              <a:rPr lang="en-US" sz="2000" b="0" i="1" smtClean="0">
                                <a:latin typeface="Cambria Math" panose="02040503050406030204" pitchFamily="18" charset="0"/>
                              </a:rPr>
                              <m:t>→0</m:t>
                            </m:r>
                          </m:lim>
                        </m:limLow>
                      </m:fName>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𝐸</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h</m:t>
                                </m:r>
                              </m:e>
                            </m:d>
                            <m:r>
                              <a:rPr lang="en-US" sz="2000" b="0" i="1" smtClean="0">
                                <a:latin typeface="Cambria Math" panose="02040503050406030204" pitchFamily="18" charset="0"/>
                              </a:rPr>
                              <m:t>−</m:t>
                            </m:r>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h</m:t>
                                </m:r>
                                <m:r>
                                  <a:rPr lang="en-US" sz="2000" i="1">
                                    <a:latin typeface="Cambria Math" panose="02040503050406030204" pitchFamily="18" charset="0"/>
                                  </a:rPr>
                                  <m:t>→0</m:t>
                                </m:r>
                              </m:lim>
                            </m:limLow>
                          </m:fName>
                          <m:e>
                            <m:f>
                              <m:fPr>
                                <m:ctrlPr>
                                  <a:rPr lang="en-US" sz="2000" i="1">
                                    <a:latin typeface="Cambria Math" panose="02040503050406030204" pitchFamily="18" charset="0"/>
                                  </a:rPr>
                                </m:ctrlPr>
                              </m:fPr>
                              <m:num>
                                <m:r>
                                  <a:rPr lang="en-US" sz="2000" i="1">
                                    <a:latin typeface="Cambria Math" panose="02040503050406030204" pitchFamily="18" charset="0"/>
                                  </a:rPr>
                                  <m:t>𝐸</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h</m:t>
                                    </m:r>
                                  </m:e>
                                </m:d>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r>
                                  <a:rPr lang="en-US" sz="2000" i="1">
                                    <a:latin typeface="Cambria Math" panose="02040503050406030204" pitchFamily="18" charset="0"/>
                                  </a:rPr>
                                  <m:t>)</m:t>
                                </m:r>
                              </m:num>
                              <m:den>
                                <m:r>
                                  <a:rPr lang="en-US" sz="2000" b="0" i="1" smtClean="0">
                                    <a:latin typeface="Cambria Math" panose="02040503050406030204" pitchFamily="18" charset="0"/>
                                  </a:rPr>
                                  <m:t>h</m:t>
                                </m:r>
                              </m:den>
                            </m:f>
                          </m:e>
                        </m:func>
                      </m:e>
                    </m:func>
                  </m:oMath>
                </a14:m>
                <a:endParaRPr lang="en-US" sz="2000" dirty="0"/>
              </a:p>
              <a:p>
                <a:r>
                  <a:rPr lang="en-US" sz="2000" dirty="0"/>
                  <a:t>The derivative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oMath>
                </a14:m>
                <a:r>
                  <a:rPr lang="en-US" sz="2000" dirty="0"/>
                  <a:t> tells in which direction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changes </a:t>
                </a:r>
                <a:r>
                  <a:rPr lang="en-US" sz="2000" b="1" dirty="0"/>
                  <a:t>(slope/gradient).</a:t>
                </a:r>
              </a:p>
              <a:p>
                <a:r>
                  <a:rPr lang="en-US" sz="2000" dirty="0"/>
                  <a:t>By Euclidean Geometry,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l-GR" sz="2000" b="0" i="1" smtClean="0">
                                <a:latin typeface="Cambria Math" panose="02040503050406030204" pitchFamily="18" charset="0"/>
                              </a:rPr>
                              <m:t>𝜑</m:t>
                            </m:r>
                          </m:e>
                        </m:d>
                      </m:e>
                    </m:func>
                    <m:r>
                      <a:rPr lang="el-GR" sz="2000" b="0" i="1"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sin</m:t>
                        </m:r>
                        <m:r>
                          <a:rPr lang="en-US" sz="2000" b="0" i="1" smtClean="0">
                            <a:latin typeface="Cambria Math" panose="02040503050406030204" pitchFamily="18" charset="0"/>
                          </a:rPr>
                          <m:t>⁡(</m:t>
                        </m:r>
                        <m:r>
                          <a:rPr lang="el-GR" sz="2000" b="0" i="1" smtClean="0">
                            <a:latin typeface="Cambria Math" panose="02040503050406030204" pitchFamily="18" charset="0"/>
                          </a:rPr>
                          <m:t>𝜑</m:t>
                        </m:r>
                        <m:r>
                          <a:rPr lang="el-GR" sz="2000" b="0" i="1" smtClean="0">
                            <a:latin typeface="Cambria Math" panose="02040503050406030204" pitchFamily="18" charset="0"/>
                          </a:rPr>
                          <m:t>)</m:t>
                        </m:r>
                      </m:num>
                      <m:den>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l-GR" sz="2000" b="0" i="1" smtClean="0">
                            <a:latin typeface="Cambria Math" panose="02040503050406030204" pitchFamily="18" charset="0"/>
                          </a:rPr>
                          <m:t>𝜑</m:t>
                        </m:r>
                        <m:r>
                          <a:rPr lang="el-GR"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𝑦</m:t>
                        </m:r>
                      </m:num>
                      <m:den>
                        <m:r>
                          <a:rPr lang="en-US" sz="2000" b="0" i="1" smtClean="0">
                            <a:latin typeface="Cambria Math" panose="02040503050406030204" pitchFamily="18" charset="0"/>
                          </a:rPr>
                          <m:t>𝑥</m:t>
                        </m:r>
                      </m:den>
                    </m:f>
                  </m:oMath>
                </a14:m>
                <a:r>
                  <a:rPr lang="en-US" sz="2000" dirty="0"/>
                  <a:t>, where </a:t>
                </a:r>
                <a14:m>
                  <m:oMath xmlns:m="http://schemas.openxmlformats.org/officeDocument/2006/math">
                    <m:r>
                      <a:rPr lang="en-US" sz="2000" b="0" i="1" smtClean="0">
                        <a:latin typeface="Cambria Math" panose="02040503050406030204" pitchFamily="18" charset="0"/>
                      </a:rPr>
                      <m:t>𝑦</m:t>
                    </m:r>
                  </m:oMath>
                </a14:m>
                <a:r>
                  <a:rPr lang="en-US" sz="2000" dirty="0"/>
                  <a:t> is the vertical difference (of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and </a:t>
                </a:r>
                <a14:m>
                  <m:oMath xmlns:m="http://schemas.openxmlformats.org/officeDocument/2006/math">
                    <m:r>
                      <a:rPr lang="en-US" sz="2000" b="0" i="1" smtClean="0">
                        <a:latin typeface="Cambria Math" panose="02040503050406030204" pitchFamily="18" charset="0"/>
                      </a:rPr>
                      <m:t>𝑥</m:t>
                    </m:r>
                  </m:oMath>
                </a14:m>
                <a:r>
                  <a:rPr lang="en-US" sz="2000" dirty="0"/>
                  <a:t> is the horizontal difference (of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a:t>
                </a:r>
              </a:p>
              <a:p>
                <a:r>
                  <a:rPr lang="en-US" sz="2000" b="1" dirty="0"/>
                  <a:t>Question</a:t>
                </a:r>
                <a:r>
                  <a:rPr lang="en-US" sz="2000" dirty="0"/>
                  <a:t>: How can I compute the value of </a:t>
                </a:r>
                <a14:m>
                  <m:oMath xmlns:m="http://schemas.openxmlformats.org/officeDocument/2006/math">
                    <m:r>
                      <a:rPr lang="en-US" sz="2000" b="0" i="1" smtClean="0">
                        <a:latin typeface="Cambria Math" panose="02040503050406030204" pitchFamily="18" charset="0"/>
                      </a:rPr>
                      <m:t>𝐸</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h</m:t>
                        </m:r>
                      </m:e>
                    </m:d>
                  </m:oMath>
                </a14:m>
                <a:r>
                  <a:rPr lang="en-US" sz="2000" dirty="0"/>
                  <a:t> if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and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oMath>
                </a14:m>
                <a:r>
                  <a:rPr lang="en-US" sz="2000" dirty="0"/>
                  <a:t> is known?</a:t>
                </a:r>
              </a:p>
              <a:p>
                <a:pPr lvl="1">
                  <a:buFont typeface="Wingdings" panose="05000000000000000000" pitchFamily="2" charset="2"/>
                  <a:buChar char="Ø"/>
                </a:pPr>
                <a:endParaRPr lang="en-US" sz="1600" dirty="0"/>
              </a:p>
            </p:txBody>
          </p:sp>
        </mc:Choice>
        <mc:Fallback xmlns="">
          <p:sp>
            <p:nvSpPr>
              <p:cNvPr id="3" name="Θέση περιεχομένου 2">
                <a:extLst>
                  <a:ext uri="{FF2B5EF4-FFF2-40B4-BE49-F238E27FC236}">
                    <a16:creationId xmlns:a16="http://schemas.microsoft.com/office/drawing/2014/main" id="{D46FC190-F4A3-CACD-447B-30806B7690A5}"/>
                  </a:ext>
                </a:extLst>
              </p:cNvPr>
              <p:cNvSpPr>
                <a:spLocks noGrp="1" noRot="1" noChangeAspect="1" noMove="1" noResize="1" noEditPoints="1" noAdjustHandles="1" noChangeArrowheads="1" noChangeShapeType="1" noTextEdit="1"/>
              </p:cNvSpPr>
              <p:nvPr>
                <p:ph idx="1"/>
              </p:nvPr>
            </p:nvSpPr>
            <p:spPr>
              <a:xfrm>
                <a:off x="417997" y="1866402"/>
                <a:ext cx="6861851" cy="3921750"/>
              </a:xfrm>
              <a:blipFill>
                <a:blip r:embed="rId2"/>
                <a:stretch>
                  <a:fillRect l="-800" t="-1398" r="-1244"/>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B90CD95C-3A17-68D2-E615-477E3E2462E3}"/>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ECBD87E9-D3D1-D8EA-244E-1C4B24C36FD7}"/>
              </a:ext>
            </a:extLst>
          </p:cNvPr>
          <p:cNvSpPr>
            <a:spLocks noGrp="1"/>
          </p:cNvSpPr>
          <p:nvPr>
            <p:ph type="sldNum" sz="quarter" idx="12"/>
          </p:nvPr>
        </p:nvSpPr>
        <p:spPr/>
        <p:txBody>
          <a:bodyPr/>
          <a:lstStyle/>
          <a:p>
            <a:fld id="{4ACA1919-B5C6-4827-8B15-372F46BB4020}" type="slidenum">
              <a:rPr lang="en-US" smtClean="0"/>
              <a:t>16</a:t>
            </a:fld>
            <a:endParaRPr lang="en-US"/>
          </a:p>
        </p:txBody>
      </p:sp>
      <p:grpSp>
        <p:nvGrpSpPr>
          <p:cNvPr id="41" name="Ομάδα 40">
            <a:extLst>
              <a:ext uri="{FF2B5EF4-FFF2-40B4-BE49-F238E27FC236}">
                <a16:creationId xmlns:a16="http://schemas.microsoft.com/office/drawing/2014/main" id="{6CAE5F80-CBE9-7C50-EC72-77075B9CBBB8}"/>
              </a:ext>
            </a:extLst>
          </p:cNvPr>
          <p:cNvGrpSpPr/>
          <p:nvPr/>
        </p:nvGrpSpPr>
        <p:grpSpPr>
          <a:xfrm>
            <a:off x="7193233" y="1185067"/>
            <a:ext cx="4822719" cy="3036173"/>
            <a:chOff x="6710804" y="1712397"/>
            <a:chExt cx="4822719" cy="3036173"/>
          </a:xfrm>
        </p:grpSpPr>
        <p:grpSp>
          <p:nvGrpSpPr>
            <p:cNvPr id="26" name="Ομάδα 25">
              <a:extLst>
                <a:ext uri="{FF2B5EF4-FFF2-40B4-BE49-F238E27FC236}">
                  <a16:creationId xmlns:a16="http://schemas.microsoft.com/office/drawing/2014/main" id="{50DA22F6-BDF6-EDA7-FE5A-1BC49C9807DA}"/>
                </a:ext>
              </a:extLst>
            </p:cNvPr>
            <p:cNvGrpSpPr/>
            <p:nvPr/>
          </p:nvGrpSpPr>
          <p:grpSpPr>
            <a:xfrm>
              <a:off x="7415785" y="1712397"/>
              <a:ext cx="4117738" cy="3036173"/>
              <a:chOff x="6364224" y="1139869"/>
              <a:chExt cx="5429597" cy="4003460"/>
            </a:xfrm>
          </p:grpSpPr>
          <p:grpSp>
            <p:nvGrpSpPr>
              <p:cNvPr id="6" name="Ομάδα 5">
                <a:extLst>
                  <a:ext uri="{FF2B5EF4-FFF2-40B4-BE49-F238E27FC236}">
                    <a16:creationId xmlns:a16="http://schemas.microsoft.com/office/drawing/2014/main" id="{9265D6B6-C514-AED0-97E7-C1E8AC6CDCC1}"/>
                  </a:ext>
                </a:extLst>
              </p:cNvPr>
              <p:cNvGrpSpPr/>
              <p:nvPr/>
            </p:nvGrpSpPr>
            <p:grpSpPr>
              <a:xfrm>
                <a:off x="6364224" y="1139869"/>
                <a:ext cx="5429597" cy="4003460"/>
                <a:chOff x="5987072" y="2129825"/>
                <a:chExt cx="5967412" cy="4400013"/>
              </a:xfrm>
            </p:grpSpPr>
            <p:grpSp>
              <p:nvGrpSpPr>
                <p:cNvPr id="7" name="Ομάδα 6">
                  <a:extLst>
                    <a:ext uri="{FF2B5EF4-FFF2-40B4-BE49-F238E27FC236}">
                      <a16:creationId xmlns:a16="http://schemas.microsoft.com/office/drawing/2014/main" id="{3E386374-D7D5-DAF6-C6D2-729B2B925E73}"/>
                    </a:ext>
                  </a:extLst>
                </p:cNvPr>
                <p:cNvGrpSpPr/>
                <p:nvPr/>
              </p:nvGrpSpPr>
              <p:grpSpPr>
                <a:xfrm>
                  <a:off x="5987072" y="2129825"/>
                  <a:ext cx="5967412" cy="4400013"/>
                  <a:chOff x="5987072" y="2129825"/>
                  <a:chExt cx="5967412" cy="4400013"/>
                </a:xfrm>
              </p:grpSpPr>
              <p:grpSp>
                <p:nvGrpSpPr>
                  <p:cNvPr id="11" name="Ομάδα 10">
                    <a:extLst>
                      <a:ext uri="{FF2B5EF4-FFF2-40B4-BE49-F238E27FC236}">
                        <a16:creationId xmlns:a16="http://schemas.microsoft.com/office/drawing/2014/main" id="{FE068574-2603-182F-6FC3-C75428488BE0}"/>
                      </a:ext>
                    </a:extLst>
                  </p:cNvPr>
                  <p:cNvGrpSpPr/>
                  <p:nvPr/>
                </p:nvGrpSpPr>
                <p:grpSpPr>
                  <a:xfrm>
                    <a:off x="5987072" y="2129825"/>
                    <a:ext cx="5967412" cy="4340063"/>
                    <a:chOff x="6563420" y="2397572"/>
                    <a:chExt cx="5349650" cy="4073795"/>
                  </a:xfrm>
                </p:grpSpPr>
                <p:grpSp>
                  <p:nvGrpSpPr>
                    <p:cNvPr id="15" name="Ομάδα 14">
                      <a:extLst>
                        <a:ext uri="{FF2B5EF4-FFF2-40B4-BE49-F238E27FC236}">
                          <a16:creationId xmlns:a16="http://schemas.microsoft.com/office/drawing/2014/main" id="{1020277D-9185-D847-62A0-6EBE76E04608}"/>
                        </a:ext>
                      </a:extLst>
                    </p:cNvPr>
                    <p:cNvGrpSpPr/>
                    <p:nvPr/>
                  </p:nvGrpSpPr>
                  <p:grpSpPr>
                    <a:xfrm>
                      <a:off x="6563420" y="2397572"/>
                      <a:ext cx="4991014" cy="3676552"/>
                      <a:chOff x="4471001" y="1205407"/>
                      <a:chExt cx="4991014" cy="3676552"/>
                    </a:xfrm>
                  </p:grpSpPr>
                  <p:cxnSp>
                    <p:nvCxnSpPr>
                      <p:cNvPr id="17" name="Ευθύγραμμο βέλος σύνδεσης 16">
                        <a:extLst>
                          <a:ext uri="{FF2B5EF4-FFF2-40B4-BE49-F238E27FC236}">
                            <a16:creationId xmlns:a16="http://schemas.microsoft.com/office/drawing/2014/main" id="{D484990E-79AD-4E53-5B25-CE45E8564093}"/>
                          </a:ext>
                        </a:extLst>
                      </p:cNvPr>
                      <p:cNvCxnSpPr>
                        <a:cxnSpLocks/>
                      </p:cNvCxnSpPr>
                      <p:nvPr/>
                    </p:nvCxnSpPr>
                    <p:spPr>
                      <a:xfrm flipV="1">
                        <a:off x="5120052" y="1626792"/>
                        <a:ext cx="0" cy="3248152"/>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8" name="Ευθύγραμμο βέλος σύνδεσης 17">
                        <a:extLst>
                          <a:ext uri="{FF2B5EF4-FFF2-40B4-BE49-F238E27FC236}">
                            <a16:creationId xmlns:a16="http://schemas.microsoft.com/office/drawing/2014/main" id="{FE6FC0A0-DAAF-0C53-3BC1-1A50C7BF6922}"/>
                          </a:ext>
                        </a:extLst>
                      </p:cNvPr>
                      <p:cNvCxnSpPr>
                        <a:cxnSpLocks/>
                      </p:cNvCxnSpPr>
                      <p:nvPr/>
                    </p:nvCxnSpPr>
                    <p:spPr>
                      <a:xfrm flipV="1">
                        <a:off x="5096444" y="4874946"/>
                        <a:ext cx="4365571" cy="7013"/>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0D3026-C5C4-EF11-05D7-72A4495C4F5A}"/>
                              </a:ext>
                            </a:extLst>
                          </p:cNvPr>
                          <p:cNvSpPr txBox="1"/>
                          <p:nvPr/>
                        </p:nvSpPr>
                        <p:spPr>
                          <a:xfrm>
                            <a:off x="4471001" y="1205407"/>
                            <a:ext cx="742384" cy="346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oMath>
                              </m:oMathPara>
                            </a14:m>
                            <a:endParaRPr lang="el-GR" dirty="0"/>
                          </a:p>
                        </p:txBody>
                      </p:sp>
                    </mc:Choice>
                    <mc:Fallback xmlns="">
                      <p:sp>
                        <p:nvSpPr>
                          <p:cNvPr id="19" name="TextBox 18">
                            <a:extLst>
                              <a:ext uri="{FF2B5EF4-FFF2-40B4-BE49-F238E27FC236}">
                                <a16:creationId xmlns:a16="http://schemas.microsoft.com/office/drawing/2014/main" id="{FC0D3026-C5C4-EF11-05D7-72A4495C4F5A}"/>
                              </a:ext>
                            </a:extLst>
                          </p:cNvPr>
                          <p:cNvSpPr txBox="1">
                            <a:spLocks noRot="1" noChangeAspect="1" noMove="1" noResize="1" noEditPoints="1" noAdjustHandles="1" noChangeArrowheads="1" noChangeShapeType="1" noTextEdit="1"/>
                          </p:cNvSpPr>
                          <p:nvPr/>
                        </p:nvSpPr>
                        <p:spPr>
                          <a:xfrm>
                            <a:off x="4471001" y="1205407"/>
                            <a:ext cx="742384" cy="346673"/>
                          </a:xfrm>
                          <a:prstGeom prst="rect">
                            <a:avLst/>
                          </a:prstGeom>
                          <a:blipFill>
                            <a:blip r:embed="rId3"/>
                            <a:stretch>
                              <a:fillRect r="-38710" b="-64286"/>
                            </a:stretch>
                          </a:blipFill>
                        </p:spPr>
                        <p:txBody>
                          <a:bodyPr/>
                          <a:lstStyle/>
                          <a:p>
                            <a:r>
                              <a:rPr lang="en-US">
                                <a:noFill/>
                              </a:rPr>
                              <a:t> </a:t>
                            </a:r>
                          </a:p>
                        </p:txBody>
                      </p:sp>
                    </mc:Fallback>
                  </mc:AlternateContent>
                  <p:sp>
                    <p:nvSpPr>
                      <p:cNvPr id="20" name="Ελεύθερη σχεδίαση: Σχήμα 19">
                        <a:extLst>
                          <a:ext uri="{FF2B5EF4-FFF2-40B4-BE49-F238E27FC236}">
                            <a16:creationId xmlns:a16="http://schemas.microsoft.com/office/drawing/2014/main" id="{800AE965-DEBF-484A-203F-D33773709481}"/>
                          </a:ext>
                        </a:extLst>
                      </p:cNvPr>
                      <p:cNvSpPr/>
                      <p:nvPr/>
                    </p:nvSpPr>
                    <p:spPr>
                      <a:xfrm>
                        <a:off x="5147635" y="2188267"/>
                        <a:ext cx="4071668" cy="2378346"/>
                      </a:xfrm>
                      <a:custGeom>
                        <a:avLst/>
                        <a:gdLst>
                          <a:gd name="connsiteX0" fmla="*/ 0 w 4071668"/>
                          <a:gd name="connsiteY0" fmla="*/ 761894 h 2378346"/>
                          <a:gd name="connsiteX1" fmla="*/ 862642 w 4071668"/>
                          <a:gd name="connsiteY1" fmla="*/ 11396 h 2378346"/>
                          <a:gd name="connsiteX2" fmla="*/ 1285336 w 4071668"/>
                          <a:gd name="connsiteY2" fmla="*/ 1279479 h 2378346"/>
                          <a:gd name="connsiteX3" fmla="*/ 2242868 w 4071668"/>
                          <a:gd name="connsiteY3" fmla="*/ 934422 h 2378346"/>
                          <a:gd name="connsiteX4" fmla="*/ 2665562 w 4071668"/>
                          <a:gd name="connsiteY4" fmla="*/ 2021351 h 2378346"/>
                          <a:gd name="connsiteX5" fmla="*/ 3795623 w 4071668"/>
                          <a:gd name="connsiteY5" fmla="*/ 2366407 h 2378346"/>
                          <a:gd name="connsiteX6" fmla="*/ 4071668 w 4071668"/>
                          <a:gd name="connsiteY6" fmla="*/ 2271517 h 237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1668" h="2378346">
                            <a:moveTo>
                              <a:pt x="0" y="761894"/>
                            </a:moveTo>
                            <a:cubicBezTo>
                              <a:pt x="324209" y="343513"/>
                              <a:pt x="648419" y="-74868"/>
                              <a:pt x="862642" y="11396"/>
                            </a:cubicBezTo>
                            <a:cubicBezTo>
                              <a:pt x="1076865" y="97660"/>
                              <a:pt x="1055298" y="1125641"/>
                              <a:pt x="1285336" y="1279479"/>
                            </a:cubicBezTo>
                            <a:cubicBezTo>
                              <a:pt x="1515374" y="1433317"/>
                              <a:pt x="2012830" y="810777"/>
                              <a:pt x="2242868" y="934422"/>
                            </a:cubicBezTo>
                            <a:cubicBezTo>
                              <a:pt x="2472906" y="1058067"/>
                              <a:pt x="2406770" y="1782687"/>
                              <a:pt x="2665562" y="2021351"/>
                            </a:cubicBezTo>
                            <a:cubicBezTo>
                              <a:pt x="2924354" y="2260015"/>
                              <a:pt x="3561272" y="2324713"/>
                              <a:pt x="3795623" y="2366407"/>
                            </a:cubicBezTo>
                            <a:cubicBezTo>
                              <a:pt x="4029974" y="2408101"/>
                              <a:pt x="3786996" y="2331902"/>
                              <a:pt x="4071668" y="227151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Οβάλ 20">
                        <a:extLst>
                          <a:ext uri="{FF2B5EF4-FFF2-40B4-BE49-F238E27FC236}">
                            <a16:creationId xmlns:a16="http://schemas.microsoft.com/office/drawing/2014/main" id="{D1489E98-9A9F-FC30-CACE-A3C3B363BD0A}"/>
                          </a:ext>
                        </a:extLst>
                      </p:cNvPr>
                      <p:cNvSpPr/>
                      <p:nvPr/>
                    </p:nvSpPr>
                    <p:spPr>
                      <a:xfrm>
                        <a:off x="6121219" y="2499215"/>
                        <a:ext cx="112142" cy="1162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Ευθεία γραμμή σύνδεσης 21">
                        <a:extLst>
                          <a:ext uri="{FF2B5EF4-FFF2-40B4-BE49-F238E27FC236}">
                            <a16:creationId xmlns:a16="http://schemas.microsoft.com/office/drawing/2014/main" id="{9C2AB662-5DAF-F186-91C2-DAF1E1BD5C85}"/>
                          </a:ext>
                        </a:extLst>
                      </p:cNvPr>
                      <p:cNvCxnSpPr>
                        <a:cxnSpLocks/>
                        <a:stCxn id="21" idx="4"/>
                      </p:cNvCxnSpPr>
                      <p:nvPr/>
                    </p:nvCxnSpPr>
                    <p:spPr>
                      <a:xfrm>
                        <a:off x="6177290" y="2615457"/>
                        <a:ext cx="56071" cy="225948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Βέλος: Κάτω 22">
                        <a:extLst>
                          <a:ext uri="{FF2B5EF4-FFF2-40B4-BE49-F238E27FC236}">
                            <a16:creationId xmlns:a16="http://schemas.microsoft.com/office/drawing/2014/main" id="{BA6D299A-1B1B-69AD-7B11-2E5BEC4642F9}"/>
                          </a:ext>
                        </a:extLst>
                      </p:cNvPr>
                      <p:cNvSpPr/>
                      <p:nvPr/>
                    </p:nvSpPr>
                    <p:spPr>
                      <a:xfrm rot="20770649">
                        <a:off x="6222220" y="2610608"/>
                        <a:ext cx="187569" cy="318028"/>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3A4887-6358-0106-F41B-074E6D5CD10E}"/>
                            </a:ext>
                          </a:extLst>
                        </p:cNvPr>
                        <p:cNvSpPr txBox="1"/>
                        <p:nvPr/>
                      </p:nvSpPr>
                      <p:spPr>
                        <a:xfrm>
                          <a:off x="11479965" y="6102035"/>
                          <a:ext cx="4331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b="0" i="1" dirty="0" smtClean="0">
                                        <a:latin typeface="Cambria Math" panose="02040503050406030204" pitchFamily="18" charset="0"/>
                                      </a:rPr>
                                      <m:t>𝑖</m:t>
                                    </m:r>
                                  </m:sub>
                                </m:sSub>
                              </m:oMath>
                            </m:oMathPara>
                          </a14:m>
                          <a:endParaRPr lang="el-GR" dirty="0"/>
                        </a:p>
                      </p:txBody>
                    </p:sp>
                  </mc:Choice>
                  <mc:Fallback xmlns="">
                    <p:sp>
                      <p:nvSpPr>
                        <p:cNvPr id="16" name="TextBox 15">
                          <a:extLst>
                            <a:ext uri="{FF2B5EF4-FFF2-40B4-BE49-F238E27FC236}">
                              <a16:creationId xmlns:a16="http://schemas.microsoft.com/office/drawing/2014/main" id="{721D8151-5139-7C33-E138-8B986E85A28A}"/>
                            </a:ext>
                          </a:extLst>
                        </p:cNvPr>
                        <p:cNvSpPr txBox="1">
                          <a:spLocks noRot="1" noChangeAspect="1" noMove="1" noResize="1" noEditPoints="1" noAdjustHandles="1" noChangeArrowheads="1" noChangeShapeType="1" noTextEdit="1"/>
                        </p:cNvSpPr>
                        <p:nvPr/>
                      </p:nvSpPr>
                      <p:spPr>
                        <a:xfrm>
                          <a:off x="11479965" y="6102035"/>
                          <a:ext cx="433105" cy="369332"/>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4D05FD-6E10-8A2B-796C-58B1F6AC4983}"/>
                          </a:ext>
                        </a:extLst>
                      </p:cNvPr>
                      <p:cNvSpPr txBox="1"/>
                      <p:nvPr/>
                    </p:nvSpPr>
                    <p:spPr>
                      <a:xfrm>
                        <a:off x="7166393" y="6039207"/>
                        <a:ext cx="631018" cy="490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0.35</m:t>
                              </m:r>
                            </m:oMath>
                          </m:oMathPara>
                        </a14:m>
                        <a:endParaRPr lang="el-GR" sz="1600" dirty="0"/>
                      </a:p>
                    </p:txBody>
                  </p:sp>
                </mc:Choice>
                <mc:Fallback xmlns="">
                  <p:sp>
                    <p:nvSpPr>
                      <p:cNvPr id="12" name="TextBox 11">
                        <a:extLst>
                          <a:ext uri="{FF2B5EF4-FFF2-40B4-BE49-F238E27FC236}">
                            <a16:creationId xmlns:a16="http://schemas.microsoft.com/office/drawing/2014/main" id="{A14D05FD-6E10-8A2B-796C-58B1F6AC4983}"/>
                          </a:ext>
                        </a:extLst>
                      </p:cNvPr>
                      <p:cNvSpPr txBox="1">
                        <a:spLocks noRot="1" noChangeAspect="1" noMove="1" noResize="1" noEditPoints="1" noAdjustHandles="1" noChangeArrowheads="1" noChangeShapeType="1" noTextEdit="1"/>
                      </p:cNvSpPr>
                      <p:nvPr/>
                    </p:nvSpPr>
                    <p:spPr>
                      <a:xfrm>
                        <a:off x="7166393" y="6039207"/>
                        <a:ext cx="631018" cy="490631"/>
                      </a:xfrm>
                      <a:prstGeom prst="rect">
                        <a:avLst/>
                      </a:prstGeom>
                      <a:blipFill>
                        <a:blip r:embed="rId5"/>
                        <a:stretch>
                          <a:fillRect r="-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B27CA2-2C9A-781E-0164-728D13197CD3}"/>
                          </a:ext>
                        </a:extLst>
                      </p:cNvPr>
                      <p:cNvSpPr txBox="1"/>
                      <p:nvPr/>
                    </p:nvSpPr>
                    <p:spPr>
                      <a:xfrm>
                        <a:off x="6369897" y="5938484"/>
                        <a:ext cx="483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l-GR" dirty="0"/>
                      </a:p>
                    </p:txBody>
                  </p:sp>
                </mc:Choice>
                <mc:Fallback xmlns="">
                  <p:sp>
                    <p:nvSpPr>
                      <p:cNvPr id="20" name="TextBox 19">
                        <a:extLst>
                          <a:ext uri="{FF2B5EF4-FFF2-40B4-BE49-F238E27FC236}">
                            <a16:creationId xmlns:a16="http://schemas.microsoft.com/office/drawing/2014/main" id="{CDD586E4-BBC3-CD40-3F4B-4B5C329B7CCF}"/>
                          </a:ext>
                        </a:extLst>
                      </p:cNvPr>
                      <p:cNvSpPr txBox="1">
                        <a:spLocks noRot="1" noChangeAspect="1" noMove="1" noResize="1" noEditPoints="1" noAdjustHandles="1" noChangeArrowheads="1" noChangeShapeType="1" noTextEdit="1"/>
                      </p:cNvSpPr>
                      <p:nvPr/>
                    </p:nvSpPr>
                    <p:spPr>
                      <a:xfrm>
                        <a:off x="6369897" y="5938484"/>
                        <a:ext cx="48311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4C5BF5-F3AD-B5F0-1672-DBB9F83702CF}"/>
                          </a:ext>
                        </a:extLst>
                      </p:cNvPr>
                      <p:cNvSpPr txBox="1"/>
                      <p:nvPr/>
                    </p:nvSpPr>
                    <p:spPr>
                      <a:xfrm>
                        <a:off x="6278634" y="2734183"/>
                        <a:ext cx="483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l-GR" dirty="0"/>
                      </a:p>
                    </p:txBody>
                  </p:sp>
                </mc:Choice>
                <mc:Fallback xmlns="">
                  <p:sp>
                    <p:nvSpPr>
                      <p:cNvPr id="22" name="TextBox 21">
                        <a:extLst>
                          <a:ext uri="{FF2B5EF4-FFF2-40B4-BE49-F238E27FC236}">
                            <a16:creationId xmlns:a16="http://schemas.microsoft.com/office/drawing/2014/main" id="{80AF7D6B-092E-10A8-C1FB-89C3411E1753}"/>
                          </a:ext>
                        </a:extLst>
                      </p:cNvPr>
                      <p:cNvSpPr txBox="1">
                        <a:spLocks noRot="1" noChangeAspect="1" noMove="1" noResize="1" noEditPoints="1" noAdjustHandles="1" noChangeArrowheads="1" noChangeShapeType="1" noTextEdit="1"/>
                      </p:cNvSpPr>
                      <p:nvPr/>
                    </p:nvSpPr>
                    <p:spPr>
                      <a:xfrm>
                        <a:off x="6278634" y="2734183"/>
                        <a:ext cx="483119" cy="369332"/>
                      </a:xfrm>
                      <a:prstGeom prst="rect">
                        <a:avLst/>
                      </a:prstGeom>
                      <a:blipFill>
                        <a:blip r:embed="rId7"/>
                        <a:stretch>
                          <a:fillRect/>
                        </a:stretch>
                      </a:blipFill>
                    </p:spPr>
                    <p:txBody>
                      <a:bodyPr/>
                      <a:lstStyle/>
                      <a:p>
                        <a:r>
                          <a:rPr lang="en-US">
                            <a:noFill/>
                          </a:rPr>
                          <a:t> </a:t>
                        </a:r>
                      </a:p>
                    </p:txBody>
                  </p:sp>
                </mc:Fallback>
              </mc:AlternateContent>
            </p:grpSp>
            <p:sp>
              <p:nvSpPr>
                <p:cNvPr id="8" name="Βέλος: Κάτω 7">
                  <a:extLst>
                    <a:ext uri="{FF2B5EF4-FFF2-40B4-BE49-F238E27FC236}">
                      <a16:creationId xmlns:a16="http://schemas.microsoft.com/office/drawing/2014/main" id="{802F6A4B-55A5-0BB3-A882-1094B5EFDB98}"/>
                    </a:ext>
                  </a:extLst>
                </p:cNvPr>
                <p:cNvSpPr/>
                <p:nvPr/>
              </p:nvSpPr>
              <p:spPr>
                <a:xfrm rot="20770649">
                  <a:off x="8069848" y="4062671"/>
                  <a:ext cx="209229" cy="338815"/>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Βέλος: Κάτω 8">
                  <a:extLst>
                    <a:ext uri="{FF2B5EF4-FFF2-40B4-BE49-F238E27FC236}">
                      <a16:creationId xmlns:a16="http://schemas.microsoft.com/office/drawing/2014/main" id="{5CC8E06C-056E-C61F-52AD-1399D9866B7E}"/>
                    </a:ext>
                  </a:extLst>
                </p:cNvPr>
                <p:cNvSpPr/>
                <p:nvPr/>
              </p:nvSpPr>
              <p:spPr>
                <a:xfrm rot="9734128">
                  <a:off x="7798734" y="3083623"/>
                  <a:ext cx="209229" cy="338815"/>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Βέλος: Κάτω 9">
                  <a:extLst>
                    <a:ext uri="{FF2B5EF4-FFF2-40B4-BE49-F238E27FC236}">
                      <a16:creationId xmlns:a16="http://schemas.microsoft.com/office/drawing/2014/main" id="{19AB8625-F575-8778-D38E-30253F128656}"/>
                    </a:ext>
                  </a:extLst>
                </p:cNvPr>
                <p:cNvSpPr/>
                <p:nvPr/>
              </p:nvSpPr>
              <p:spPr>
                <a:xfrm rot="5970775">
                  <a:off x="7480884" y="2877554"/>
                  <a:ext cx="209229" cy="338815"/>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cxnSp>
            <p:nvCxnSpPr>
              <p:cNvPr id="24" name="Ευθεία γραμμή σύνδεσης 23">
                <a:extLst>
                  <a:ext uri="{FF2B5EF4-FFF2-40B4-BE49-F238E27FC236}">
                    <a16:creationId xmlns:a16="http://schemas.microsoft.com/office/drawing/2014/main" id="{7D7428CA-727B-E030-DD2E-4A9BE68538D2}"/>
                  </a:ext>
                </a:extLst>
              </p:cNvPr>
              <p:cNvCxnSpPr>
                <a:cxnSpLocks/>
                <a:stCxn id="20" idx="2"/>
              </p:cNvCxnSpPr>
              <p:nvPr/>
            </p:nvCxnSpPr>
            <p:spPr>
              <a:xfrm>
                <a:off x="8355514" y="3332856"/>
                <a:ext cx="22074" cy="139791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C09D80-A3EF-C424-D8DA-1422D75A2E43}"/>
                    </a:ext>
                  </a:extLst>
                </p:cNvPr>
                <p:cNvSpPr txBox="1"/>
                <p:nvPr/>
              </p:nvSpPr>
              <p:spPr>
                <a:xfrm>
                  <a:off x="8685992" y="4410016"/>
                  <a:ext cx="95700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0.35+</m:t>
                        </m:r>
                        <m:r>
                          <a:rPr lang="en-US" sz="1600" b="0" i="1" dirty="0" smtClean="0">
                            <a:latin typeface="Cambria Math" panose="02040503050406030204" pitchFamily="18" charset="0"/>
                          </a:rPr>
                          <m:t>h</m:t>
                        </m:r>
                      </m:oMath>
                    </m:oMathPara>
                  </a14:m>
                  <a:endParaRPr lang="el-GR" sz="1600" dirty="0"/>
                </a:p>
              </p:txBody>
            </p:sp>
          </mc:Choice>
          <mc:Fallback xmlns="">
            <p:sp>
              <p:nvSpPr>
                <p:cNvPr id="27" name="TextBox 26">
                  <a:extLst>
                    <a:ext uri="{FF2B5EF4-FFF2-40B4-BE49-F238E27FC236}">
                      <a16:creationId xmlns:a16="http://schemas.microsoft.com/office/drawing/2014/main" id="{10C09D80-A3EF-C424-D8DA-1422D75A2E43}"/>
                    </a:ext>
                  </a:extLst>
                </p:cNvPr>
                <p:cNvSpPr txBox="1">
                  <a:spLocks noRot="1" noChangeAspect="1" noMove="1" noResize="1" noEditPoints="1" noAdjustHandles="1" noChangeArrowheads="1" noChangeShapeType="1" noTextEdit="1"/>
                </p:cNvSpPr>
                <p:nvPr/>
              </p:nvSpPr>
              <p:spPr>
                <a:xfrm>
                  <a:off x="8685992" y="4410016"/>
                  <a:ext cx="957006"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9EA6E3E-8FC4-65F2-7B3A-8564B4DB0054}"/>
                    </a:ext>
                  </a:extLst>
                </p:cNvPr>
                <p:cNvSpPr txBox="1"/>
                <p:nvPr/>
              </p:nvSpPr>
              <p:spPr>
                <a:xfrm>
                  <a:off x="7136660" y="2568999"/>
                  <a:ext cx="8136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A9EA6E3E-8FC4-65F2-7B3A-8564B4DB0054}"/>
                    </a:ext>
                  </a:extLst>
                </p:cNvPr>
                <p:cNvSpPr txBox="1">
                  <a:spLocks noRot="1" noChangeAspect="1" noMove="1" noResize="1" noEditPoints="1" noAdjustHandles="1" noChangeArrowheads="1" noChangeShapeType="1" noTextEdit="1"/>
                </p:cNvSpPr>
                <p:nvPr/>
              </p:nvSpPr>
              <p:spPr>
                <a:xfrm>
                  <a:off x="7136660" y="2568999"/>
                  <a:ext cx="813684"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0B4327-806A-C36C-8EC3-31037AA7751F}"/>
                    </a:ext>
                  </a:extLst>
                </p:cNvPr>
                <p:cNvSpPr txBox="1"/>
                <p:nvPr/>
              </p:nvSpPr>
              <p:spPr>
                <a:xfrm>
                  <a:off x="6710804" y="3170748"/>
                  <a:ext cx="1221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950B4327-806A-C36C-8EC3-31037AA7751F}"/>
                    </a:ext>
                  </a:extLst>
                </p:cNvPr>
                <p:cNvSpPr txBox="1">
                  <a:spLocks noRot="1" noChangeAspect="1" noMove="1" noResize="1" noEditPoints="1" noAdjustHandles="1" noChangeArrowheads="1" noChangeShapeType="1" noTextEdit="1"/>
                </p:cNvSpPr>
                <p:nvPr/>
              </p:nvSpPr>
              <p:spPr>
                <a:xfrm>
                  <a:off x="6710804" y="3170748"/>
                  <a:ext cx="1221616" cy="369332"/>
                </a:xfrm>
                <a:prstGeom prst="rect">
                  <a:avLst/>
                </a:prstGeom>
                <a:blipFill>
                  <a:blip r:embed="rId10"/>
                  <a:stretch>
                    <a:fillRect b="-13333"/>
                  </a:stretch>
                </a:blipFill>
              </p:spPr>
              <p:txBody>
                <a:bodyPr/>
                <a:lstStyle/>
                <a:p>
                  <a:r>
                    <a:rPr lang="en-US">
                      <a:noFill/>
                    </a:rPr>
                    <a:t> </a:t>
                  </a:r>
                </a:p>
              </p:txBody>
            </p:sp>
          </mc:Fallback>
        </mc:AlternateContent>
        <p:cxnSp>
          <p:nvCxnSpPr>
            <p:cNvPr id="30" name="Ευθεία γραμμή σύνδεσης 29">
              <a:extLst>
                <a:ext uri="{FF2B5EF4-FFF2-40B4-BE49-F238E27FC236}">
                  <a16:creationId xmlns:a16="http://schemas.microsoft.com/office/drawing/2014/main" id="{80EFEDEA-FAE4-AB25-9252-958285AB6845}"/>
                </a:ext>
              </a:extLst>
            </p:cNvPr>
            <p:cNvCxnSpPr>
              <a:cxnSpLocks/>
              <a:stCxn id="20" idx="2"/>
            </p:cNvCxnSpPr>
            <p:nvPr/>
          </p:nvCxnSpPr>
          <p:spPr>
            <a:xfrm flipH="1">
              <a:off x="7950344" y="3375530"/>
              <a:ext cx="975610"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Ευθεία γραμμή σύνδεσης 32">
              <a:extLst>
                <a:ext uri="{FF2B5EF4-FFF2-40B4-BE49-F238E27FC236}">
                  <a16:creationId xmlns:a16="http://schemas.microsoft.com/office/drawing/2014/main" id="{D73AECD2-BD1F-15FB-78B0-3E00B9DE39CE}"/>
                </a:ext>
              </a:extLst>
            </p:cNvPr>
            <p:cNvCxnSpPr>
              <a:cxnSpLocks/>
            </p:cNvCxnSpPr>
            <p:nvPr/>
          </p:nvCxnSpPr>
          <p:spPr>
            <a:xfrm flipH="1">
              <a:off x="7894143" y="2725989"/>
              <a:ext cx="789889" cy="1875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9" name="Ομάδα 78">
            <a:extLst>
              <a:ext uri="{FF2B5EF4-FFF2-40B4-BE49-F238E27FC236}">
                <a16:creationId xmlns:a16="http://schemas.microsoft.com/office/drawing/2014/main" id="{06EFFD1A-F6A3-B3A8-3093-1FDEC8D4D121}"/>
              </a:ext>
            </a:extLst>
          </p:cNvPr>
          <p:cNvGrpSpPr/>
          <p:nvPr/>
        </p:nvGrpSpPr>
        <p:grpSpPr>
          <a:xfrm>
            <a:off x="7314820" y="4382951"/>
            <a:ext cx="3732724" cy="2343070"/>
            <a:chOff x="7314820" y="4382951"/>
            <a:chExt cx="3732724" cy="2343070"/>
          </a:xfrm>
        </p:grpSpPr>
        <p:grpSp>
          <p:nvGrpSpPr>
            <p:cNvPr id="75" name="Ομάδα 74">
              <a:extLst>
                <a:ext uri="{FF2B5EF4-FFF2-40B4-BE49-F238E27FC236}">
                  <a16:creationId xmlns:a16="http://schemas.microsoft.com/office/drawing/2014/main" id="{43BAD6E4-7B96-47A6-9C10-8B8B104B3C0F}"/>
                </a:ext>
              </a:extLst>
            </p:cNvPr>
            <p:cNvGrpSpPr/>
            <p:nvPr/>
          </p:nvGrpSpPr>
          <p:grpSpPr>
            <a:xfrm>
              <a:off x="7314820" y="4382951"/>
              <a:ext cx="3732724" cy="2343070"/>
              <a:chOff x="7658986" y="4430116"/>
              <a:chExt cx="3732724" cy="2343070"/>
            </a:xfrm>
          </p:grpSpPr>
          <p:cxnSp>
            <p:nvCxnSpPr>
              <p:cNvPr id="69" name="Ευθύγραμμο βέλος σύνδεσης 68">
                <a:extLst>
                  <a:ext uri="{FF2B5EF4-FFF2-40B4-BE49-F238E27FC236}">
                    <a16:creationId xmlns:a16="http://schemas.microsoft.com/office/drawing/2014/main" id="{8CE7523D-32BF-1ED9-ED72-84D586955785}"/>
                  </a:ext>
                </a:extLst>
              </p:cNvPr>
              <p:cNvCxnSpPr/>
              <p:nvPr/>
            </p:nvCxnSpPr>
            <p:spPr>
              <a:xfrm>
                <a:off x="9953513" y="5716963"/>
                <a:ext cx="6653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Ευθύγραμμο βέλος σύνδεσης 69">
                <a:extLst>
                  <a:ext uri="{FF2B5EF4-FFF2-40B4-BE49-F238E27FC236}">
                    <a16:creationId xmlns:a16="http://schemas.microsoft.com/office/drawing/2014/main" id="{5F980B93-293A-89BB-BF8F-9750F1FEC9BB}"/>
                  </a:ext>
                </a:extLst>
              </p:cNvPr>
              <p:cNvCxnSpPr>
                <a:cxnSpLocks/>
              </p:cNvCxnSpPr>
              <p:nvPr/>
            </p:nvCxnSpPr>
            <p:spPr>
              <a:xfrm flipV="1">
                <a:off x="9345277" y="4538090"/>
                <a:ext cx="0" cy="5379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74" name="Ομάδα 73">
                <a:extLst>
                  <a:ext uri="{FF2B5EF4-FFF2-40B4-BE49-F238E27FC236}">
                    <a16:creationId xmlns:a16="http://schemas.microsoft.com/office/drawing/2014/main" id="{7E3F0722-B56B-4FF5-5FD6-D1491912C847}"/>
                  </a:ext>
                </a:extLst>
              </p:cNvPr>
              <p:cNvGrpSpPr/>
              <p:nvPr/>
            </p:nvGrpSpPr>
            <p:grpSpPr>
              <a:xfrm>
                <a:off x="7658986" y="4430116"/>
                <a:ext cx="3732724" cy="2343070"/>
                <a:chOff x="7658986" y="4430116"/>
                <a:chExt cx="3732724" cy="2343070"/>
              </a:xfrm>
            </p:grpSpPr>
            <p:grpSp>
              <p:nvGrpSpPr>
                <p:cNvPr id="65" name="Ομάδα 64">
                  <a:extLst>
                    <a:ext uri="{FF2B5EF4-FFF2-40B4-BE49-F238E27FC236}">
                      <a16:creationId xmlns:a16="http://schemas.microsoft.com/office/drawing/2014/main" id="{58C72128-49B7-A6C8-72CA-6972A85D1761}"/>
                    </a:ext>
                  </a:extLst>
                </p:cNvPr>
                <p:cNvGrpSpPr/>
                <p:nvPr/>
              </p:nvGrpSpPr>
              <p:grpSpPr>
                <a:xfrm>
                  <a:off x="7658986" y="4903418"/>
                  <a:ext cx="3049198" cy="1869768"/>
                  <a:chOff x="7774716" y="4486582"/>
                  <a:chExt cx="2631168" cy="1613432"/>
                </a:xfrm>
              </p:grpSpPr>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E4CA078-AEFA-8D1E-C578-7BE89C177678}"/>
                          </a:ext>
                        </a:extLst>
                      </p:cNvPr>
                      <p:cNvSpPr txBox="1"/>
                      <p:nvPr/>
                    </p:nvSpPr>
                    <p:spPr>
                      <a:xfrm>
                        <a:off x="7774716" y="4983311"/>
                        <a:ext cx="1221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m:oMathPara>
                        </a14:m>
                        <a:endParaRPr lang="en-US" dirty="0"/>
                      </a:p>
                    </p:txBody>
                  </p:sp>
                </mc:Choice>
                <mc:Fallback xmlns="">
                  <p:sp>
                    <p:nvSpPr>
                      <p:cNvPr id="62" name="TextBox 61">
                        <a:extLst>
                          <a:ext uri="{FF2B5EF4-FFF2-40B4-BE49-F238E27FC236}">
                            <a16:creationId xmlns:a16="http://schemas.microsoft.com/office/drawing/2014/main" id="{3E4CA078-AEFA-8D1E-C578-7BE89C177678}"/>
                          </a:ext>
                        </a:extLst>
                      </p:cNvPr>
                      <p:cNvSpPr txBox="1">
                        <a:spLocks noRot="1" noChangeAspect="1" noMove="1" noResize="1" noEditPoints="1" noAdjustHandles="1" noChangeArrowheads="1" noChangeShapeType="1" noTextEdit="1"/>
                      </p:cNvSpPr>
                      <p:nvPr/>
                    </p:nvSpPr>
                    <p:spPr>
                      <a:xfrm>
                        <a:off x="7774716" y="4983311"/>
                        <a:ext cx="12216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6A16E87-E2EC-7E1D-DCA9-30AA4AC1959B}"/>
                          </a:ext>
                        </a:extLst>
                      </p:cNvPr>
                      <p:cNvSpPr txBox="1"/>
                      <p:nvPr/>
                    </p:nvSpPr>
                    <p:spPr>
                      <a:xfrm>
                        <a:off x="8129273" y="4486582"/>
                        <a:ext cx="8136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63" name="TextBox 62">
                        <a:extLst>
                          <a:ext uri="{FF2B5EF4-FFF2-40B4-BE49-F238E27FC236}">
                            <a16:creationId xmlns:a16="http://schemas.microsoft.com/office/drawing/2014/main" id="{E6A16E87-E2EC-7E1D-DCA9-30AA4AC1959B}"/>
                          </a:ext>
                        </a:extLst>
                      </p:cNvPr>
                      <p:cNvSpPr txBox="1">
                        <a:spLocks noRot="1" noChangeAspect="1" noMove="1" noResize="1" noEditPoints="1" noAdjustHandles="1" noChangeArrowheads="1" noChangeShapeType="1" noTextEdit="1"/>
                      </p:cNvSpPr>
                      <p:nvPr/>
                    </p:nvSpPr>
                    <p:spPr>
                      <a:xfrm>
                        <a:off x="8129273" y="4486582"/>
                        <a:ext cx="813684" cy="369332"/>
                      </a:xfrm>
                      <a:prstGeom prst="rect">
                        <a:avLst/>
                      </a:prstGeom>
                      <a:blipFill>
                        <a:blip r:embed="rId12"/>
                        <a:stretch>
                          <a:fillRect/>
                        </a:stretch>
                      </a:blipFill>
                    </p:spPr>
                    <p:txBody>
                      <a:bodyPr/>
                      <a:lstStyle/>
                      <a:p>
                        <a:r>
                          <a:rPr lang="en-US">
                            <a:noFill/>
                          </a:rPr>
                          <a:t> </a:t>
                        </a:r>
                      </a:p>
                    </p:txBody>
                  </p:sp>
                </mc:Fallback>
              </mc:AlternateContent>
              <p:cxnSp>
                <p:nvCxnSpPr>
                  <p:cNvPr id="39" name="Ευθεία γραμμή σύνδεσης 38">
                    <a:extLst>
                      <a:ext uri="{FF2B5EF4-FFF2-40B4-BE49-F238E27FC236}">
                        <a16:creationId xmlns:a16="http://schemas.microsoft.com/office/drawing/2014/main" id="{642A27FF-1A72-5463-BB33-021FC24EF0F4}"/>
                      </a:ext>
                    </a:extLst>
                  </p:cNvPr>
                  <p:cNvCxnSpPr>
                    <a:cxnSpLocks/>
                  </p:cNvCxnSpPr>
                  <p:nvPr/>
                </p:nvCxnSpPr>
                <p:spPr>
                  <a:xfrm>
                    <a:off x="9229825" y="4594204"/>
                    <a:ext cx="29165" cy="112245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Ευθεία γραμμή σύνδεσης 39">
                    <a:extLst>
                      <a:ext uri="{FF2B5EF4-FFF2-40B4-BE49-F238E27FC236}">
                        <a16:creationId xmlns:a16="http://schemas.microsoft.com/office/drawing/2014/main" id="{7DBD6C59-0AC9-91D4-9251-5A43993D9A10}"/>
                      </a:ext>
                    </a:extLst>
                  </p:cNvPr>
                  <p:cNvCxnSpPr>
                    <a:cxnSpLocks/>
                  </p:cNvCxnSpPr>
                  <p:nvPr/>
                </p:nvCxnSpPr>
                <p:spPr>
                  <a:xfrm>
                    <a:off x="9754675" y="5186576"/>
                    <a:ext cx="8481" cy="53707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Ευθεία γραμμή σύνδεσης 41">
                    <a:extLst>
                      <a:ext uri="{FF2B5EF4-FFF2-40B4-BE49-F238E27FC236}">
                        <a16:creationId xmlns:a16="http://schemas.microsoft.com/office/drawing/2014/main" id="{F1788894-C587-FD54-3214-CF7B068346C9}"/>
                      </a:ext>
                    </a:extLst>
                  </p:cNvPr>
                  <p:cNvCxnSpPr>
                    <a:cxnSpLocks/>
                  </p:cNvCxnSpPr>
                  <p:nvPr/>
                </p:nvCxnSpPr>
                <p:spPr>
                  <a:xfrm flipH="1">
                    <a:off x="8826230" y="5172596"/>
                    <a:ext cx="928446" cy="2694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5" name="Ευθεία γραμμή σύνδεσης 44">
                    <a:extLst>
                      <a:ext uri="{FF2B5EF4-FFF2-40B4-BE49-F238E27FC236}">
                        <a16:creationId xmlns:a16="http://schemas.microsoft.com/office/drawing/2014/main" id="{642D81D0-1FF8-1D21-3936-4225C326689E}"/>
                      </a:ext>
                    </a:extLst>
                  </p:cNvPr>
                  <p:cNvCxnSpPr>
                    <a:cxnSpLocks/>
                  </p:cNvCxnSpPr>
                  <p:nvPr/>
                </p:nvCxnSpPr>
                <p:spPr>
                  <a:xfrm flipH="1" flipV="1">
                    <a:off x="9244174" y="4635525"/>
                    <a:ext cx="481691" cy="537071"/>
                  </a:xfrm>
                  <a:prstGeom prst="line">
                    <a:avLst/>
                  </a:pr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D218397-8ABA-AFD0-E736-39C235912EDA}"/>
                          </a:ext>
                        </a:extLst>
                      </p:cNvPr>
                      <p:cNvSpPr txBox="1"/>
                      <p:nvPr/>
                    </p:nvSpPr>
                    <p:spPr>
                      <a:xfrm>
                        <a:off x="9038819" y="5667171"/>
                        <a:ext cx="4680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m:oMathPara>
                        </a14:m>
                        <a:endParaRPr lang="en-US" dirty="0"/>
                      </a:p>
                    </p:txBody>
                  </p:sp>
                </mc:Choice>
                <mc:Fallback xmlns="">
                  <p:sp>
                    <p:nvSpPr>
                      <p:cNvPr id="48" name="TextBox 47">
                        <a:extLst>
                          <a:ext uri="{FF2B5EF4-FFF2-40B4-BE49-F238E27FC236}">
                            <a16:creationId xmlns:a16="http://schemas.microsoft.com/office/drawing/2014/main" id="{CD218397-8ABA-AFD0-E736-39C235912EDA}"/>
                          </a:ext>
                        </a:extLst>
                      </p:cNvPr>
                      <p:cNvSpPr txBox="1">
                        <a:spLocks noRot="1" noChangeAspect="1" noMove="1" noResize="1" noEditPoints="1" noAdjustHandles="1" noChangeArrowheads="1" noChangeShapeType="1" noTextEdit="1"/>
                      </p:cNvSpPr>
                      <p:nvPr/>
                    </p:nvSpPr>
                    <p:spPr>
                      <a:xfrm>
                        <a:off x="9038819" y="5667171"/>
                        <a:ext cx="468013" cy="369332"/>
                      </a:xfrm>
                      <a:prstGeom prst="rect">
                        <a:avLst/>
                      </a:prstGeom>
                      <a:blipFill>
                        <a:blip r:embed="rId13"/>
                        <a:stretch>
                          <a:fillRect/>
                        </a:stretch>
                      </a:blipFill>
                    </p:spPr>
                    <p:txBody>
                      <a:bodyPr/>
                      <a:lstStyle/>
                      <a:p>
                        <a:r>
                          <a:rPr lang="en-US">
                            <a:noFill/>
                          </a:rPr>
                          <a:t> </a:t>
                        </a:r>
                      </a:p>
                    </p:txBody>
                  </p:sp>
                </mc:Fallback>
              </mc:AlternateContent>
              <p:cxnSp>
                <p:nvCxnSpPr>
                  <p:cNvPr id="59" name="Ευθεία γραμμή σύνδεσης 58">
                    <a:extLst>
                      <a:ext uri="{FF2B5EF4-FFF2-40B4-BE49-F238E27FC236}">
                        <a16:creationId xmlns:a16="http://schemas.microsoft.com/office/drawing/2014/main" id="{171F5CB2-4527-D27A-1DB5-999607A1B956}"/>
                      </a:ext>
                    </a:extLst>
                  </p:cNvPr>
                  <p:cNvCxnSpPr>
                    <a:cxnSpLocks/>
                  </p:cNvCxnSpPr>
                  <p:nvPr/>
                </p:nvCxnSpPr>
                <p:spPr>
                  <a:xfrm flipH="1">
                    <a:off x="8826230" y="4613219"/>
                    <a:ext cx="37478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E8DE2ED-6018-F744-7B7E-F6D6B91C67A0}"/>
                          </a:ext>
                        </a:extLst>
                      </p:cNvPr>
                      <p:cNvSpPr txBox="1"/>
                      <p:nvPr/>
                    </p:nvSpPr>
                    <p:spPr>
                      <a:xfrm>
                        <a:off x="9529939" y="5730682"/>
                        <a:ext cx="8759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h</m:t>
                              </m:r>
                            </m:oMath>
                          </m:oMathPara>
                        </a14:m>
                        <a:endParaRPr lang="en-US" dirty="0"/>
                      </a:p>
                    </p:txBody>
                  </p:sp>
                </mc:Choice>
                <mc:Fallback xmlns="">
                  <p:sp>
                    <p:nvSpPr>
                      <p:cNvPr id="61" name="TextBox 60">
                        <a:extLst>
                          <a:ext uri="{FF2B5EF4-FFF2-40B4-BE49-F238E27FC236}">
                            <a16:creationId xmlns:a16="http://schemas.microsoft.com/office/drawing/2014/main" id="{7E8DE2ED-6018-F744-7B7E-F6D6B91C67A0}"/>
                          </a:ext>
                        </a:extLst>
                      </p:cNvPr>
                      <p:cNvSpPr txBox="1">
                        <a:spLocks noRot="1" noChangeAspect="1" noMove="1" noResize="1" noEditPoints="1" noAdjustHandles="1" noChangeArrowheads="1" noChangeShapeType="1" noTextEdit="1"/>
                      </p:cNvSpPr>
                      <p:nvPr/>
                    </p:nvSpPr>
                    <p:spPr>
                      <a:xfrm>
                        <a:off x="9529939" y="5730682"/>
                        <a:ext cx="87594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7653A62-D786-1661-65C9-5A057AD83AF7}"/>
                          </a:ext>
                        </a:extLst>
                      </p:cNvPr>
                      <p:cNvSpPr txBox="1"/>
                      <p:nvPr/>
                    </p:nvSpPr>
                    <p:spPr>
                      <a:xfrm>
                        <a:off x="9146147" y="4718405"/>
                        <a:ext cx="3931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𝜑</m:t>
                              </m:r>
                            </m:oMath>
                          </m:oMathPara>
                        </a14:m>
                        <a:endParaRPr lang="en-US" dirty="0"/>
                      </a:p>
                    </p:txBody>
                  </p:sp>
                </mc:Choice>
                <mc:Fallback xmlns="">
                  <p:sp>
                    <p:nvSpPr>
                      <p:cNvPr id="64" name="TextBox 63">
                        <a:extLst>
                          <a:ext uri="{FF2B5EF4-FFF2-40B4-BE49-F238E27FC236}">
                            <a16:creationId xmlns:a16="http://schemas.microsoft.com/office/drawing/2014/main" id="{A7653A62-D786-1661-65C9-5A057AD83AF7}"/>
                          </a:ext>
                        </a:extLst>
                      </p:cNvPr>
                      <p:cNvSpPr txBox="1">
                        <a:spLocks noRot="1" noChangeAspect="1" noMove="1" noResize="1" noEditPoints="1" noAdjustHandles="1" noChangeArrowheads="1" noChangeShapeType="1" noTextEdit="1"/>
                      </p:cNvSpPr>
                      <p:nvPr/>
                    </p:nvSpPr>
                    <p:spPr>
                      <a:xfrm>
                        <a:off x="9146147" y="4718405"/>
                        <a:ext cx="393185" cy="369332"/>
                      </a:xfrm>
                      <a:prstGeom prst="rect">
                        <a:avLst/>
                      </a:prstGeom>
                      <a:blipFill>
                        <a:blip r:embed="rId1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C75E1E6-447C-9FC9-D11F-F9C0667246D4}"/>
                        </a:ext>
                      </a:extLst>
                    </p:cNvPr>
                    <p:cNvSpPr txBox="1"/>
                    <p:nvPr/>
                  </p:nvSpPr>
                  <p:spPr>
                    <a:xfrm>
                      <a:off x="9311890" y="4430116"/>
                      <a:ext cx="853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𝑎𝑥𝑖𝑠</m:t>
                            </m:r>
                          </m:oMath>
                        </m:oMathPara>
                      </a14:m>
                      <a:endParaRPr lang="en-US" dirty="0"/>
                    </a:p>
                  </p:txBody>
                </p:sp>
              </mc:Choice>
              <mc:Fallback xmlns="">
                <p:sp>
                  <p:nvSpPr>
                    <p:cNvPr id="72" name="TextBox 71">
                      <a:extLst>
                        <a:ext uri="{FF2B5EF4-FFF2-40B4-BE49-F238E27FC236}">
                          <a16:creationId xmlns:a16="http://schemas.microsoft.com/office/drawing/2014/main" id="{AC75E1E6-447C-9FC9-D11F-F9C0667246D4}"/>
                        </a:ext>
                      </a:extLst>
                    </p:cNvPr>
                    <p:cNvSpPr txBox="1">
                      <a:spLocks noRot="1" noChangeAspect="1" noMove="1" noResize="1" noEditPoints="1" noAdjustHandles="1" noChangeArrowheads="1" noChangeShapeType="1" noTextEdit="1"/>
                    </p:cNvSpPr>
                    <p:nvPr/>
                  </p:nvSpPr>
                  <p:spPr>
                    <a:xfrm>
                      <a:off x="9311890" y="4430116"/>
                      <a:ext cx="853823" cy="369332"/>
                    </a:xfrm>
                    <a:prstGeom prst="rect">
                      <a:avLst/>
                    </a:prstGeom>
                    <a:blipFill>
                      <a:blip r:embed="rId16"/>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6865ADC-1CF1-D157-7584-A5C53B2639EF}"/>
                        </a:ext>
                      </a:extLst>
                    </p:cNvPr>
                    <p:cNvSpPr txBox="1"/>
                    <p:nvPr/>
                  </p:nvSpPr>
                  <p:spPr>
                    <a:xfrm>
                      <a:off x="10541284" y="5411034"/>
                      <a:ext cx="8504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𝑎𝑥𝑖𝑠</m:t>
                            </m:r>
                          </m:oMath>
                        </m:oMathPara>
                      </a14:m>
                      <a:endParaRPr lang="en-US" dirty="0"/>
                    </a:p>
                  </p:txBody>
                </p:sp>
              </mc:Choice>
              <mc:Fallback xmlns="">
                <p:sp>
                  <p:nvSpPr>
                    <p:cNvPr id="73" name="TextBox 72">
                      <a:extLst>
                        <a:ext uri="{FF2B5EF4-FFF2-40B4-BE49-F238E27FC236}">
                          <a16:creationId xmlns:a16="http://schemas.microsoft.com/office/drawing/2014/main" id="{F6865ADC-1CF1-D157-7584-A5C53B2639EF}"/>
                        </a:ext>
                      </a:extLst>
                    </p:cNvPr>
                    <p:cNvSpPr txBox="1">
                      <a:spLocks noRot="1" noChangeAspect="1" noMove="1" noResize="1" noEditPoints="1" noAdjustHandles="1" noChangeArrowheads="1" noChangeShapeType="1" noTextEdit="1"/>
                    </p:cNvSpPr>
                    <p:nvPr/>
                  </p:nvSpPr>
                  <p:spPr>
                    <a:xfrm>
                      <a:off x="10541284" y="5411034"/>
                      <a:ext cx="850426" cy="369332"/>
                    </a:xfrm>
                    <a:prstGeom prst="rect">
                      <a:avLst/>
                    </a:prstGeom>
                    <a:blipFill>
                      <a:blip r:embed="rId17"/>
                      <a:stretch>
                        <a:fillRect/>
                      </a:stretch>
                    </a:blipFill>
                  </p:spPr>
                  <p:txBody>
                    <a:bodyPr/>
                    <a:lstStyle/>
                    <a:p>
                      <a:r>
                        <a:rPr lang="en-US">
                          <a:noFill/>
                        </a:rPr>
                        <a:t> </a:t>
                      </a:r>
                    </a:p>
                  </p:txBody>
                </p:sp>
              </mc:Fallback>
            </mc:AlternateContent>
          </p:grpSp>
        </p:grpSp>
        <p:cxnSp>
          <p:nvCxnSpPr>
            <p:cNvPr id="76" name="Ευθύγραμμο βέλος σύνδεσης 75">
              <a:extLst>
                <a:ext uri="{FF2B5EF4-FFF2-40B4-BE49-F238E27FC236}">
                  <a16:creationId xmlns:a16="http://schemas.microsoft.com/office/drawing/2014/main" id="{BFD1AE72-5FD3-DC34-AB3E-D8C0EA6D05BB}"/>
                </a:ext>
              </a:extLst>
            </p:cNvPr>
            <p:cNvCxnSpPr>
              <a:cxnSpLocks/>
            </p:cNvCxnSpPr>
            <p:nvPr/>
          </p:nvCxnSpPr>
          <p:spPr>
            <a:xfrm>
              <a:off x="9775411" y="4883267"/>
              <a:ext cx="385384" cy="4179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BC154F7-285E-F134-84F0-A39FE98298E5}"/>
                    </a:ext>
                  </a:extLst>
                </p:cNvPr>
                <p:cNvSpPr txBox="1"/>
                <p:nvPr/>
              </p:nvSpPr>
              <p:spPr>
                <a:xfrm>
                  <a:off x="10038556" y="4572153"/>
                  <a:ext cx="705391" cy="618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𝑑𝑤</m:t>
                            </m:r>
                          </m:den>
                        </m:f>
                      </m:oMath>
                    </m:oMathPara>
                  </a14:m>
                  <a:endParaRPr lang="en-US" dirty="0"/>
                </a:p>
              </p:txBody>
            </p:sp>
          </mc:Choice>
          <mc:Fallback xmlns="">
            <p:sp>
              <p:nvSpPr>
                <p:cNvPr id="77" name="TextBox 76">
                  <a:extLst>
                    <a:ext uri="{FF2B5EF4-FFF2-40B4-BE49-F238E27FC236}">
                      <a16:creationId xmlns:a16="http://schemas.microsoft.com/office/drawing/2014/main" id="{CBC154F7-285E-F134-84F0-A39FE98298E5}"/>
                    </a:ext>
                  </a:extLst>
                </p:cNvPr>
                <p:cNvSpPr txBox="1">
                  <a:spLocks noRot="1" noChangeAspect="1" noMove="1" noResize="1" noEditPoints="1" noAdjustHandles="1" noChangeArrowheads="1" noChangeShapeType="1" noTextEdit="1"/>
                </p:cNvSpPr>
                <p:nvPr/>
              </p:nvSpPr>
              <p:spPr>
                <a:xfrm>
                  <a:off x="10038556" y="4572153"/>
                  <a:ext cx="705391" cy="618311"/>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59483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AC9408-7374-ADA6-BDD2-F24DC127A29F}"/>
              </a:ext>
            </a:extLst>
          </p:cNvPr>
          <p:cNvSpPr>
            <a:spLocks noGrp="1"/>
          </p:cNvSpPr>
          <p:nvPr>
            <p:ph type="title"/>
          </p:nvPr>
        </p:nvSpPr>
        <p:spPr>
          <a:xfrm>
            <a:off x="496592" y="183417"/>
            <a:ext cx="10515600" cy="1004636"/>
          </a:xfrm>
        </p:spPr>
        <p:txBody>
          <a:bodyPr/>
          <a:lstStyle/>
          <a:p>
            <a:r>
              <a:rPr lang="en-US" dirty="0"/>
              <a:t>Taylor Series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2EC3F22A-9EEA-4550-44AD-C347E1CD2D8E}"/>
                  </a:ext>
                </a:extLst>
              </p:cNvPr>
              <p:cNvSpPr>
                <a:spLocks noGrp="1"/>
              </p:cNvSpPr>
              <p:nvPr>
                <p:ph idx="1"/>
              </p:nvPr>
            </p:nvSpPr>
            <p:spPr>
              <a:xfrm>
                <a:off x="496592" y="1350230"/>
                <a:ext cx="7128982" cy="5166360"/>
              </a:xfrm>
            </p:spPr>
            <p:txBody>
              <a:bodyPr>
                <a:normAutofit fontScale="92500"/>
              </a:bodyPr>
              <a:lstStyle/>
              <a:p>
                <a:r>
                  <a:rPr lang="en-US" sz="2000" dirty="0"/>
                  <a:t>Since the gradient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𝑑𝑤</m:t>
                        </m:r>
                      </m:den>
                    </m:f>
                  </m:oMath>
                </a14:m>
                <a:r>
                  <a:rPr lang="en-US" sz="2000" dirty="0"/>
                  <a:t> is know, we can compute error as follows:</a:t>
                </a:r>
                <a:br>
                  <a:rPr lang="en-US" sz="2000" dirty="0"/>
                </a:br>
                <a:r>
                  <a:rPr lang="en-US" sz="2000" dirty="0"/>
                  <a:t>		</a:t>
                </a: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b="0" i="1" smtClean="0">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h</m:t>
                        </m:r>
                      </m:e>
                    </m:d>
                    <m:r>
                      <a:rPr lang="en-US" sz="2000" i="1">
                        <a:latin typeface="Cambria Math" panose="02040503050406030204" pitchFamily="18" charset="0"/>
                      </a:rPr>
                      <m:t>=</m:t>
                    </m:r>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b="0" i="1" smtClean="0">
                            <a:latin typeface="Cambria Math" panose="02040503050406030204" pitchFamily="18" charset="0"/>
                          </a:rPr>
                          <m:t>𝑤</m:t>
                        </m:r>
                      </m:e>
                    </m:d>
                    <m:r>
                      <a:rPr lang="en-US" sz="2000" i="1">
                        <a:latin typeface="Cambria Math" panose="02040503050406030204" pitchFamily="18" charset="0"/>
                      </a:rPr>
                      <m:t>+</m:t>
                    </m:r>
                    <m:r>
                      <a:rPr lang="en-US" sz="2000" i="1">
                        <a:latin typeface="Cambria Math" panose="02040503050406030204" pitchFamily="18" charset="0"/>
                      </a:rPr>
                      <m:t>h</m:t>
                    </m:r>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m:t>
                        </m:r>
                        <m:r>
                          <a:rPr lang="en-US" sz="2000" b="0" i="1" smtClean="0">
                            <a:latin typeface="Cambria Math" panose="02040503050406030204" pitchFamily="18" charset="0"/>
                          </a:rPr>
                          <m:t>𝑤</m:t>
                        </m:r>
                      </m:den>
                    </m:f>
                  </m:oMath>
                </a14:m>
                <a:r>
                  <a:rPr lang="en-US" sz="2000" dirty="0"/>
                  <a:t>.</a:t>
                </a:r>
              </a:p>
              <a:p>
                <a:pPr lvl="1">
                  <a:buFont typeface="Wingdings" panose="05000000000000000000" pitchFamily="2" charset="2"/>
                  <a:buChar char="Ø"/>
                </a:pPr>
                <a:r>
                  <a:rPr lang="en-US" sz="1800" dirty="0"/>
                  <a:t>In this case, the gradient represents the direction in multiple spaces</a:t>
                </a:r>
              </a:p>
              <a:p>
                <a:pPr lvl="1">
                  <a:buFont typeface="Wingdings" panose="05000000000000000000" pitchFamily="2" charset="2"/>
                  <a:buChar char="Ø"/>
                </a:pPr>
                <a14:m>
                  <m:oMath xmlns:m="http://schemas.openxmlformats.org/officeDocument/2006/math">
                    <m:r>
                      <a:rPr lang="en-US" sz="1800" b="0" i="1" smtClean="0">
                        <a:latin typeface="Cambria Math" panose="02040503050406030204" pitchFamily="18" charset="0"/>
                      </a:rPr>
                      <m:t>𝐺𝑟𝑎𝑑𝑖𝑒𝑛𝑡</m:t>
                    </m:r>
                    <m:r>
                      <a:rPr lang="en-US" sz="1800" b="0" i="1" smtClean="0">
                        <a:latin typeface="Cambria Math" panose="02040503050406030204" pitchFamily="18" charset="0"/>
                      </a:rPr>
                      <m:t>=</m:t>
                    </m:r>
                    <m:r>
                      <a:rPr lang="en-US" sz="1800" b="0" i="1" smtClean="0">
                        <a:latin typeface="Cambria Math" panose="02040503050406030204" pitchFamily="18" charset="0"/>
                      </a:rPr>
                      <m:t>𝑆𝑙𝑜𝑝𝑒</m:t>
                    </m:r>
                  </m:oMath>
                </a14:m>
                <a:r>
                  <a:rPr lang="en-US" sz="1800" dirty="0"/>
                  <a:t> in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𝐷</m:t>
                    </m:r>
                  </m:oMath>
                </a14:m>
                <a:r>
                  <a:rPr lang="en-US" sz="1800" dirty="0"/>
                  <a:t> case. Since we have multiple weights </a:t>
                </a:r>
                <a14:m>
                  <m:oMath xmlns:m="http://schemas.openxmlformats.org/officeDocument/2006/math">
                    <m:r>
                      <a:rPr lang="en-US" sz="1800" b="0" i="1" smtClean="0">
                        <a:latin typeface="Cambria Math" panose="02040503050406030204" pitchFamily="18" charset="0"/>
                      </a:rPr>
                      <m:t>𝑤</m:t>
                    </m:r>
                  </m:oMath>
                </a14:m>
                <a:r>
                  <a:rPr lang="en-US" sz="1800" dirty="0"/>
                  <a: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𝑑𝑤</m:t>
                        </m:r>
                      </m:den>
                    </m:f>
                  </m:oMath>
                </a14:m>
                <a:r>
                  <a:rPr lang="en-US" sz="1800" dirty="0"/>
                  <a:t> provides the gradient.</a:t>
                </a:r>
              </a:p>
              <a:p>
                <a:r>
                  <a:rPr lang="en-US" sz="2000" b="1" dirty="0"/>
                  <a:t>However, the term </a:t>
                </a:r>
                <a14:m>
                  <m:oMath xmlns:m="http://schemas.openxmlformats.org/officeDocument/2006/math">
                    <m:r>
                      <a:rPr lang="en-US" sz="2000" b="1" i="1" smtClean="0">
                        <a:latin typeface="Cambria Math" panose="02040503050406030204" pitchFamily="18" charset="0"/>
                      </a:rPr>
                      <m:t>𝒉</m:t>
                    </m:r>
                    <m:f>
                      <m:fPr>
                        <m:ctrlPr>
                          <a:rPr lang="en-US" sz="2000" b="1" i="1">
                            <a:latin typeface="Cambria Math" panose="02040503050406030204" pitchFamily="18" charset="0"/>
                          </a:rPr>
                        </m:ctrlPr>
                      </m:fPr>
                      <m:num>
                        <m:r>
                          <a:rPr lang="en-US" sz="2000" b="1" i="1">
                            <a:latin typeface="Cambria Math" panose="02040503050406030204" pitchFamily="18" charset="0"/>
                          </a:rPr>
                          <m:t>𝒅𝑬</m:t>
                        </m:r>
                      </m:num>
                      <m:den>
                        <m:r>
                          <a:rPr lang="en-US" sz="2000" b="1" i="1">
                            <a:latin typeface="Cambria Math" panose="02040503050406030204" pitchFamily="18" charset="0"/>
                          </a:rPr>
                          <m:t>𝒅𝒘</m:t>
                        </m:r>
                      </m:den>
                    </m:f>
                  </m:oMath>
                </a14:m>
                <a:r>
                  <a:rPr lang="en-US" sz="2000" b="1" dirty="0"/>
                  <a:t> is linear, while </a:t>
                </a:r>
                <a14:m>
                  <m:oMath xmlns:m="http://schemas.openxmlformats.org/officeDocument/2006/math">
                    <m:r>
                      <a:rPr lang="en-US" sz="2000" b="1" i="1" smtClean="0">
                        <a:latin typeface="Cambria Math" panose="02040503050406030204" pitchFamily="18" charset="0"/>
                      </a:rPr>
                      <m:t>𝑬</m:t>
                    </m:r>
                  </m:oMath>
                </a14:m>
                <a:r>
                  <a:rPr lang="en-US" sz="2000" b="1" dirty="0"/>
                  <a:t> is a curve, so there must be an error to</a:t>
                </a:r>
                <a:r>
                  <a:rPr lang="en-US" sz="2000" dirty="0"/>
                  <a:t> </a:t>
                </a: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h</m:t>
                        </m:r>
                      </m:e>
                    </m:d>
                    <m:r>
                      <a:rPr lang="en-US" sz="2000" b="1" i="0" smtClean="0">
                        <a:latin typeface="Cambria Math" panose="02040503050406030204" pitchFamily="18" charset="0"/>
                      </a:rPr>
                      <m:t>.</m:t>
                    </m:r>
                  </m:oMath>
                </a14:m>
                <a:endParaRPr lang="en-US" sz="2000" b="1" dirty="0"/>
              </a:p>
              <a:p>
                <a:r>
                  <a:rPr lang="en-US" sz="2000" b="1" dirty="0"/>
                  <a:t>Solution</a:t>
                </a:r>
                <a:r>
                  <a:rPr lang="en-US" sz="2000" dirty="0"/>
                  <a:t>: Compute the gradients of the gradient (2</a:t>
                </a:r>
                <a:r>
                  <a:rPr lang="en-US" sz="2000" baseline="30000" dirty="0"/>
                  <a:t>nd</a:t>
                </a:r>
                <a:r>
                  <a:rPr lang="en-US" sz="2000" dirty="0"/>
                  <a:t> order derivative.</a:t>
                </a:r>
              </a:p>
              <a:p>
                <a:pPr lvl="1">
                  <a:buFont typeface="Wingdings" panose="05000000000000000000" pitchFamily="2" charset="2"/>
                  <a:buChar char="Ø"/>
                </a:pPr>
                <a:r>
                  <a:rPr lang="en-US" sz="1800" dirty="0"/>
                  <a:t>We can continue computing the derivatives to rectify the errors.</a:t>
                </a:r>
              </a:p>
              <a:p>
                <a:r>
                  <a:rPr lang="en-US" sz="2200" dirty="0"/>
                  <a:t>By Taylor:</a:t>
                </a:r>
                <a:br>
                  <a:rPr lang="en-US" sz="2200" dirty="0"/>
                </a:br>
                <a14:m>
                  <m:oMath xmlns:m="http://schemas.openxmlformats.org/officeDocument/2006/math">
                    <m:r>
                      <a:rPr lang="en-US" sz="2200" i="1">
                        <a:latin typeface="Cambria Math" panose="02040503050406030204" pitchFamily="18" charset="0"/>
                      </a:rPr>
                      <m:t>𝐸</m:t>
                    </m:r>
                    <m:d>
                      <m:dPr>
                        <m:ctrlPr>
                          <a:rPr lang="en-US" sz="2200" i="1">
                            <a:latin typeface="Cambria Math" panose="02040503050406030204" pitchFamily="18" charset="0"/>
                          </a:rPr>
                        </m:ctrlPr>
                      </m:dPr>
                      <m:e>
                        <m:r>
                          <a:rPr lang="en-US" sz="2200" i="1">
                            <a:latin typeface="Cambria Math" panose="02040503050406030204" pitchFamily="18" charset="0"/>
                          </a:rPr>
                          <m:t>𝑤</m:t>
                        </m:r>
                        <m:r>
                          <a:rPr lang="en-US" sz="2200" i="1">
                            <a:latin typeface="Cambria Math" panose="02040503050406030204" pitchFamily="18" charset="0"/>
                          </a:rPr>
                          <m:t>+</m:t>
                        </m:r>
                        <m:r>
                          <a:rPr lang="en-US" sz="2200" i="1">
                            <a:latin typeface="Cambria Math" panose="02040503050406030204" pitchFamily="18" charset="0"/>
                          </a:rPr>
                          <m:t>h</m:t>
                        </m:r>
                      </m:e>
                    </m:d>
                    <m:r>
                      <a:rPr lang="en-US" sz="2200" i="1">
                        <a:latin typeface="Cambria Math" panose="02040503050406030204" pitchFamily="18" charset="0"/>
                      </a:rPr>
                      <m:t>=</m:t>
                    </m:r>
                    <m:r>
                      <a:rPr lang="en-US" sz="2200" i="1">
                        <a:latin typeface="Cambria Math" panose="02040503050406030204" pitchFamily="18" charset="0"/>
                      </a:rPr>
                      <m:t>𝐸</m:t>
                    </m:r>
                    <m:d>
                      <m:dPr>
                        <m:ctrlPr>
                          <a:rPr lang="en-US" sz="2200" i="1">
                            <a:latin typeface="Cambria Math" panose="02040503050406030204" pitchFamily="18" charset="0"/>
                          </a:rPr>
                        </m:ctrlPr>
                      </m:dPr>
                      <m:e>
                        <m:r>
                          <a:rPr lang="en-US" sz="2200" i="1">
                            <a:latin typeface="Cambria Math" panose="02040503050406030204" pitchFamily="18" charset="0"/>
                          </a:rPr>
                          <m:t>𝑤</m:t>
                        </m:r>
                      </m:e>
                    </m:d>
                    <m:r>
                      <a:rPr lang="en-US" sz="2200" i="1">
                        <a:latin typeface="Cambria Math" panose="02040503050406030204" pitchFamily="18" charset="0"/>
                      </a:rPr>
                      <m:t>+</m:t>
                    </m:r>
                    <m:r>
                      <a:rPr lang="en-US" sz="2200" i="1">
                        <a:latin typeface="Cambria Math" panose="02040503050406030204" pitchFamily="18" charset="0"/>
                      </a:rPr>
                      <m:t>h</m:t>
                    </m:r>
                    <m:f>
                      <m:fPr>
                        <m:ctrlPr>
                          <a:rPr lang="en-US" sz="2200" i="1">
                            <a:latin typeface="Cambria Math" panose="02040503050406030204" pitchFamily="18" charset="0"/>
                          </a:rPr>
                        </m:ctrlPr>
                      </m:fPr>
                      <m:num>
                        <m:r>
                          <a:rPr lang="en-US" sz="2200" i="1">
                            <a:latin typeface="Cambria Math" panose="02040503050406030204" pitchFamily="18" charset="0"/>
                          </a:rPr>
                          <m:t>𝑑𝐸</m:t>
                        </m:r>
                      </m:num>
                      <m:den>
                        <m:r>
                          <a:rPr lang="en-US" sz="2200" i="1">
                            <a:latin typeface="Cambria Math" panose="02040503050406030204" pitchFamily="18" charset="0"/>
                          </a:rPr>
                          <m:t>𝑑𝑤</m:t>
                        </m:r>
                      </m:den>
                    </m:f>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2</m:t>
                        </m:r>
                      </m:den>
                    </m:f>
                    <m:sSup>
                      <m:sSupPr>
                        <m:ctrlPr>
                          <a:rPr lang="en-US" sz="2200" i="1">
                            <a:latin typeface="Cambria Math" panose="02040503050406030204" pitchFamily="18" charset="0"/>
                          </a:rPr>
                        </m:ctrlPr>
                      </m:sSupPr>
                      <m:e>
                        <m:r>
                          <a:rPr lang="en-US" sz="2200" i="1">
                            <a:latin typeface="Cambria Math" panose="02040503050406030204" pitchFamily="18" charset="0"/>
                          </a:rPr>
                          <m:t>h</m:t>
                        </m:r>
                      </m:e>
                      <m:sup>
                        <m:r>
                          <a:rPr lang="en-US" sz="2200" i="1">
                            <a:latin typeface="Cambria Math" panose="02040503050406030204" pitchFamily="18" charset="0"/>
                          </a:rPr>
                          <m:t>2</m:t>
                        </m:r>
                      </m:sup>
                    </m:sSup>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𝑑</m:t>
                            </m:r>
                          </m:e>
                          <m:sup>
                            <m:r>
                              <a:rPr lang="en-US" sz="2200" i="1">
                                <a:latin typeface="Cambria Math" panose="02040503050406030204" pitchFamily="18" charset="0"/>
                              </a:rPr>
                              <m:t>2</m:t>
                            </m:r>
                          </m:sup>
                        </m:sSup>
                        <m:r>
                          <a:rPr lang="en-US" sz="2200" i="1">
                            <a:latin typeface="Cambria Math" panose="02040503050406030204" pitchFamily="18" charset="0"/>
                          </a:rPr>
                          <m:t>𝐸</m:t>
                        </m:r>
                      </m:num>
                      <m:den>
                        <m:r>
                          <a:rPr lang="en-US" sz="2200" i="1">
                            <a:latin typeface="Cambria Math" panose="02040503050406030204" pitchFamily="18" charset="0"/>
                          </a:rPr>
                          <m:t>𝑑</m:t>
                        </m:r>
                        <m:sSup>
                          <m:sSupPr>
                            <m:ctrlPr>
                              <a:rPr lang="en-US" sz="2200" i="1">
                                <a:latin typeface="Cambria Math" panose="02040503050406030204" pitchFamily="18" charset="0"/>
                              </a:rPr>
                            </m:ctrlPr>
                          </m:sSupPr>
                          <m:e>
                            <m:r>
                              <a:rPr lang="en-US" sz="2200" i="1">
                                <a:latin typeface="Cambria Math" panose="02040503050406030204" pitchFamily="18" charset="0"/>
                              </a:rPr>
                              <m:t>𝑤</m:t>
                            </m:r>
                          </m:e>
                          <m:sup>
                            <m:r>
                              <a:rPr lang="en-US" sz="2200" i="1">
                                <a:latin typeface="Cambria Math" panose="02040503050406030204" pitchFamily="18" charset="0"/>
                              </a:rPr>
                              <m:t>2</m:t>
                            </m:r>
                          </m:sup>
                        </m:sSup>
                      </m:den>
                    </m:f>
                    <m:r>
                      <a:rPr lang="en-US" sz="2200" i="1">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𝑖</m:t>
                        </m:r>
                        <m:r>
                          <a:rPr lang="en-US" sz="2200" i="1">
                            <a:latin typeface="Cambria Math" panose="02040503050406030204" pitchFamily="18" charset="0"/>
                          </a:rPr>
                          <m:t>=0</m:t>
                        </m:r>
                      </m:sub>
                      <m:sup>
                        <m:r>
                          <a:rPr lang="en-US" sz="2200" i="1">
                            <a:latin typeface="Cambria Math" panose="02040503050406030204" pitchFamily="18" charset="0"/>
                          </a:rPr>
                          <m:t>𝑛</m:t>
                        </m:r>
                      </m:sup>
                      <m:e>
                        <m:sSup>
                          <m:sSupPr>
                            <m:ctrlPr>
                              <a:rPr lang="en-US" sz="2200" i="1">
                                <a:latin typeface="Cambria Math" panose="02040503050406030204" pitchFamily="18" charset="0"/>
                              </a:rPr>
                            </m:ctrlPr>
                          </m:sSupPr>
                          <m:e>
                            <m:r>
                              <a:rPr lang="en-US" sz="2200" i="1">
                                <a:latin typeface="Cambria Math" panose="02040503050406030204" pitchFamily="18" charset="0"/>
                              </a:rPr>
                              <m:t>h</m:t>
                            </m:r>
                          </m:e>
                          <m:sup>
                            <m:r>
                              <a:rPr lang="en-US" sz="2200" i="1">
                                <a:latin typeface="Cambria Math" panose="02040503050406030204" pitchFamily="18" charset="0"/>
                              </a:rPr>
                              <m:t>𝑛</m:t>
                            </m:r>
                          </m:sup>
                        </m:sSup>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𝐸</m:t>
                                </m:r>
                              </m:e>
                              <m:sup>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sup>
                            </m:sSup>
                            <m:r>
                              <a:rPr lang="en-US" sz="2200" i="1">
                                <a:latin typeface="Cambria Math" panose="02040503050406030204" pitchFamily="18" charset="0"/>
                              </a:rPr>
                              <m:t>(</m:t>
                            </m:r>
                            <m:r>
                              <a:rPr lang="en-US" sz="2200" i="1">
                                <a:latin typeface="Cambria Math" panose="02040503050406030204" pitchFamily="18" charset="0"/>
                              </a:rPr>
                              <m:t>𝑤</m:t>
                            </m:r>
                            <m:r>
                              <a:rPr lang="en-US" sz="2200" i="1">
                                <a:latin typeface="Cambria Math" panose="02040503050406030204" pitchFamily="18" charset="0"/>
                              </a:rPr>
                              <m:t>)</m:t>
                            </m:r>
                          </m:num>
                          <m:den>
                            <m:r>
                              <a:rPr lang="en-US" sz="2200" i="1">
                                <a:latin typeface="Cambria Math" panose="02040503050406030204" pitchFamily="18" charset="0"/>
                              </a:rPr>
                              <m:t>h</m:t>
                            </m:r>
                            <m:r>
                              <a:rPr lang="en-US" sz="2200" i="1">
                                <a:latin typeface="Cambria Math" panose="02040503050406030204" pitchFamily="18" charset="0"/>
                              </a:rPr>
                              <m:t>!</m:t>
                            </m:r>
                          </m:den>
                        </m:f>
                      </m:e>
                    </m:nary>
                  </m:oMath>
                </a14:m>
                <a:endParaRPr lang="en-US" sz="2200" dirty="0"/>
              </a:p>
            </p:txBody>
          </p:sp>
        </mc:Choice>
        <mc:Fallback xmlns="">
          <p:sp>
            <p:nvSpPr>
              <p:cNvPr id="3" name="Θέση περιεχομένου 2">
                <a:extLst>
                  <a:ext uri="{FF2B5EF4-FFF2-40B4-BE49-F238E27FC236}">
                    <a16:creationId xmlns:a16="http://schemas.microsoft.com/office/drawing/2014/main" id="{2EC3F22A-9EEA-4550-44AD-C347E1CD2D8E}"/>
                  </a:ext>
                </a:extLst>
              </p:cNvPr>
              <p:cNvSpPr>
                <a:spLocks noGrp="1" noRot="1" noChangeAspect="1" noMove="1" noResize="1" noEditPoints="1" noAdjustHandles="1" noChangeArrowheads="1" noChangeShapeType="1" noTextEdit="1"/>
              </p:cNvSpPr>
              <p:nvPr>
                <p:ph idx="1"/>
              </p:nvPr>
            </p:nvSpPr>
            <p:spPr>
              <a:xfrm>
                <a:off x="496592" y="1350230"/>
                <a:ext cx="7128982" cy="5166360"/>
              </a:xfrm>
              <a:blipFill>
                <a:blip r:embed="rId2"/>
                <a:stretch>
                  <a:fillRect l="-769"/>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41B11D01-6855-2C54-32F0-FCD9F8D3CA89}"/>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20C84435-A772-CF7D-3A2A-4D461DB507CF}"/>
              </a:ext>
            </a:extLst>
          </p:cNvPr>
          <p:cNvSpPr>
            <a:spLocks noGrp="1"/>
          </p:cNvSpPr>
          <p:nvPr>
            <p:ph type="sldNum" sz="quarter" idx="12"/>
          </p:nvPr>
        </p:nvSpPr>
        <p:spPr/>
        <p:txBody>
          <a:bodyPr/>
          <a:lstStyle/>
          <a:p>
            <a:fld id="{4ACA1919-B5C6-4827-8B15-372F46BB4020}" type="slidenum">
              <a:rPr lang="en-US" smtClean="0"/>
              <a:t>17</a:t>
            </a:fld>
            <a:endParaRPr lang="en-US"/>
          </a:p>
        </p:txBody>
      </p:sp>
      <p:grpSp>
        <p:nvGrpSpPr>
          <p:cNvPr id="43" name="Ομάδα 42">
            <a:extLst>
              <a:ext uri="{FF2B5EF4-FFF2-40B4-BE49-F238E27FC236}">
                <a16:creationId xmlns:a16="http://schemas.microsoft.com/office/drawing/2014/main" id="{CD640554-F53B-0164-0DEB-71FE15E93EBD}"/>
              </a:ext>
            </a:extLst>
          </p:cNvPr>
          <p:cNvGrpSpPr/>
          <p:nvPr/>
        </p:nvGrpSpPr>
        <p:grpSpPr>
          <a:xfrm>
            <a:off x="7187069" y="2928731"/>
            <a:ext cx="4822719" cy="3036173"/>
            <a:chOff x="7187069" y="2928731"/>
            <a:chExt cx="4822719" cy="3036173"/>
          </a:xfrm>
        </p:grpSpPr>
        <p:grpSp>
          <p:nvGrpSpPr>
            <p:cNvPr id="35" name="Ομάδα 34">
              <a:extLst>
                <a:ext uri="{FF2B5EF4-FFF2-40B4-BE49-F238E27FC236}">
                  <a16:creationId xmlns:a16="http://schemas.microsoft.com/office/drawing/2014/main" id="{8501390B-52F7-4D17-E4D2-58D622CB5CAD}"/>
                </a:ext>
              </a:extLst>
            </p:cNvPr>
            <p:cNvGrpSpPr/>
            <p:nvPr/>
          </p:nvGrpSpPr>
          <p:grpSpPr>
            <a:xfrm>
              <a:off x="7187069" y="2928731"/>
              <a:ext cx="4822719" cy="3036173"/>
              <a:chOff x="7211521" y="3230483"/>
              <a:chExt cx="4822719" cy="3036173"/>
            </a:xfrm>
          </p:grpSpPr>
          <p:grpSp>
            <p:nvGrpSpPr>
              <p:cNvPr id="6" name="Ομάδα 5">
                <a:extLst>
                  <a:ext uri="{FF2B5EF4-FFF2-40B4-BE49-F238E27FC236}">
                    <a16:creationId xmlns:a16="http://schemas.microsoft.com/office/drawing/2014/main" id="{E80B8723-E5D4-0819-2610-D66DDF96C8E2}"/>
                  </a:ext>
                </a:extLst>
              </p:cNvPr>
              <p:cNvGrpSpPr/>
              <p:nvPr/>
            </p:nvGrpSpPr>
            <p:grpSpPr>
              <a:xfrm>
                <a:off x="7211521" y="3230483"/>
                <a:ext cx="4822719" cy="3036173"/>
                <a:chOff x="6710804" y="1712397"/>
                <a:chExt cx="4822719" cy="3036173"/>
              </a:xfrm>
            </p:grpSpPr>
            <p:grpSp>
              <p:nvGrpSpPr>
                <p:cNvPr id="7" name="Ομάδα 6">
                  <a:extLst>
                    <a:ext uri="{FF2B5EF4-FFF2-40B4-BE49-F238E27FC236}">
                      <a16:creationId xmlns:a16="http://schemas.microsoft.com/office/drawing/2014/main" id="{704299EF-EFD6-26F8-C31C-D1E99164672F}"/>
                    </a:ext>
                  </a:extLst>
                </p:cNvPr>
                <p:cNvGrpSpPr/>
                <p:nvPr/>
              </p:nvGrpSpPr>
              <p:grpSpPr>
                <a:xfrm>
                  <a:off x="7415785" y="1712397"/>
                  <a:ext cx="4117738" cy="3020900"/>
                  <a:chOff x="6364224" y="1139869"/>
                  <a:chExt cx="5429597" cy="3983321"/>
                </a:xfrm>
              </p:grpSpPr>
              <p:grpSp>
                <p:nvGrpSpPr>
                  <p:cNvPr id="15" name="Ομάδα 14">
                    <a:extLst>
                      <a:ext uri="{FF2B5EF4-FFF2-40B4-BE49-F238E27FC236}">
                        <a16:creationId xmlns:a16="http://schemas.microsoft.com/office/drawing/2014/main" id="{044C5CB8-922B-AF5C-4A3F-EB5D516A5BBD}"/>
                      </a:ext>
                    </a:extLst>
                  </p:cNvPr>
                  <p:cNvGrpSpPr/>
                  <p:nvPr/>
                </p:nvGrpSpPr>
                <p:grpSpPr>
                  <a:xfrm>
                    <a:off x="6364224" y="1139869"/>
                    <a:ext cx="5429597" cy="3983321"/>
                    <a:chOff x="5987072" y="2129825"/>
                    <a:chExt cx="5967412" cy="4377879"/>
                  </a:xfrm>
                </p:grpSpPr>
                <p:grpSp>
                  <p:nvGrpSpPr>
                    <p:cNvPr id="19" name="Ομάδα 18">
                      <a:extLst>
                        <a:ext uri="{FF2B5EF4-FFF2-40B4-BE49-F238E27FC236}">
                          <a16:creationId xmlns:a16="http://schemas.microsoft.com/office/drawing/2014/main" id="{AD131372-9618-E7E7-22E7-51B130E72719}"/>
                        </a:ext>
                      </a:extLst>
                    </p:cNvPr>
                    <p:cNvGrpSpPr/>
                    <p:nvPr/>
                  </p:nvGrpSpPr>
                  <p:grpSpPr>
                    <a:xfrm>
                      <a:off x="5987072" y="2129825"/>
                      <a:ext cx="5967412" cy="4340063"/>
                      <a:chOff x="6563420" y="2397572"/>
                      <a:chExt cx="5349650" cy="4073795"/>
                    </a:xfrm>
                  </p:grpSpPr>
                  <p:grpSp>
                    <p:nvGrpSpPr>
                      <p:cNvPr id="23" name="Ομάδα 22">
                        <a:extLst>
                          <a:ext uri="{FF2B5EF4-FFF2-40B4-BE49-F238E27FC236}">
                            <a16:creationId xmlns:a16="http://schemas.microsoft.com/office/drawing/2014/main" id="{2DDBB2D1-CD8F-1940-5628-97D2C28C4930}"/>
                          </a:ext>
                        </a:extLst>
                      </p:cNvPr>
                      <p:cNvGrpSpPr/>
                      <p:nvPr/>
                    </p:nvGrpSpPr>
                    <p:grpSpPr>
                      <a:xfrm>
                        <a:off x="6563420" y="2397572"/>
                        <a:ext cx="4991014" cy="3676552"/>
                        <a:chOff x="4471001" y="1205407"/>
                        <a:chExt cx="4991014" cy="3676552"/>
                      </a:xfrm>
                    </p:grpSpPr>
                    <p:cxnSp>
                      <p:nvCxnSpPr>
                        <p:cNvPr id="25" name="Ευθύγραμμο βέλος σύνδεσης 24">
                          <a:extLst>
                            <a:ext uri="{FF2B5EF4-FFF2-40B4-BE49-F238E27FC236}">
                              <a16:creationId xmlns:a16="http://schemas.microsoft.com/office/drawing/2014/main" id="{21CE5E9D-3BD1-A182-CFAF-FEFAB908B43D}"/>
                            </a:ext>
                          </a:extLst>
                        </p:cNvPr>
                        <p:cNvCxnSpPr>
                          <a:cxnSpLocks/>
                        </p:cNvCxnSpPr>
                        <p:nvPr/>
                      </p:nvCxnSpPr>
                      <p:spPr>
                        <a:xfrm flipV="1">
                          <a:off x="5120052" y="1626792"/>
                          <a:ext cx="0" cy="3248152"/>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26" name="Ευθύγραμμο βέλος σύνδεσης 25">
                          <a:extLst>
                            <a:ext uri="{FF2B5EF4-FFF2-40B4-BE49-F238E27FC236}">
                              <a16:creationId xmlns:a16="http://schemas.microsoft.com/office/drawing/2014/main" id="{D559E1EE-06B5-1C5E-64CF-A029293649FC}"/>
                            </a:ext>
                          </a:extLst>
                        </p:cNvPr>
                        <p:cNvCxnSpPr>
                          <a:cxnSpLocks/>
                        </p:cNvCxnSpPr>
                        <p:nvPr/>
                      </p:nvCxnSpPr>
                      <p:spPr>
                        <a:xfrm flipV="1">
                          <a:off x="5096444" y="4874946"/>
                          <a:ext cx="4365571" cy="7013"/>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12B75C-3E20-DC10-4EB9-5247CCD8F59C}"/>
                                </a:ext>
                              </a:extLst>
                            </p:cNvPr>
                            <p:cNvSpPr txBox="1"/>
                            <p:nvPr/>
                          </p:nvSpPr>
                          <p:spPr>
                            <a:xfrm>
                              <a:off x="4471001" y="1205407"/>
                              <a:ext cx="742384" cy="346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oMath>
                                </m:oMathPara>
                              </a14:m>
                              <a:endParaRPr lang="el-GR" dirty="0"/>
                            </a:p>
                          </p:txBody>
                        </p:sp>
                      </mc:Choice>
                      <mc:Fallback xmlns="">
                        <p:sp>
                          <p:nvSpPr>
                            <p:cNvPr id="27" name="TextBox 26">
                              <a:extLst>
                                <a:ext uri="{FF2B5EF4-FFF2-40B4-BE49-F238E27FC236}">
                                  <a16:creationId xmlns:a16="http://schemas.microsoft.com/office/drawing/2014/main" id="{5412B75C-3E20-DC10-4EB9-5247CCD8F59C}"/>
                                </a:ext>
                              </a:extLst>
                            </p:cNvPr>
                            <p:cNvSpPr txBox="1">
                              <a:spLocks noRot="1" noChangeAspect="1" noMove="1" noResize="1" noEditPoints="1" noAdjustHandles="1" noChangeArrowheads="1" noChangeShapeType="1" noTextEdit="1"/>
                            </p:cNvSpPr>
                            <p:nvPr/>
                          </p:nvSpPr>
                          <p:spPr>
                            <a:xfrm>
                              <a:off x="4471001" y="1205407"/>
                              <a:ext cx="742384" cy="346673"/>
                            </a:xfrm>
                            <a:prstGeom prst="rect">
                              <a:avLst/>
                            </a:prstGeom>
                            <a:blipFill>
                              <a:blip r:embed="rId3"/>
                              <a:stretch>
                                <a:fillRect r="-38710" b="-64286"/>
                              </a:stretch>
                            </a:blipFill>
                          </p:spPr>
                          <p:txBody>
                            <a:bodyPr/>
                            <a:lstStyle/>
                            <a:p>
                              <a:r>
                                <a:rPr lang="en-US">
                                  <a:noFill/>
                                </a:rPr>
                                <a:t> </a:t>
                              </a:r>
                            </a:p>
                          </p:txBody>
                        </p:sp>
                      </mc:Fallback>
                    </mc:AlternateContent>
                    <p:sp>
                      <p:nvSpPr>
                        <p:cNvPr id="28" name="Ελεύθερη σχεδίαση: Σχήμα 27">
                          <a:extLst>
                            <a:ext uri="{FF2B5EF4-FFF2-40B4-BE49-F238E27FC236}">
                              <a16:creationId xmlns:a16="http://schemas.microsoft.com/office/drawing/2014/main" id="{72C64916-3096-5652-82C5-BA2C303A0380}"/>
                            </a:ext>
                          </a:extLst>
                        </p:cNvPr>
                        <p:cNvSpPr/>
                        <p:nvPr/>
                      </p:nvSpPr>
                      <p:spPr>
                        <a:xfrm>
                          <a:off x="5147635" y="2188267"/>
                          <a:ext cx="4071668" cy="2378346"/>
                        </a:xfrm>
                        <a:custGeom>
                          <a:avLst/>
                          <a:gdLst>
                            <a:gd name="connsiteX0" fmla="*/ 0 w 4071668"/>
                            <a:gd name="connsiteY0" fmla="*/ 761894 h 2378346"/>
                            <a:gd name="connsiteX1" fmla="*/ 862642 w 4071668"/>
                            <a:gd name="connsiteY1" fmla="*/ 11396 h 2378346"/>
                            <a:gd name="connsiteX2" fmla="*/ 1285336 w 4071668"/>
                            <a:gd name="connsiteY2" fmla="*/ 1279479 h 2378346"/>
                            <a:gd name="connsiteX3" fmla="*/ 2242868 w 4071668"/>
                            <a:gd name="connsiteY3" fmla="*/ 934422 h 2378346"/>
                            <a:gd name="connsiteX4" fmla="*/ 2665562 w 4071668"/>
                            <a:gd name="connsiteY4" fmla="*/ 2021351 h 2378346"/>
                            <a:gd name="connsiteX5" fmla="*/ 3795623 w 4071668"/>
                            <a:gd name="connsiteY5" fmla="*/ 2366407 h 2378346"/>
                            <a:gd name="connsiteX6" fmla="*/ 4071668 w 4071668"/>
                            <a:gd name="connsiteY6" fmla="*/ 2271517 h 237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1668" h="2378346">
                              <a:moveTo>
                                <a:pt x="0" y="761894"/>
                              </a:moveTo>
                              <a:cubicBezTo>
                                <a:pt x="324209" y="343513"/>
                                <a:pt x="648419" y="-74868"/>
                                <a:pt x="862642" y="11396"/>
                              </a:cubicBezTo>
                              <a:cubicBezTo>
                                <a:pt x="1076865" y="97660"/>
                                <a:pt x="1055298" y="1125641"/>
                                <a:pt x="1285336" y="1279479"/>
                              </a:cubicBezTo>
                              <a:cubicBezTo>
                                <a:pt x="1515374" y="1433317"/>
                                <a:pt x="2012830" y="810777"/>
                                <a:pt x="2242868" y="934422"/>
                              </a:cubicBezTo>
                              <a:cubicBezTo>
                                <a:pt x="2472906" y="1058067"/>
                                <a:pt x="2406770" y="1782687"/>
                                <a:pt x="2665562" y="2021351"/>
                              </a:cubicBezTo>
                              <a:cubicBezTo>
                                <a:pt x="2924354" y="2260015"/>
                                <a:pt x="3561272" y="2324713"/>
                                <a:pt x="3795623" y="2366407"/>
                              </a:cubicBezTo>
                              <a:cubicBezTo>
                                <a:pt x="4029974" y="2408101"/>
                                <a:pt x="3786996" y="2331902"/>
                                <a:pt x="4071668" y="227151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Οβάλ 28">
                          <a:extLst>
                            <a:ext uri="{FF2B5EF4-FFF2-40B4-BE49-F238E27FC236}">
                              <a16:creationId xmlns:a16="http://schemas.microsoft.com/office/drawing/2014/main" id="{F549CD71-DC8E-88CF-73CE-99287307A5F0}"/>
                            </a:ext>
                          </a:extLst>
                        </p:cNvPr>
                        <p:cNvSpPr/>
                        <p:nvPr/>
                      </p:nvSpPr>
                      <p:spPr>
                        <a:xfrm>
                          <a:off x="6121219" y="2499215"/>
                          <a:ext cx="112142" cy="1162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Ευθεία γραμμή σύνδεσης 29">
                          <a:extLst>
                            <a:ext uri="{FF2B5EF4-FFF2-40B4-BE49-F238E27FC236}">
                              <a16:creationId xmlns:a16="http://schemas.microsoft.com/office/drawing/2014/main" id="{C1822304-77E4-6FAC-EE34-80566E126ABB}"/>
                            </a:ext>
                          </a:extLst>
                        </p:cNvPr>
                        <p:cNvCxnSpPr>
                          <a:cxnSpLocks/>
                          <a:stCxn id="29" idx="4"/>
                        </p:cNvCxnSpPr>
                        <p:nvPr/>
                      </p:nvCxnSpPr>
                      <p:spPr>
                        <a:xfrm>
                          <a:off x="6177290" y="2615457"/>
                          <a:ext cx="56071" cy="225948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6472417-5C2F-9C38-00F4-C939D312D46F}"/>
                              </a:ext>
                            </a:extLst>
                          </p:cNvPr>
                          <p:cNvSpPr txBox="1"/>
                          <p:nvPr/>
                        </p:nvSpPr>
                        <p:spPr>
                          <a:xfrm>
                            <a:off x="11479965" y="6102035"/>
                            <a:ext cx="4331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b="0" i="1" dirty="0" smtClean="0">
                                          <a:latin typeface="Cambria Math" panose="02040503050406030204" pitchFamily="18" charset="0"/>
                                        </a:rPr>
                                        <m:t>𝑖</m:t>
                                      </m:r>
                                    </m:sub>
                                  </m:sSub>
                                </m:oMath>
                              </m:oMathPara>
                            </a14:m>
                            <a:endParaRPr lang="el-GR" dirty="0"/>
                          </a:p>
                        </p:txBody>
                      </p:sp>
                    </mc:Choice>
                    <mc:Fallback xmlns="">
                      <p:sp>
                        <p:nvSpPr>
                          <p:cNvPr id="16" name="TextBox 15">
                            <a:extLst>
                              <a:ext uri="{FF2B5EF4-FFF2-40B4-BE49-F238E27FC236}">
                                <a16:creationId xmlns:a16="http://schemas.microsoft.com/office/drawing/2014/main" id="{721D8151-5139-7C33-E138-8B986E85A28A}"/>
                              </a:ext>
                            </a:extLst>
                          </p:cNvPr>
                          <p:cNvSpPr txBox="1">
                            <a:spLocks noRot="1" noChangeAspect="1" noMove="1" noResize="1" noEditPoints="1" noAdjustHandles="1" noChangeArrowheads="1" noChangeShapeType="1" noTextEdit="1"/>
                          </p:cNvSpPr>
                          <p:nvPr/>
                        </p:nvSpPr>
                        <p:spPr>
                          <a:xfrm>
                            <a:off x="11479965" y="6102035"/>
                            <a:ext cx="433105" cy="369332"/>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FFAC9F-CB38-03E4-3C7E-1217FA9A0C63}"/>
                            </a:ext>
                          </a:extLst>
                        </p:cNvPr>
                        <p:cNvSpPr txBox="1"/>
                        <p:nvPr/>
                      </p:nvSpPr>
                      <p:spPr>
                        <a:xfrm>
                          <a:off x="7468678" y="6017073"/>
                          <a:ext cx="631018" cy="490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𝑖</m:t>
                                    </m:r>
                                  </m:sub>
                                </m:sSub>
                              </m:oMath>
                            </m:oMathPara>
                          </a14:m>
                          <a:endParaRPr lang="el-GR" sz="1600" dirty="0"/>
                        </a:p>
                      </p:txBody>
                    </p:sp>
                  </mc:Choice>
                  <mc:Fallback xmlns="">
                    <p:sp>
                      <p:nvSpPr>
                        <p:cNvPr id="20" name="TextBox 19">
                          <a:extLst>
                            <a:ext uri="{FF2B5EF4-FFF2-40B4-BE49-F238E27FC236}">
                              <a16:creationId xmlns:a16="http://schemas.microsoft.com/office/drawing/2014/main" id="{6DFFAC9F-CB38-03E4-3C7E-1217FA9A0C63}"/>
                            </a:ext>
                          </a:extLst>
                        </p:cNvPr>
                        <p:cNvSpPr txBox="1">
                          <a:spLocks noRot="1" noChangeAspect="1" noMove="1" noResize="1" noEditPoints="1" noAdjustHandles="1" noChangeArrowheads="1" noChangeShapeType="1" noTextEdit="1"/>
                        </p:cNvSpPr>
                        <p:nvPr/>
                      </p:nvSpPr>
                      <p:spPr>
                        <a:xfrm>
                          <a:off x="7468678" y="6017073"/>
                          <a:ext cx="631018" cy="4906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C74B4C0-4A28-484A-67E2-64B3194F04E6}"/>
                            </a:ext>
                          </a:extLst>
                        </p:cNvPr>
                        <p:cNvSpPr txBox="1"/>
                        <p:nvPr/>
                      </p:nvSpPr>
                      <p:spPr>
                        <a:xfrm>
                          <a:off x="6369897" y="5938484"/>
                          <a:ext cx="483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l-GR" dirty="0"/>
                        </a:p>
                      </p:txBody>
                    </p:sp>
                  </mc:Choice>
                  <mc:Fallback xmlns="">
                    <p:sp>
                      <p:nvSpPr>
                        <p:cNvPr id="20" name="TextBox 19">
                          <a:extLst>
                            <a:ext uri="{FF2B5EF4-FFF2-40B4-BE49-F238E27FC236}">
                              <a16:creationId xmlns:a16="http://schemas.microsoft.com/office/drawing/2014/main" id="{CDD586E4-BBC3-CD40-3F4B-4B5C329B7CCF}"/>
                            </a:ext>
                          </a:extLst>
                        </p:cNvPr>
                        <p:cNvSpPr txBox="1">
                          <a:spLocks noRot="1" noChangeAspect="1" noMove="1" noResize="1" noEditPoints="1" noAdjustHandles="1" noChangeArrowheads="1" noChangeShapeType="1" noTextEdit="1"/>
                        </p:cNvSpPr>
                        <p:nvPr/>
                      </p:nvSpPr>
                      <p:spPr>
                        <a:xfrm>
                          <a:off x="6369897" y="5938484"/>
                          <a:ext cx="48311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7A451AE-F728-B46D-F5E0-571E08222FF8}"/>
                            </a:ext>
                          </a:extLst>
                        </p:cNvPr>
                        <p:cNvSpPr txBox="1"/>
                        <p:nvPr/>
                      </p:nvSpPr>
                      <p:spPr>
                        <a:xfrm>
                          <a:off x="6278634" y="2734183"/>
                          <a:ext cx="483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l-GR" dirty="0"/>
                        </a:p>
                      </p:txBody>
                    </p:sp>
                  </mc:Choice>
                  <mc:Fallback xmlns="">
                    <p:sp>
                      <p:nvSpPr>
                        <p:cNvPr id="22" name="TextBox 21">
                          <a:extLst>
                            <a:ext uri="{FF2B5EF4-FFF2-40B4-BE49-F238E27FC236}">
                              <a16:creationId xmlns:a16="http://schemas.microsoft.com/office/drawing/2014/main" id="{80AF7D6B-092E-10A8-C1FB-89C3411E1753}"/>
                            </a:ext>
                          </a:extLst>
                        </p:cNvPr>
                        <p:cNvSpPr txBox="1">
                          <a:spLocks noRot="1" noChangeAspect="1" noMove="1" noResize="1" noEditPoints="1" noAdjustHandles="1" noChangeArrowheads="1" noChangeShapeType="1" noTextEdit="1"/>
                        </p:cNvSpPr>
                        <p:nvPr/>
                      </p:nvSpPr>
                      <p:spPr>
                        <a:xfrm>
                          <a:off x="6278634" y="2734183"/>
                          <a:ext cx="483119" cy="369332"/>
                        </a:xfrm>
                        <a:prstGeom prst="rect">
                          <a:avLst/>
                        </a:prstGeom>
                        <a:blipFill>
                          <a:blip r:embed="rId7"/>
                          <a:stretch>
                            <a:fillRect/>
                          </a:stretch>
                        </a:blipFill>
                      </p:spPr>
                      <p:txBody>
                        <a:bodyPr/>
                        <a:lstStyle/>
                        <a:p>
                          <a:r>
                            <a:rPr lang="en-US">
                              <a:noFill/>
                            </a:rPr>
                            <a:t> </a:t>
                          </a:r>
                        </a:p>
                      </p:txBody>
                    </p:sp>
                  </mc:Fallback>
                </mc:AlternateContent>
              </p:grpSp>
              <p:cxnSp>
                <p:nvCxnSpPr>
                  <p:cNvPr id="14" name="Ευθεία γραμμή σύνδεσης 13">
                    <a:extLst>
                      <a:ext uri="{FF2B5EF4-FFF2-40B4-BE49-F238E27FC236}">
                        <a16:creationId xmlns:a16="http://schemas.microsoft.com/office/drawing/2014/main" id="{0D36C898-F31D-FC94-24C6-3DBF72C983F1}"/>
                      </a:ext>
                    </a:extLst>
                  </p:cNvPr>
                  <p:cNvCxnSpPr>
                    <a:cxnSpLocks/>
                    <a:stCxn id="28" idx="2"/>
                  </p:cNvCxnSpPr>
                  <p:nvPr/>
                </p:nvCxnSpPr>
                <p:spPr>
                  <a:xfrm>
                    <a:off x="8355514" y="3332856"/>
                    <a:ext cx="22074" cy="139791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E17FD4-957F-D8B7-F47B-204DEB458F11}"/>
                        </a:ext>
                      </a:extLst>
                    </p:cNvPr>
                    <p:cNvSpPr txBox="1"/>
                    <p:nvPr/>
                  </p:nvSpPr>
                  <p:spPr>
                    <a:xfrm>
                      <a:off x="8685992" y="4410016"/>
                      <a:ext cx="95700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𝑖</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h</m:t>
                            </m:r>
                          </m:oMath>
                        </m:oMathPara>
                      </a14:m>
                      <a:endParaRPr lang="el-GR" sz="1600" dirty="0"/>
                    </a:p>
                  </p:txBody>
                </p:sp>
              </mc:Choice>
              <mc:Fallback xmlns="">
                <p:sp>
                  <p:nvSpPr>
                    <p:cNvPr id="8" name="TextBox 7">
                      <a:extLst>
                        <a:ext uri="{FF2B5EF4-FFF2-40B4-BE49-F238E27FC236}">
                          <a16:creationId xmlns:a16="http://schemas.microsoft.com/office/drawing/2014/main" id="{00E17FD4-957F-D8B7-F47B-204DEB458F11}"/>
                        </a:ext>
                      </a:extLst>
                    </p:cNvPr>
                    <p:cNvSpPr txBox="1">
                      <a:spLocks noRot="1" noChangeAspect="1" noMove="1" noResize="1" noEditPoints="1" noAdjustHandles="1" noChangeArrowheads="1" noChangeShapeType="1" noTextEdit="1"/>
                    </p:cNvSpPr>
                    <p:nvPr/>
                  </p:nvSpPr>
                  <p:spPr>
                    <a:xfrm>
                      <a:off x="8685992" y="4410016"/>
                      <a:ext cx="957006"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21543B-8090-B057-2A61-B18386E95D48}"/>
                        </a:ext>
                      </a:extLst>
                    </p:cNvPr>
                    <p:cNvSpPr txBox="1"/>
                    <p:nvPr/>
                  </p:nvSpPr>
                  <p:spPr>
                    <a:xfrm>
                      <a:off x="7136660" y="2568999"/>
                      <a:ext cx="8136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3821543B-8090-B057-2A61-B18386E95D48}"/>
                        </a:ext>
                      </a:extLst>
                    </p:cNvPr>
                    <p:cNvSpPr txBox="1">
                      <a:spLocks noRot="1" noChangeAspect="1" noMove="1" noResize="1" noEditPoints="1" noAdjustHandles="1" noChangeArrowheads="1" noChangeShapeType="1" noTextEdit="1"/>
                    </p:cNvSpPr>
                    <p:nvPr/>
                  </p:nvSpPr>
                  <p:spPr>
                    <a:xfrm>
                      <a:off x="7136660" y="2568999"/>
                      <a:ext cx="813684"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E7FC7B-DA54-8FCB-D176-DB6DEE3F4F4F}"/>
                        </a:ext>
                      </a:extLst>
                    </p:cNvPr>
                    <p:cNvSpPr txBox="1"/>
                    <p:nvPr/>
                  </p:nvSpPr>
                  <p:spPr>
                    <a:xfrm>
                      <a:off x="6710804" y="3170748"/>
                      <a:ext cx="1221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FBE7FC7B-DA54-8FCB-D176-DB6DEE3F4F4F}"/>
                        </a:ext>
                      </a:extLst>
                    </p:cNvPr>
                    <p:cNvSpPr txBox="1">
                      <a:spLocks noRot="1" noChangeAspect="1" noMove="1" noResize="1" noEditPoints="1" noAdjustHandles="1" noChangeArrowheads="1" noChangeShapeType="1" noTextEdit="1"/>
                    </p:cNvSpPr>
                    <p:nvPr/>
                  </p:nvSpPr>
                  <p:spPr>
                    <a:xfrm>
                      <a:off x="6710804" y="3170748"/>
                      <a:ext cx="1221616" cy="369332"/>
                    </a:xfrm>
                    <a:prstGeom prst="rect">
                      <a:avLst/>
                    </a:prstGeom>
                    <a:blipFill>
                      <a:blip r:embed="rId10"/>
                      <a:stretch>
                        <a:fillRect b="-13333"/>
                      </a:stretch>
                    </a:blipFill>
                  </p:spPr>
                  <p:txBody>
                    <a:bodyPr/>
                    <a:lstStyle/>
                    <a:p>
                      <a:r>
                        <a:rPr lang="en-US">
                          <a:noFill/>
                        </a:rPr>
                        <a:t> </a:t>
                      </a:r>
                    </a:p>
                  </p:txBody>
                </p:sp>
              </mc:Fallback>
            </mc:AlternateContent>
            <p:cxnSp>
              <p:nvCxnSpPr>
                <p:cNvPr id="11" name="Ευθεία γραμμή σύνδεσης 10">
                  <a:extLst>
                    <a:ext uri="{FF2B5EF4-FFF2-40B4-BE49-F238E27FC236}">
                      <a16:creationId xmlns:a16="http://schemas.microsoft.com/office/drawing/2014/main" id="{084A7F5A-7EC8-93DB-CF56-6E07D7252691}"/>
                    </a:ext>
                  </a:extLst>
                </p:cNvPr>
                <p:cNvCxnSpPr>
                  <a:cxnSpLocks/>
                  <a:stCxn id="28" idx="2"/>
                </p:cNvCxnSpPr>
                <p:nvPr/>
              </p:nvCxnSpPr>
              <p:spPr>
                <a:xfrm flipH="1">
                  <a:off x="7950344" y="3375530"/>
                  <a:ext cx="975610"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Ευθεία γραμμή σύνδεσης 11">
                  <a:extLst>
                    <a:ext uri="{FF2B5EF4-FFF2-40B4-BE49-F238E27FC236}">
                      <a16:creationId xmlns:a16="http://schemas.microsoft.com/office/drawing/2014/main" id="{1E468CF8-0052-2427-D2A2-F89BFE8B47BB}"/>
                    </a:ext>
                  </a:extLst>
                </p:cNvPr>
                <p:cNvCxnSpPr>
                  <a:cxnSpLocks/>
                </p:cNvCxnSpPr>
                <p:nvPr/>
              </p:nvCxnSpPr>
              <p:spPr>
                <a:xfrm flipH="1">
                  <a:off x="7894143" y="2725989"/>
                  <a:ext cx="789889" cy="1875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2" name="Ευθεία γραμμή σύνδεσης 31">
                <a:extLst>
                  <a:ext uri="{FF2B5EF4-FFF2-40B4-BE49-F238E27FC236}">
                    <a16:creationId xmlns:a16="http://schemas.microsoft.com/office/drawing/2014/main" id="{458B3A2F-E7A5-1F72-493E-B72177939FA1}"/>
                  </a:ext>
                </a:extLst>
              </p:cNvPr>
              <p:cNvCxnSpPr>
                <a:cxnSpLocks/>
              </p:cNvCxnSpPr>
              <p:nvPr/>
            </p:nvCxnSpPr>
            <p:spPr>
              <a:xfrm flipH="1" flipV="1">
                <a:off x="9264838" y="4224338"/>
                <a:ext cx="183450" cy="710202"/>
              </a:xfrm>
              <a:prstGeom prst="line">
                <a:avLst/>
              </a:prstGeom>
              <a:ln w="19050">
                <a:solidFill>
                  <a:srgbClr val="FFC000"/>
                </a:solidFill>
                <a:prstDash val="solid"/>
              </a:ln>
            </p:spPr>
            <p:style>
              <a:lnRef idx="1">
                <a:schemeClr val="accent1"/>
              </a:lnRef>
              <a:fillRef idx="0">
                <a:schemeClr val="accent1"/>
              </a:fillRef>
              <a:effectRef idx="0">
                <a:schemeClr val="accent1"/>
              </a:effectRef>
              <a:fontRef idx="minor">
                <a:schemeClr val="tx1"/>
              </a:fontRef>
            </p:style>
          </p:cxnSp>
        </p:grpSp>
        <p:cxnSp>
          <p:nvCxnSpPr>
            <p:cNvPr id="38" name="Ευθύγραμμο βέλος σύνδεσης 37">
              <a:extLst>
                <a:ext uri="{FF2B5EF4-FFF2-40B4-BE49-F238E27FC236}">
                  <a16:creationId xmlns:a16="http://schemas.microsoft.com/office/drawing/2014/main" id="{4C77AE5B-2EB7-AF4C-C23B-8D41881519E1}"/>
                </a:ext>
              </a:extLst>
            </p:cNvPr>
            <p:cNvCxnSpPr/>
            <p:nvPr/>
          </p:nvCxnSpPr>
          <p:spPr>
            <a:xfrm>
              <a:off x="9445066" y="3698284"/>
              <a:ext cx="137160" cy="3604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BCFE70-BA85-AB13-A342-9B5A05B905CE}"/>
                    </a:ext>
                  </a:extLst>
                </p:cNvPr>
                <p:cNvSpPr txBox="1"/>
                <p:nvPr/>
              </p:nvSpPr>
              <p:spPr>
                <a:xfrm>
                  <a:off x="9132127" y="3278792"/>
                  <a:ext cx="1349512" cy="618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𝑑𝑤</m:t>
                            </m:r>
                          </m:den>
                        </m:f>
                      </m:oMath>
                    </m:oMathPara>
                  </a14:m>
                  <a:endParaRPr lang="en-US" dirty="0"/>
                </a:p>
              </p:txBody>
            </p:sp>
          </mc:Choice>
          <mc:Fallback xmlns="">
            <p:sp>
              <p:nvSpPr>
                <p:cNvPr id="42" name="TextBox 41">
                  <a:extLst>
                    <a:ext uri="{FF2B5EF4-FFF2-40B4-BE49-F238E27FC236}">
                      <a16:creationId xmlns:a16="http://schemas.microsoft.com/office/drawing/2014/main" id="{4DBCFE70-BA85-AB13-A342-9B5A05B905CE}"/>
                    </a:ext>
                  </a:extLst>
                </p:cNvPr>
                <p:cNvSpPr txBox="1">
                  <a:spLocks noRot="1" noChangeAspect="1" noMove="1" noResize="1" noEditPoints="1" noAdjustHandles="1" noChangeArrowheads="1" noChangeShapeType="1" noTextEdit="1"/>
                </p:cNvSpPr>
                <p:nvPr/>
              </p:nvSpPr>
              <p:spPr>
                <a:xfrm>
                  <a:off x="9132127" y="3278792"/>
                  <a:ext cx="1349512" cy="618311"/>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55396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3E779C-9C07-0DB4-9B76-C7B7D9BB1A5B}"/>
              </a:ext>
            </a:extLst>
          </p:cNvPr>
          <p:cNvSpPr>
            <a:spLocks noGrp="1"/>
          </p:cNvSpPr>
          <p:nvPr>
            <p:ph type="title"/>
          </p:nvPr>
        </p:nvSpPr>
        <p:spPr>
          <a:xfrm>
            <a:off x="838200" y="46831"/>
            <a:ext cx="10515600" cy="1325563"/>
          </a:xfrm>
        </p:spPr>
        <p:txBody>
          <a:bodyPr/>
          <a:lstStyle/>
          <a:p>
            <a:r>
              <a:rPr lang="en-US" dirty="0"/>
              <a:t>Gradient Descent Optimizer</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B7EAA6B7-C15A-B94E-D468-462C7529EE7C}"/>
                  </a:ext>
                </a:extLst>
              </p:cNvPr>
              <p:cNvSpPr>
                <a:spLocks noGrp="1"/>
              </p:cNvSpPr>
              <p:nvPr>
                <p:ph idx="1"/>
              </p:nvPr>
            </p:nvSpPr>
            <p:spPr>
              <a:xfrm>
                <a:off x="838200" y="1462088"/>
                <a:ext cx="10515600" cy="4714875"/>
              </a:xfrm>
            </p:spPr>
            <p:txBody>
              <a:bodyPr>
                <a:normAutofit/>
              </a:bodyPr>
              <a:lstStyle/>
              <a:p>
                <a:r>
                  <a:rPr lang="en-US" sz="2000" dirty="0"/>
                  <a:t>Computing all the derivatives is expensive and not possible if multiple weights are involved.</a:t>
                </a:r>
              </a:p>
              <a:p>
                <a:r>
                  <a:rPr lang="en-US" sz="2000" dirty="0"/>
                  <a:t>Instead, we can assume that for very small </a:t>
                </a:r>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 (</m:t>
                    </m:r>
                    <m:r>
                      <a:rPr lang="en-US" sz="2000" b="0" i="1" smtClean="0">
                        <a:latin typeface="Cambria Math" panose="02040503050406030204" pitchFamily="18" charset="0"/>
                      </a:rPr>
                      <m:t>h</m:t>
                    </m:r>
                    <m:r>
                      <a:rPr lang="en-US" sz="2000" b="0" i="1" smtClean="0">
                        <a:latin typeface="Cambria Math" panose="02040503050406030204" pitchFamily="18" charset="0"/>
                      </a:rPr>
                      <m:t>→0)</m:t>
                    </m:r>
                  </m:oMath>
                </a14:m>
                <a:r>
                  <a:rPr lang="en-US" sz="2000" dirty="0"/>
                  <a:t> we can approximate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oMath>
                </a14:m>
                <a:r>
                  <a:rPr lang="en-US" sz="2000" dirty="0"/>
                  <a:t> using the first-order derivative only (Euler’s approximation):</a:t>
                </a:r>
                <a:br>
                  <a:rPr lang="en-US" sz="2000" dirty="0"/>
                </a:b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h</m:t>
                        </m:r>
                      </m:e>
                    </m:d>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𝑤</m:t>
                        </m:r>
                      </m:e>
                    </m:d>
                    <m:r>
                      <a:rPr lang="en-US" sz="2000" i="1">
                        <a:latin typeface="Cambria Math" panose="02040503050406030204" pitchFamily="18" charset="0"/>
                      </a:rPr>
                      <m:t>+</m:t>
                    </m:r>
                    <m:r>
                      <a:rPr lang="en-US" sz="2000" i="1">
                        <a:latin typeface="Cambria Math" panose="02040503050406030204" pitchFamily="18" charset="0"/>
                      </a:rPr>
                      <m:t>h</m:t>
                    </m:r>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𝑑𝑤</m:t>
                        </m:r>
                      </m:den>
                    </m:f>
                  </m:oMath>
                </a14:m>
                <a:endParaRPr lang="en-US" sz="2000" b="1" dirty="0"/>
              </a:p>
              <a:p>
                <a:r>
                  <a:rPr lang="en-US" sz="2000" b="1" dirty="0"/>
                  <a:t>Question</a:t>
                </a:r>
                <a:r>
                  <a:rPr lang="en-US" sz="2000" dirty="0"/>
                  <a:t>: </a:t>
                </a:r>
                <a:r>
                  <a:rPr lang="en-US" sz="2000" dirty="0">
                    <a:latin typeface="Calibri" panose="020F0502020204030204" pitchFamily="34" charset="0"/>
                    <a:ea typeface="Calibri" panose="020F0502020204030204" pitchFamily="34" charset="0"/>
                    <a:cs typeface="Calibri" panose="020F0502020204030204" pitchFamily="34" charset="0"/>
                  </a:rPr>
                  <a:t>What should </a:t>
                </a:r>
                <a14:m>
                  <m:oMath xmlns:m="http://schemas.openxmlformats.org/officeDocument/2006/math">
                    <m:sSup>
                      <m:sSupPr>
                        <m:ctrlPr>
                          <a:rPr lang="en-US" sz="2000" b="0" i="1" smtClean="0">
                            <a:latin typeface="Cambria Math" panose="02040503050406030204" pitchFamily="18" charset="0"/>
                            <a:ea typeface="Calibri" panose="020F0502020204030204" pitchFamily="34" charset="0"/>
                            <a:cs typeface="Calibri" panose="020F0502020204030204" pitchFamily="34" charset="0"/>
                          </a:rPr>
                        </m:ctrlPr>
                      </m:sSupPr>
                      <m:e>
                        <m:r>
                          <a:rPr lang="en-US" sz="2000" b="0" i="1" smtClean="0">
                            <a:latin typeface="Cambria Math" panose="02040503050406030204" pitchFamily="18" charset="0"/>
                            <a:ea typeface="Calibri" panose="020F0502020204030204" pitchFamily="34" charset="0"/>
                            <a:cs typeface="Calibri" panose="020F0502020204030204" pitchFamily="34" charset="0"/>
                          </a:rPr>
                          <m:t>𝑤</m:t>
                        </m:r>
                      </m:e>
                      <m:sup>
                        <m:r>
                          <a:rPr lang="en-US" sz="2000" b="0" i="1" smtClean="0">
                            <a:latin typeface="Cambria Math" panose="02040503050406030204" pitchFamily="18" charset="0"/>
                            <a:ea typeface="Calibri" panose="020F0502020204030204" pitchFamily="34" charset="0"/>
                            <a:cs typeface="Calibri" panose="020F0502020204030204" pitchFamily="34" charset="0"/>
                          </a:rPr>
                          <m:t>′</m:t>
                        </m:r>
                      </m:sup>
                    </m:sSup>
                    <m:r>
                      <a:rPr lang="en-US" sz="2000" b="0" i="1" smtClean="0">
                        <a:latin typeface="Cambria Math" panose="02040503050406030204" pitchFamily="18" charset="0"/>
                        <a:ea typeface="Calibri" panose="020F0502020204030204" pitchFamily="34" charset="0"/>
                        <a:cs typeface="Calibri" panose="020F0502020204030204" pitchFamily="34" charset="0"/>
                      </a:rPr>
                      <m:t>=</m:t>
                    </m:r>
                    <m:r>
                      <a:rPr lang="en-US" sz="2000" b="0" i="1" smtClean="0">
                        <a:latin typeface="Cambria Math" panose="02040503050406030204" pitchFamily="18" charset="0"/>
                        <a:ea typeface="Calibri" panose="020F0502020204030204" pitchFamily="34" charset="0"/>
                        <a:cs typeface="Calibri" panose="020F0502020204030204" pitchFamily="34" charset="0"/>
                      </a:rPr>
                      <m:t>𝑤</m:t>
                    </m:r>
                    <m:r>
                      <a:rPr lang="en-US" sz="2000" b="0" i="1" smtClean="0">
                        <a:latin typeface="Cambria Math" panose="02040503050406030204" pitchFamily="18" charset="0"/>
                        <a:ea typeface="Calibri" panose="020F0502020204030204" pitchFamily="34" charset="0"/>
                        <a:cs typeface="Calibri" panose="020F0502020204030204" pitchFamily="34" charset="0"/>
                      </a:rPr>
                      <m:t>+</m:t>
                    </m:r>
                    <m:r>
                      <a:rPr lang="en-US" sz="2000" b="0" i="1" smtClean="0">
                        <a:latin typeface="Cambria Math" panose="02040503050406030204" pitchFamily="18" charset="0"/>
                        <a:ea typeface="Calibri" panose="020F0502020204030204" pitchFamily="34" charset="0"/>
                        <a:cs typeface="Calibri" panose="020F0502020204030204" pitchFamily="34" charset="0"/>
                      </a:rPr>
                      <m:t>h</m:t>
                    </m:r>
                  </m:oMath>
                </a14:m>
                <a:r>
                  <a:rPr lang="en-US" sz="2000" dirty="0">
                    <a:latin typeface="Calibri" panose="020F0502020204030204" pitchFamily="34" charset="0"/>
                    <a:ea typeface="Calibri" panose="020F0502020204030204" pitchFamily="34" charset="0"/>
                    <a:cs typeface="Calibri" panose="020F0502020204030204" pitchFamily="34" charset="0"/>
                  </a:rPr>
                  <a:t> equal so that </a:t>
                </a:r>
                <a14:m>
                  <m:oMath xmlns:m="http://schemas.openxmlformats.org/officeDocument/2006/math">
                    <m:r>
                      <a:rPr lang="en-US" sz="2000" b="0" i="1" smtClean="0">
                        <a:latin typeface="Cambria Math" panose="02040503050406030204" pitchFamily="18" charset="0"/>
                        <a:ea typeface="Calibri" panose="020F0502020204030204" pitchFamily="34" charset="0"/>
                        <a:cs typeface="Calibri" panose="020F0502020204030204" pitchFamily="34" charset="0"/>
                      </a:rPr>
                      <m:t>𝐸</m:t>
                    </m:r>
                    <m:d>
                      <m:dPr>
                        <m:ctrlPr>
                          <a:rPr lang="en-US" sz="2000" b="0" i="1" smtClean="0">
                            <a:latin typeface="Cambria Math" panose="02040503050406030204" pitchFamily="18" charset="0"/>
                            <a:ea typeface="Calibri" panose="020F0502020204030204" pitchFamily="34" charset="0"/>
                            <a:cs typeface="Calibri" panose="020F0502020204030204" pitchFamily="34" charset="0"/>
                          </a:rPr>
                        </m:ctrlPr>
                      </m:dPr>
                      <m:e>
                        <m:r>
                          <a:rPr lang="en-US" sz="2000" b="0" i="1" smtClean="0">
                            <a:latin typeface="Cambria Math" panose="02040503050406030204" pitchFamily="18" charset="0"/>
                            <a:ea typeface="Calibri" panose="020F0502020204030204" pitchFamily="34" charset="0"/>
                            <a:cs typeface="Calibri" panose="020F0502020204030204" pitchFamily="34" charset="0"/>
                          </a:rPr>
                          <m:t>𝑤</m:t>
                        </m:r>
                        <m:r>
                          <a:rPr lang="en-US" sz="2000" b="0" i="1" smtClean="0">
                            <a:latin typeface="Cambria Math" panose="02040503050406030204" pitchFamily="18" charset="0"/>
                            <a:ea typeface="Calibri" panose="020F0502020204030204" pitchFamily="34" charset="0"/>
                            <a:cs typeface="Calibri" panose="020F0502020204030204" pitchFamily="34" charset="0"/>
                          </a:rPr>
                          <m:t>+</m:t>
                        </m:r>
                        <m:r>
                          <a:rPr lang="en-US" sz="2000" b="0" i="1" smtClean="0">
                            <a:latin typeface="Cambria Math" panose="02040503050406030204" pitchFamily="18" charset="0"/>
                            <a:ea typeface="Calibri" panose="020F0502020204030204" pitchFamily="34" charset="0"/>
                            <a:cs typeface="Calibri" panose="020F0502020204030204" pitchFamily="34" charset="0"/>
                          </a:rPr>
                          <m:t>h</m:t>
                        </m:r>
                      </m:e>
                    </m:d>
                    <m:r>
                      <a:rPr lang="en-US" sz="2000" b="0" i="1" smtClean="0">
                        <a:latin typeface="Cambria Math" panose="02040503050406030204" pitchFamily="18" charset="0"/>
                        <a:ea typeface="Calibri" panose="020F0502020204030204" pitchFamily="34" charset="0"/>
                        <a:cs typeface="Calibri" panose="020F0502020204030204" pitchFamily="34" charset="0"/>
                      </a:rPr>
                      <m:t>≤</m:t>
                    </m:r>
                    <m:r>
                      <a:rPr lang="en-US" sz="2000" b="0" i="1" smtClean="0">
                        <a:latin typeface="Cambria Math" panose="02040503050406030204" pitchFamily="18" charset="0"/>
                        <a:ea typeface="Calibri" panose="020F0502020204030204" pitchFamily="34" charset="0"/>
                        <a:cs typeface="Calibri" panose="020F0502020204030204" pitchFamily="34" charset="0"/>
                      </a:rPr>
                      <m:t>𝐸</m:t>
                    </m:r>
                    <m:d>
                      <m:dPr>
                        <m:ctrlPr>
                          <a:rPr lang="en-US" sz="2000" b="0" i="1" smtClean="0">
                            <a:latin typeface="Cambria Math" panose="02040503050406030204" pitchFamily="18" charset="0"/>
                            <a:ea typeface="Calibri" panose="020F0502020204030204" pitchFamily="34" charset="0"/>
                            <a:cs typeface="Calibri" panose="020F0502020204030204" pitchFamily="34" charset="0"/>
                          </a:rPr>
                        </m:ctrlPr>
                      </m:dPr>
                      <m:e>
                        <m:r>
                          <a:rPr lang="en-US" sz="2000" b="0" i="1" smtClean="0">
                            <a:latin typeface="Cambria Math" panose="02040503050406030204" pitchFamily="18" charset="0"/>
                            <a:ea typeface="Calibri" panose="020F0502020204030204" pitchFamily="34" charset="0"/>
                            <a:cs typeface="Calibri" panose="020F0502020204030204" pitchFamily="34" charset="0"/>
                          </a:rPr>
                          <m:t>𝑤</m:t>
                        </m:r>
                      </m:e>
                    </m:d>
                    <m:r>
                      <a:rPr lang="en-US" sz="2000" b="0" i="1" smtClean="0">
                        <a:latin typeface="Cambria Math" panose="02040503050406030204" pitchFamily="18" charset="0"/>
                        <a:ea typeface="Calibri" panose="020F0502020204030204" pitchFamily="34" charset="0"/>
                        <a:cs typeface="Calibri" panose="020F0502020204030204" pitchFamily="34" charset="0"/>
                      </a:rPr>
                      <m:t>+</m:t>
                    </m:r>
                    <m:r>
                      <a:rPr lang="en-US" sz="2000" i="1">
                        <a:latin typeface="Cambria Math" panose="02040503050406030204" pitchFamily="18" charset="0"/>
                      </a:rPr>
                      <m:t>h</m:t>
                    </m:r>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𝑑𝑤</m:t>
                        </m:r>
                      </m:den>
                    </m:f>
                  </m:oMath>
                </a14:m>
                <a:r>
                  <a:rPr lang="en-US" sz="2000" dirty="0">
                    <a:latin typeface="Calibri" panose="020F0502020204030204" pitchFamily="34" charset="0"/>
                    <a:ea typeface="Calibri" panose="020F0502020204030204" pitchFamily="34" charset="0"/>
                    <a:cs typeface="Calibri" panose="020F0502020204030204" pitchFamily="34" charset="0"/>
                  </a:rPr>
                  <a:t>?</a:t>
                </a:r>
              </a:p>
              <a:p>
                <a:pPr lvl="1">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In other words, how can I ensure that the left part of the equation will be smaller than the right part?</a:t>
                </a:r>
              </a:p>
              <a:p>
                <a:pPr lvl="1">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Note that </a:t>
                </a:r>
                <a14:m>
                  <m:oMath xmlns:m="http://schemas.openxmlformats.org/officeDocument/2006/math">
                    <m:r>
                      <a:rPr lang="en-US" sz="1800" b="1" i="1" smtClean="0">
                        <a:latin typeface="Cambria Math" panose="02040503050406030204" pitchFamily="18" charset="0"/>
                        <a:ea typeface="Calibri" panose="020F0502020204030204" pitchFamily="34" charset="0"/>
                        <a:cs typeface="Calibri" panose="020F0502020204030204" pitchFamily="34" charset="0"/>
                      </a:rPr>
                      <m:t>𝒘</m:t>
                    </m:r>
                  </m:oMath>
                </a14:m>
                <a:r>
                  <a:rPr lang="en-US" sz="1800" b="1" dirty="0">
                    <a:latin typeface="Calibri" panose="020F0502020204030204" pitchFamily="34" charset="0"/>
                    <a:ea typeface="Calibri" panose="020F0502020204030204" pitchFamily="34" charset="0"/>
                    <a:cs typeface="Calibri" panose="020F0502020204030204" pitchFamily="34" charset="0"/>
                  </a:rPr>
                  <a:t> is known. We must compute </a:t>
                </a:r>
                <a14:m>
                  <m:oMath xmlns:m="http://schemas.openxmlformats.org/officeDocument/2006/math">
                    <m:r>
                      <a:rPr lang="en-US" sz="1800" b="1" i="1" smtClean="0">
                        <a:latin typeface="Cambria Math" panose="02040503050406030204" pitchFamily="18" charset="0"/>
                        <a:ea typeface="Calibri" panose="020F0502020204030204" pitchFamily="34" charset="0"/>
                        <a:cs typeface="Calibri" panose="020F0502020204030204" pitchFamily="34" charset="0"/>
                      </a:rPr>
                      <m:t>𝒉</m:t>
                    </m:r>
                    <m:r>
                      <a:rPr lang="en-US" sz="1800" b="1" i="0" smtClean="0">
                        <a:latin typeface="Cambria Math" panose="02040503050406030204" pitchFamily="18" charset="0"/>
                        <a:ea typeface="Calibri" panose="020F0502020204030204" pitchFamily="34" charset="0"/>
                        <a:cs typeface="Calibri" panose="020F0502020204030204" pitchFamily="34" charset="0"/>
                      </a:rPr>
                      <m:t>.</m:t>
                    </m:r>
                  </m:oMath>
                </a14:m>
                <a:endParaRPr lang="el-GR" sz="1800" b="1" dirty="0">
                  <a:latin typeface="Calibri" panose="020F0502020204030204" pitchFamily="34" charset="0"/>
                  <a:ea typeface="Calibri" panose="020F0502020204030204" pitchFamily="34" charset="0"/>
                  <a:cs typeface="Calibri" panose="020F0502020204030204" pitchFamily="34" charset="0"/>
                </a:endParaRPr>
              </a:p>
              <a:p>
                <a:endParaRPr lang="en-US" sz="2000" dirty="0"/>
              </a:p>
            </p:txBody>
          </p:sp>
        </mc:Choice>
        <mc:Fallback xmlns="">
          <p:sp>
            <p:nvSpPr>
              <p:cNvPr id="3" name="Θέση περιεχομένου 2">
                <a:extLst>
                  <a:ext uri="{FF2B5EF4-FFF2-40B4-BE49-F238E27FC236}">
                    <a16:creationId xmlns:a16="http://schemas.microsoft.com/office/drawing/2014/main" id="{B7EAA6B7-C15A-B94E-D468-462C7529EE7C}"/>
                  </a:ext>
                </a:extLst>
              </p:cNvPr>
              <p:cNvSpPr>
                <a:spLocks noGrp="1" noRot="1" noChangeAspect="1" noMove="1" noResize="1" noEditPoints="1" noAdjustHandles="1" noChangeArrowheads="1" noChangeShapeType="1" noTextEdit="1"/>
              </p:cNvSpPr>
              <p:nvPr>
                <p:ph idx="1"/>
              </p:nvPr>
            </p:nvSpPr>
            <p:spPr>
              <a:xfrm>
                <a:off x="838200" y="1462088"/>
                <a:ext cx="10515600" cy="4714875"/>
              </a:xfrm>
              <a:blipFill>
                <a:blip r:embed="rId2"/>
                <a:stretch>
                  <a:fillRect l="-522" t="-1294"/>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F3329195-F19C-A74E-8FEA-403561809FDC}"/>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5CC35564-22D9-260E-302E-B5751B1A1AF5}"/>
              </a:ext>
            </a:extLst>
          </p:cNvPr>
          <p:cNvSpPr>
            <a:spLocks noGrp="1"/>
          </p:cNvSpPr>
          <p:nvPr>
            <p:ph type="sldNum" sz="quarter" idx="12"/>
          </p:nvPr>
        </p:nvSpPr>
        <p:spPr/>
        <p:txBody>
          <a:bodyPr/>
          <a:lstStyle/>
          <a:p>
            <a:fld id="{4ACA1919-B5C6-4827-8B15-372F46BB4020}" type="slidenum">
              <a:rPr lang="en-US" smtClean="0"/>
              <a:t>18</a:t>
            </a:fld>
            <a:endParaRPr lang="en-US"/>
          </a:p>
        </p:txBody>
      </p:sp>
    </p:spTree>
    <p:extLst>
      <p:ext uri="{BB962C8B-B14F-4D97-AF65-F5344CB8AC3E}">
        <p14:creationId xmlns:p14="http://schemas.microsoft.com/office/powerpoint/2010/main" val="17320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0A60D35-5F5A-39D5-5BC2-BFD06196F917}"/>
              </a:ext>
            </a:extLst>
          </p:cNvPr>
          <p:cNvSpPr>
            <a:spLocks noGrp="1"/>
          </p:cNvSpPr>
          <p:nvPr>
            <p:ph type="title"/>
          </p:nvPr>
        </p:nvSpPr>
        <p:spPr>
          <a:xfrm>
            <a:off x="480060" y="136525"/>
            <a:ext cx="6524244" cy="906526"/>
          </a:xfrm>
        </p:spPr>
        <p:txBody>
          <a:bodyPr/>
          <a:lstStyle/>
          <a:p>
            <a:r>
              <a:rPr lang="en-US" dirty="0"/>
              <a:t>Delta Rule (Update Rule)</a:t>
            </a:r>
          </a:p>
        </p:txBody>
      </p:sp>
      <mc:AlternateContent xmlns:mc="http://schemas.openxmlformats.org/markup-compatibility/2006">
        <mc:Choice xmlns:a14="http://schemas.microsoft.com/office/drawing/2010/main" Requires="a14">
          <p:sp>
            <p:nvSpPr>
              <p:cNvPr id="3" name="Θέση περιεχομένου 2">
                <a:extLst>
                  <a:ext uri="{FF2B5EF4-FFF2-40B4-BE49-F238E27FC236}">
                    <a16:creationId xmlns:a16="http://schemas.microsoft.com/office/drawing/2014/main" id="{B3DEC711-753A-309A-D7CB-24127914D71E}"/>
                  </a:ext>
                </a:extLst>
              </p:cNvPr>
              <p:cNvSpPr>
                <a:spLocks noGrp="1"/>
              </p:cNvSpPr>
              <p:nvPr>
                <p:ph idx="1"/>
              </p:nvPr>
            </p:nvSpPr>
            <p:spPr>
              <a:xfrm>
                <a:off x="480060" y="1061974"/>
                <a:ext cx="7347204" cy="5551043"/>
              </a:xfrm>
            </p:spPr>
            <p:txBody>
              <a:bodyPr>
                <a:normAutofit/>
              </a:bodyPr>
              <a:lstStyle/>
              <a:p>
                <a:r>
                  <a:rPr lang="en-US" sz="2000" dirty="0"/>
                  <a:t>Given </a:t>
                </a:r>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𝑑𝑤</m:t>
                        </m:r>
                      </m:den>
                    </m:f>
                  </m:oMath>
                </a14:m>
                <a:r>
                  <a:rPr lang="en-US" sz="2000" dirty="0"/>
                  <a:t>:</a:t>
                </a:r>
              </a:p>
              <a:p>
                <a:pPr marL="457200" lvl="1" indent="0">
                  <a:buNone/>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 </m:t>
                      </m:r>
                      <m:r>
                        <a:rPr lang="en-US" sz="1800" i="1">
                          <a:latin typeface="Cambria Math" panose="02040503050406030204" pitchFamily="18" charset="0"/>
                        </a:rPr>
                        <m:t>𝐸</m:t>
                      </m:r>
                      <m:d>
                        <m:dPr>
                          <m:ctrlPr>
                            <a:rPr lang="en-US" sz="1800" i="1">
                              <a:latin typeface="Cambria Math" panose="02040503050406030204" pitchFamily="18" charset="0"/>
                            </a:rPr>
                          </m:ctrlPr>
                        </m:dPr>
                        <m:e>
                          <m:r>
                            <a:rPr lang="en-US" sz="1800" b="0" i="1" smtClean="0">
                              <a:latin typeface="Cambria Math" panose="02040503050406030204" pitchFamily="18" charset="0"/>
                            </a:rPr>
                            <m:t>𝑤</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𝑑𝑤</m:t>
                              </m:r>
                            </m:den>
                          </m:f>
                        </m:e>
                      </m:d>
                      <m:r>
                        <a:rPr lang="en-US" sz="1800" i="1">
                          <a:latin typeface="Cambria Math" panose="02040503050406030204" pitchFamily="18" charset="0"/>
                        </a:rPr>
                        <m:t>=</m:t>
                      </m:r>
                      <m:r>
                        <a:rPr lang="en-US" sz="1800" i="1">
                          <a:latin typeface="Cambria Math" panose="02040503050406030204" pitchFamily="18" charset="0"/>
                        </a:rPr>
                        <m:t>𝐸</m:t>
                      </m:r>
                      <m:d>
                        <m:dPr>
                          <m:ctrlPr>
                            <a:rPr lang="en-US" sz="1800" i="1">
                              <a:latin typeface="Cambria Math" panose="02040503050406030204" pitchFamily="18" charset="0"/>
                            </a:rPr>
                          </m:ctrlPr>
                        </m:dPr>
                        <m:e>
                          <m:r>
                            <a:rPr lang="en-US" sz="1800" i="1">
                              <a:latin typeface="Cambria Math" panose="02040503050406030204" pitchFamily="18" charset="0"/>
                            </a:rPr>
                            <m:t>𝑤</m:t>
                          </m:r>
                        </m:e>
                      </m:d>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𝑑𝐸</m:t>
                              </m:r>
                            </m:num>
                            <m:den>
                              <m:r>
                                <a:rPr lang="en-US" sz="1800" i="1">
                                  <a:latin typeface="Cambria Math" panose="02040503050406030204" pitchFamily="18" charset="0"/>
                                </a:rPr>
                                <m:t>𝑑𝑤</m:t>
                              </m:r>
                            </m:den>
                          </m:f>
                        </m:e>
                      </m:d>
                      <m:f>
                        <m:fPr>
                          <m:ctrlPr>
                            <a:rPr lang="en-US" sz="1800" i="1">
                              <a:latin typeface="Cambria Math" panose="02040503050406030204" pitchFamily="18" charset="0"/>
                            </a:rPr>
                          </m:ctrlPr>
                        </m:fPr>
                        <m:num>
                          <m:r>
                            <a:rPr lang="en-US" sz="1800" i="1">
                              <a:latin typeface="Cambria Math" panose="02040503050406030204" pitchFamily="18" charset="0"/>
                            </a:rPr>
                            <m:t>𝑑𝐸</m:t>
                          </m:r>
                        </m:num>
                        <m:den>
                          <m:r>
                            <a:rPr lang="en-US" sz="1800" i="1">
                              <a:latin typeface="Cambria Math" panose="02040503050406030204" pitchFamily="18" charset="0"/>
                            </a:rPr>
                            <m:t>𝑑𝑤</m:t>
                          </m:r>
                        </m:den>
                      </m:f>
                      <m:r>
                        <a:rPr lang="en-US" sz="1800" i="1">
                          <a:latin typeface="Cambria Math" panose="02040503050406030204" pitchFamily="18" charset="0"/>
                        </a:rPr>
                        <m:t>⇒</m:t>
                      </m:r>
                      <m:r>
                        <a:rPr lang="en-US" sz="1800" i="1">
                          <a:latin typeface="Cambria Math" panose="02040503050406030204" pitchFamily="18" charset="0"/>
                        </a:rPr>
                        <m:t>𝐸</m:t>
                      </m:r>
                      <m:d>
                        <m:dPr>
                          <m:ctrlPr>
                            <a:rPr lang="en-US" sz="1800" i="1">
                              <a:latin typeface="Cambria Math" panose="02040503050406030204" pitchFamily="18" charset="0"/>
                            </a:rPr>
                          </m:ctrlPr>
                        </m:dPr>
                        <m:e>
                          <m:r>
                            <a:rPr lang="en-US" sz="1800" i="1">
                              <a:latin typeface="Cambria Math" panose="02040503050406030204" pitchFamily="18" charset="0"/>
                            </a:rPr>
                            <m:t>𝑤</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𝑑𝐸</m:t>
                              </m:r>
                            </m:num>
                            <m:den>
                              <m:r>
                                <a:rPr lang="en-US" sz="1800" i="1">
                                  <a:latin typeface="Cambria Math" panose="02040503050406030204" pitchFamily="18" charset="0"/>
                                </a:rPr>
                                <m:t>𝑑𝑤</m:t>
                              </m:r>
                            </m:den>
                          </m:f>
                        </m:e>
                      </m:d>
                      <m:r>
                        <a:rPr lang="en-US" sz="1800" i="1">
                          <a:latin typeface="Cambria Math" panose="02040503050406030204" pitchFamily="18" charset="0"/>
                        </a:rPr>
                        <m:t>=</m:t>
                      </m:r>
                      <m:r>
                        <a:rPr lang="en-US" sz="1800" i="1">
                          <a:latin typeface="Cambria Math" panose="02040503050406030204" pitchFamily="18" charset="0"/>
                        </a:rPr>
                        <m:t>𝐸</m:t>
                      </m:r>
                      <m:d>
                        <m:dPr>
                          <m:ctrlPr>
                            <a:rPr lang="en-US" sz="1800" i="1">
                              <a:latin typeface="Cambria Math" panose="02040503050406030204" pitchFamily="18" charset="0"/>
                            </a:rPr>
                          </m:ctrlPr>
                        </m:dPr>
                        <m:e>
                          <m:r>
                            <a:rPr lang="en-US" sz="1800" i="1">
                              <a:latin typeface="Cambria Math" panose="02040503050406030204" pitchFamily="18" charset="0"/>
                            </a:rPr>
                            <m:t>𝑤</m:t>
                          </m:r>
                        </m:e>
                      </m:d>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l-GR"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𝑑𝐸</m:t>
                                  </m:r>
                                </m:num>
                                <m:den>
                                  <m:r>
                                    <a:rPr lang="en-US" sz="1800" i="1">
                                      <a:latin typeface="Cambria Math" panose="02040503050406030204" pitchFamily="18" charset="0"/>
                                    </a:rPr>
                                    <m:t>𝑑𝑤</m:t>
                                  </m:r>
                                </m:den>
                              </m:f>
                            </m:e>
                          </m:d>
                        </m:e>
                        <m:sup>
                          <m:r>
                            <a:rPr lang="en-US" sz="1800" i="1">
                              <a:latin typeface="Cambria Math" panose="02040503050406030204" pitchFamily="18" charset="0"/>
                            </a:rPr>
                            <m:t>2</m:t>
                          </m:r>
                        </m:sup>
                      </m:sSup>
                    </m:oMath>
                  </m:oMathPara>
                </a14:m>
                <a:endParaRPr lang="en-US" sz="1800" dirty="0"/>
              </a:p>
              <a:p>
                <a:r>
                  <a:rPr lang="en-US" sz="2000" dirty="0"/>
                  <a:t>Mathematically, </a:t>
                </a:r>
                <a14:m>
                  <m:oMath xmlns:m="http://schemas.openxmlformats.org/officeDocument/2006/math">
                    <m:sSup>
                      <m:sSupPr>
                        <m:ctrlPr>
                          <a:rPr lang="en-US" sz="2000" i="1">
                            <a:latin typeface="Cambria Math" panose="02040503050406030204" pitchFamily="18" charset="0"/>
                          </a:rPr>
                        </m:ctrlPr>
                      </m:sSupPr>
                      <m:e>
                        <m:d>
                          <m:dPr>
                            <m:ctrlPr>
                              <a:rPr lang="el-GR"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𝑑𝑤</m:t>
                                </m:r>
                              </m:den>
                            </m:f>
                          </m:e>
                        </m:d>
                      </m:e>
                      <m:sup>
                        <m:r>
                          <a:rPr lang="en-US" sz="2000" i="1">
                            <a:latin typeface="Cambria Math" panose="02040503050406030204" pitchFamily="18" charset="0"/>
                          </a:rPr>
                          <m:t>2</m:t>
                        </m:r>
                      </m:sup>
                    </m:sSup>
                    <m:r>
                      <a:rPr lang="en-US" sz="2000" b="0" i="1" smtClean="0">
                        <a:latin typeface="Cambria Math" panose="02040503050406030204" pitchFamily="18" charset="0"/>
                      </a:rPr>
                      <m:t>≥0</m:t>
                    </m:r>
                  </m:oMath>
                </a14:m>
                <a:r>
                  <a:rPr lang="en-US" sz="2000" dirty="0"/>
                  <a:t> is always larger than 0 (positive).</a:t>
                </a:r>
              </a:p>
              <a:p>
                <a:pPr lvl="1">
                  <a:buFont typeface="Wingdings" panose="05000000000000000000" pitchFamily="2" charset="2"/>
                  <a:buChar char="Ø"/>
                </a:pPr>
                <a:r>
                  <a:rPr lang="en-US" sz="1600" dirty="0"/>
                  <a:t>By subtracting a </a:t>
                </a:r>
                <a14:m>
                  <m:oMath xmlns:m="http://schemas.openxmlformats.org/officeDocument/2006/math">
                    <m:r>
                      <a:rPr lang="en-US" sz="1600" i="1">
                        <a:latin typeface="Cambria Math" panose="02040503050406030204" pitchFamily="18" charset="0"/>
                      </a:rPr>
                      <m:t>𝐸</m:t>
                    </m:r>
                    <m:d>
                      <m:dPr>
                        <m:ctrlPr>
                          <a:rPr lang="en-US" sz="1600" i="1">
                            <a:latin typeface="Cambria Math" panose="02040503050406030204" pitchFamily="18" charset="0"/>
                          </a:rPr>
                        </m:ctrlPr>
                      </m:dPr>
                      <m:e>
                        <m:r>
                          <a:rPr lang="en-US" sz="1600" i="1">
                            <a:latin typeface="Cambria Math" panose="02040503050406030204" pitchFamily="18" charset="0"/>
                          </a:rPr>
                          <m:t>𝑤</m:t>
                        </m:r>
                      </m:e>
                    </m:d>
                  </m:oMath>
                </a14:m>
                <a:r>
                  <a:rPr lang="en-US" sz="1600" dirty="0"/>
                  <a:t> with a positive value, we </a:t>
                </a:r>
                <a14:m>
                  <m:oMath xmlns:m="http://schemas.openxmlformats.org/officeDocument/2006/math">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𝑤</m:t>
                    </m:r>
                    <m:r>
                      <a:rPr lang="en-US" sz="1600" b="0" i="1" smtClean="0">
                        <a:latin typeface="Cambria Math" panose="02040503050406030204" pitchFamily="18" charset="0"/>
                      </a:rPr>
                      <m:t>)</m:t>
                    </m:r>
                  </m:oMath>
                </a14:m>
                <a:r>
                  <a:rPr lang="en-US" sz="1600" dirty="0"/>
                  <a:t>.</a:t>
                </a:r>
              </a:p>
              <a:p>
                <a:r>
                  <a:rPr lang="en-US" sz="2000" dirty="0"/>
                  <a:t>This ensures that </a:t>
                </a: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𝑑𝑤</m:t>
                            </m:r>
                          </m:den>
                        </m:f>
                      </m:e>
                    </m:d>
                    <m:r>
                      <a:rPr lang="en-US" sz="2000" b="0" i="1" smtClean="0">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𝑤</m:t>
                        </m:r>
                      </m:e>
                    </m:d>
                  </m:oMath>
                </a14:m>
                <a:r>
                  <a:rPr lang="en-US" sz="2000" dirty="0"/>
                  <a:t>, where </a:t>
                </a:r>
                <a14:m>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𝑑𝑤</m:t>
                        </m:r>
                      </m:den>
                    </m:f>
                  </m:oMath>
                </a14:m>
                <a:r>
                  <a:rPr lang="en-US" sz="2000" dirty="0"/>
                  <a:t> is the new weight </a:t>
                </a: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m:t>
                    </m:r>
                  </m:oMath>
                </a14:m>
                <a:r>
                  <a:rPr lang="en-US" sz="2000" dirty="0"/>
                  <a:t>.</a:t>
                </a:r>
              </a:p>
              <a:p>
                <a:r>
                  <a:rPr lang="en-US" sz="2000" b="1" dirty="0"/>
                  <a:t>Delta Rule</a:t>
                </a:r>
                <a:r>
                  <a:rPr lang="en-US" sz="2000" dirty="0"/>
                  <a:t>: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𝑑𝑤</m:t>
                        </m:r>
                      </m:den>
                    </m:f>
                  </m:oMath>
                </a14:m>
                <a:r>
                  <a:rPr lang="en-US" sz="2000" dirty="0"/>
                  <a:t>.</a:t>
                </a:r>
              </a:p>
              <a:p>
                <a:r>
                  <a:rPr lang="en-US" sz="2000" dirty="0"/>
                  <a:t>We can iteratively repeat the process </a:t>
                </a:r>
                <a14:m>
                  <m:oMath xmlns:m="http://schemas.openxmlformats.org/officeDocument/2006/math">
                    <m:r>
                      <a:rPr lang="en-US" sz="2000" b="1" i="1" smtClean="0">
                        <a:latin typeface="Cambria Math" panose="02040503050406030204" pitchFamily="18" charset="0"/>
                      </a:rPr>
                      <m:t>𝒌</m:t>
                    </m:r>
                  </m:oMath>
                </a14:m>
                <a:r>
                  <a:rPr lang="en-US" sz="2000" b="1" dirty="0"/>
                  <a:t> times (epochs) </a:t>
                </a:r>
                <a:r>
                  <a:rPr lang="en-US" sz="2000" dirty="0"/>
                  <a:t>until </a:t>
                </a:r>
                <a14:m>
                  <m:oMath xmlns:m="http://schemas.openxmlformats.org/officeDocument/2006/math">
                    <m:r>
                      <a:rPr lang="en-US" sz="2000" b="0" i="1" smtClean="0">
                        <a:latin typeface="Cambria Math" panose="02040503050406030204" pitchFamily="18" charset="0"/>
                      </a:rPr>
                      <m:t>𝐸</m:t>
                    </m:r>
                  </m:oMath>
                </a14:m>
                <a:r>
                  <a:rPr lang="en-US" sz="2000" dirty="0"/>
                  <a:t> drops or converges close to 0.</a:t>
                </a:r>
              </a:p>
              <a:p>
                <a:r>
                  <a:rPr lang="en-US" sz="2000" b="1" dirty="0"/>
                  <a:t>Limitation</a:t>
                </a:r>
                <a:r>
                  <a:rPr lang="en-US" sz="2000" dirty="0"/>
                  <a:t>: We assumed that </a:t>
                </a:r>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→0</m:t>
                    </m:r>
                  </m:oMath>
                </a14:m>
                <a:r>
                  <a:rPr lang="en-US" sz="2000" dirty="0"/>
                  <a:t>. If the gradient is large, then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will diverge. We need to ensure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𝑑𝑤</m:t>
                        </m:r>
                      </m:den>
                    </m:f>
                  </m:oMath>
                </a14:m>
                <a:r>
                  <a:rPr lang="en-US" sz="2000" dirty="0"/>
                  <a:t> is small.</a:t>
                </a:r>
              </a:p>
              <a:p>
                <a:r>
                  <a:rPr lang="en-US" sz="2000" b="1" dirty="0"/>
                  <a:t>Better Delta Rule</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r>
                      <a:rPr lang="el-GR" sz="2000" b="0" i="1" smtClean="0">
                        <a:latin typeface="Cambria Math" panose="02040503050406030204" pitchFamily="18" charset="0"/>
                      </a:rPr>
                      <m:t>𝛼</m:t>
                    </m:r>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𝑑𝑤</m:t>
                        </m:r>
                      </m:den>
                    </m:f>
                  </m:oMath>
                </a14:m>
                <a:r>
                  <a:rPr lang="el-GR" sz="2000" dirty="0"/>
                  <a:t>, </a:t>
                </a:r>
                <a:r>
                  <a:rPr lang="en-US" sz="2000" dirty="0"/>
                  <a:t>where </a:t>
                </a:r>
                <a14:m>
                  <m:oMath xmlns:m="http://schemas.openxmlformats.org/officeDocument/2006/math">
                    <m:r>
                      <a:rPr lang="el-GR" sz="2000" b="0" i="1" smtClean="0">
                        <a:latin typeface="Cambria Math" panose="02040503050406030204" pitchFamily="18" charset="0"/>
                      </a:rPr>
                      <m:t>𝛼</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(0.0, 1.0)</m:t>
                    </m:r>
                  </m:oMath>
                </a14:m>
                <a:r>
                  <a:rPr lang="el-GR" sz="2000" dirty="0"/>
                  <a:t> </a:t>
                </a:r>
                <a:r>
                  <a:rPr lang="en-US" sz="2000" dirty="0"/>
                  <a:t>is the learning rate. </a:t>
                </a:r>
              </a:p>
              <a:p>
                <a:endParaRPr lang="en-US" sz="2000" dirty="0"/>
              </a:p>
            </p:txBody>
          </p:sp>
        </mc:Choice>
        <mc:Fallback>
          <p:sp>
            <p:nvSpPr>
              <p:cNvPr id="3" name="Θέση περιεχομένου 2">
                <a:extLst>
                  <a:ext uri="{FF2B5EF4-FFF2-40B4-BE49-F238E27FC236}">
                    <a16:creationId xmlns:a16="http://schemas.microsoft.com/office/drawing/2014/main" id="{B3DEC711-753A-309A-D7CB-24127914D71E}"/>
                  </a:ext>
                </a:extLst>
              </p:cNvPr>
              <p:cNvSpPr>
                <a:spLocks noGrp="1" noRot="1" noChangeAspect="1" noMove="1" noResize="1" noEditPoints="1" noAdjustHandles="1" noChangeArrowheads="1" noChangeShapeType="1" noTextEdit="1"/>
              </p:cNvSpPr>
              <p:nvPr>
                <p:ph idx="1"/>
              </p:nvPr>
            </p:nvSpPr>
            <p:spPr>
              <a:xfrm>
                <a:off x="480060" y="1061974"/>
                <a:ext cx="7347204" cy="5551043"/>
              </a:xfrm>
              <a:blipFill>
                <a:blip r:embed="rId2"/>
                <a:stretch>
                  <a:fillRect l="-690" b="-913"/>
                </a:stretch>
              </a:blipFill>
            </p:spPr>
            <p:txBody>
              <a:bodyPr/>
              <a:lstStyle/>
              <a:p>
                <a:r>
                  <a:rPr lang="en-GR">
                    <a:noFill/>
                  </a:rPr>
                  <a:t> </a:t>
                </a:r>
              </a:p>
            </p:txBody>
          </p:sp>
        </mc:Fallback>
      </mc:AlternateContent>
      <p:sp>
        <p:nvSpPr>
          <p:cNvPr id="4" name="Θέση υποσέλιδου 3">
            <a:extLst>
              <a:ext uri="{FF2B5EF4-FFF2-40B4-BE49-F238E27FC236}">
                <a16:creationId xmlns:a16="http://schemas.microsoft.com/office/drawing/2014/main" id="{37C95D10-F3E4-6E72-28C6-659412C31BBB}"/>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38C585CB-455E-2FAD-7B97-D8607170A42C}"/>
              </a:ext>
            </a:extLst>
          </p:cNvPr>
          <p:cNvSpPr>
            <a:spLocks noGrp="1"/>
          </p:cNvSpPr>
          <p:nvPr>
            <p:ph type="sldNum" sz="quarter" idx="12"/>
          </p:nvPr>
        </p:nvSpPr>
        <p:spPr/>
        <p:txBody>
          <a:bodyPr/>
          <a:lstStyle/>
          <a:p>
            <a:fld id="{4ACA1919-B5C6-4827-8B15-372F46BB4020}" type="slidenum">
              <a:rPr lang="en-US" smtClean="0"/>
              <a:t>19</a:t>
            </a:fld>
            <a:endParaRPr lang="en-US" dirty="0"/>
          </a:p>
        </p:txBody>
      </p:sp>
      <p:grpSp>
        <p:nvGrpSpPr>
          <p:cNvPr id="8" name="Ομάδα 7">
            <a:extLst>
              <a:ext uri="{FF2B5EF4-FFF2-40B4-BE49-F238E27FC236}">
                <a16:creationId xmlns:a16="http://schemas.microsoft.com/office/drawing/2014/main" id="{90A44220-E700-5540-C2CC-9BD4FE397B77}"/>
              </a:ext>
            </a:extLst>
          </p:cNvPr>
          <p:cNvGrpSpPr/>
          <p:nvPr/>
        </p:nvGrpSpPr>
        <p:grpSpPr>
          <a:xfrm>
            <a:off x="7827264" y="2928971"/>
            <a:ext cx="3789093" cy="3609941"/>
            <a:chOff x="7815113" y="2428655"/>
            <a:chExt cx="4297680" cy="4094481"/>
          </a:xfrm>
        </p:grpSpPr>
        <p:pic>
          <p:nvPicPr>
            <p:cNvPr id="6" name="Picture 2" descr="Gradient Descent Part 2: The Math | by Harshwardhan Jadhav | Analytics  Vidhya | Medium">
              <a:extLst>
                <a:ext uri="{FF2B5EF4-FFF2-40B4-BE49-F238E27FC236}">
                  <a16:creationId xmlns:a16="http://schemas.microsoft.com/office/drawing/2014/main" id="{C2D9F231-E0BA-A39C-AE97-7DE1C799E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113" y="2428655"/>
              <a:ext cx="4297680" cy="32232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F23790-2973-02C6-FCE7-9E5742377487}"/>
                    </a:ext>
                  </a:extLst>
                </p:cNvPr>
                <p:cNvSpPr txBox="1"/>
                <p:nvPr/>
              </p:nvSpPr>
              <p:spPr>
                <a:xfrm>
                  <a:off x="8893853" y="5790052"/>
                  <a:ext cx="2917563" cy="733084"/>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𝐸</m:t>
                      </m:r>
                      <m:r>
                        <a:rPr lang="en-US" b="0" i="0" smtClean="0">
                          <a:latin typeface="Cambria Math" panose="02040503050406030204" pitchFamily="18" charset="0"/>
                        </a:rPr>
                        <m:t>(</m:t>
                      </m:r>
                      <m:r>
                        <m:rPr>
                          <m:sty m:val="p"/>
                        </m:rPr>
                        <a:rPr lang="en-US" b="0" i="0" smtClean="0">
                          <a:latin typeface="Cambria Math" panose="02040503050406030204" pitchFamily="18" charset="0"/>
                        </a:rPr>
                        <m:t>w</m:t>
                      </m:r>
                      <m:r>
                        <a:rPr lang="en-US" b="0" i="0" smtClean="0">
                          <a:latin typeface="Cambria Math" panose="02040503050406030204" pitchFamily="18" charset="0"/>
                        </a:rPr>
                        <m:t>)</m:t>
                      </m:r>
                    </m:oMath>
                  </a14:m>
                  <a:r>
                    <a:rPr lang="en-US" dirty="0"/>
                    <a:t> is </a:t>
                  </a:r>
                  <a14:m>
                    <m:oMath xmlns:m="http://schemas.openxmlformats.org/officeDocument/2006/math">
                      <m:r>
                        <a:rPr lang="en-US" b="0" i="1" smtClean="0">
                          <a:latin typeface="Cambria Math" panose="02040503050406030204" pitchFamily="18" charset="0"/>
                        </a:rPr>
                        <m:t>𝑧</m:t>
                      </m:r>
                    </m:oMath>
                  </a14:m>
                  <a:r>
                    <a:rPr lang="en-US" dirty="0"/>
                    <a:t> axis</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are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 </m:t>
                      </m:r>
                    </m:oMath>
                  </a14:m>
                  <a:r>
                    <a:rPr lang="en-US" dirty="0"/>
                    <a:t>axis</a:t>
                  </a:r>
                </a:p>
              </p:txBody>
            </p:sp>
          </mc:Choice>
          <mc:Fallback xmlns="">
            <p:sp>
              <p:nvSpPr>
                <p:cNvPr id="7" name="TextBox 6">
                  <a:extLst>
                    <a:ext uri="{FF2B5EF4-FFF2-40B4-BE49-F238E27FC236}">
                      <a16:creationId xmlns:a16="http://schemas.microsoft.com/office/drawing/2014/main" id="{B8F23790-2973-02C6-FCE7-9E5742377487}"/>
                    </a:ext>
                  </a:extLst>
                </p:cNvPr>
                <p:cNvSpPr txBox="1">
                  <a:spLocks noRot="1" noChangeAspect="1" noMove="1" noResize="1" noEditPoints="1" noAdjustHandles="1" noChangeArrowheads="1" noChangeShapeType="1" noTextEdit="1"/>
                </p:cNvSpPr>
                <p:nvPr/>
              </p:nvSpPr>
              <p:spPr>
                <a:xfrm>
                  <a:off x="8893853" y="5790052"/>
                  <a:ext cx="2917563" cy="733084"/>
                </a:xfrm>
                <a:prstGeom prst="rect">
                  <a:avLst/>
                </a:prstGeom>
                <a:blipFill>
                  <a:blip r:embed="rId4"/>
                  <a:stretch>
                    <a:fillRect t="-4717" b="-15094"/>
                  </a:stretch>
                </a:blipFill>
              </p:spPr>
              <p:txBody>
                <a:bodyPr/>
                <a:lstStyle/>
                <a:p>
                  <a:r>
                    <a:rPr lang="en-US">
                      <a:noFill/>
                    </a:rPr>
                    <a:t> </a:t>
                  </a:r>
                </a:p>
              </p:txBody>
            </p:sp>
          </mc:Fallback>
        </mc:AlternateContent>
      </p:grpSp>
      <p:grpSp>
        <p:nvGrpSpPr>
          <p:cNvPr id="14" name="Ομάδα 13">
            <a:extLst>
              <a:ext uri="{FF2B5EF4-FFF2-40B4-BE49-F238E27FC236}">
                <a16:creationId xmlns:a16="http://schemas.microsoft.com/office/drawing/2014/main" id="{FB0C6FE5-FC14-D084-2D2C-DC7F77580D12}"/>
              </a:ext>
            </a:extLst>
          </p:cNvPr>
          <p:cNvGrpSpPr/>
          <p:nvPr/>
        </p:nvGrpSpPr>
        <p:grpSpPr>
          <a:xfrm>
            <a:off x="7306056" y="226314"/>
            <a:ext cx="4306824" cy="2754630"/>
            <a:chOff x="7306056" y="226314"/>
            <a:chExt cx="4306824" cy="2754630"/>
          </a:xfrm>
        </p:grpSpPr>
        <p:pic>
          <p:nvPicPr>
            <p:cNvPr id="8194" name="Picture 2" descr="Adam: The Birthchild of AdaGrad and RMSProp | by Kaivalya Tota | Medium">
              <a:extLst>
                <a:ext uri="{FF2B5EF4-FFF2-40B4-BE49-F238E27FC236}">
                  <a16:creationId xmlns:a16="http://schemas.microsoft.com/office/drawing/2014/main" id="{F81994B1-A88A-904C-19A3-0FA0E14AFE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0040" y="226314"/>
              <a:ext cx="3672840" cy="27546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F299FD-6DE3-BC1D-01F3-84BCBD76579F}"/>
                    </a:ext>
                  </a:extLst>
                </p:cNvPr>
                <p:cNvSpPr txBox="1"/>
                <p:nvPr/>
              </p:nvSpPr>
              <p:spPr>
                <a:xfrm>
                  <a:off x="7306056" y="244983"/>
                  <a:ext cx="7534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56F299FD-6DE3-BC1D-01F3-84BCBD76579F}"/>
                    </a:ext>
                  </a:extLst>
                </p:cNvPr>
                <p:cNvSpPr txBox="1">
                  <a:spLocks noRot="1" noChangeAspect="1" noMove="1" noResize="1" noEditPoints="1" noAdjustHandles="1" noChangeArrowheads="1" noChangeShapeType="1" noTextEdit="1"/>
                </p:cNvSpPr>
                <p:nvPr/>
              </p:nvSpPr>
              <p:spPr>
                <a:xfrm>
                  <a:off x="7306056" y="244983"/>
                  <a:ext cx="753476"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3FE937-470A-91D4-DC56-03F8272B4A6C}"/>
                    </a:ext>
                  </a:extLst>
                </p:cNvPr>
                <p:cNvSpPr txBox="1"/>
                <p:nvPr/>
              </p:nvSpPr>
              <p:spPr>
                <a:xfrm>
                  <a:off x="11171234" y="2143089"/>
                  <a:ext cx="407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oMath>
                    </m:oMathPara>
                  </a14:m>
                  <a:endParaRPr lang="en-US" dirty="0"/>
                </a:p>
              </p:txBody>
            </p:sp>
          </mc:Choice>
          <mc:Fallback xmlns="">
            <p:sp>
              <p:nvSpPr>
                <p:cNvPr id="11" name="TextBox 10">
                  <a:extLst>
                    <a:ext uri="{FF2B5EF4-FFF2-40B4-BE49-F238E27FC236}">
                      <a16:creationId xmlns:a16="http://schemas.microsoft.com/office/drawing/2014/main" id="{5D3FE937-470A-91D4-DC56-03F8272B4A6C}"/>
                    </a:ext>
                  </a:extLst>
                </p:cNvPr>
                <p:cNvSpPr txBox="1">
                  <a:spLocks noRot="1" noChangeAspect="1" noMove="1" noResize="1" noEditPoints="1" noAdjustHandles="1" noChangeArrowheads="1" noChangeShapeType="1" noTextEdit="1"/>
                </p:cNvSpPr>
                <p:nvPr/>
              </p:nvSpPr>
              <p:spPr>
                <a:xfrm>
                  <a:off x="11171234" y="2143089"/>
                  <a:ext cx="407804" cy="369332"/>
                </a:xfrm>
                <a:prstGeom prst="rect">
                  <a:avLst/>
                </a:prstGeom>
                <a:blipFill>
                  <a:blip r:embed="rId7"/>
                  <a:stretch>
                    <a:fillRect/>
                  </a:stretch>
                </a:blipFill>
              </p:spPr>
              <p:txBody>
                <a:bodyPr/>
                <a:lstStyle/>
                <a:p>
                  <a:r>
                    <a:rPr lang="en-US">
                      <a:noFill/>
                    </a:rPr>
                    <a:t> </a:t>
                  </a:r>
                </a:p>
              </p:txBody>
            </p:sp>
          </mc:Fallback>
        </mc:AlternateContent>
        <p:cxnSp>
          <p:nvCxnSpPr>
            <p:cNvPr id="13" name="Ευθύγραμμο βέλος σύνδεσης 12">
              <a:extLst>
                <a:ext uri="{FF2B5EF4-FFF2-40B4-BE49-F238E27FC236}">
                  <a16:creationId xmlns:a16="http://schemas.microsoft.com/office/drawing/2014/main" id="{99100C37-3D28-4AB0-6780-69BAE2DB3C03}"/>
                </a:ext>
              </a:extLst>
            </p:cNvPr>
            <p:cNvCxnSpPr/>
            <p:nvPr/>
          </p:nvCxnSpPr>
          <p:spPr>
            <a:xfrm>
              <a:off x="8153400" y="2331720"/>
              <a:ext cx="29839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58918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8208FF0-3435-8280-6E79-FDBABA6286FB}"/>
              </a:ext>
            </a:extLst>
          </p:cNvPr>
          <p:cNvSpPr>
            <a:spLocks noGrp="1"/>
          </p:cNvSpPr>
          <p:nvPr>
            <p:ph type="title"/>
          </p:nvPr>
        </p:nvSpPr>
        <p:spPr>
          <a:xfrm>
            <a:off x="838200" y="136525"/>
            <a:ext cx="10920984" cy="911225"/>
          </a:xfrm>
        </p:spPr>
        <p:txBody>
          <a:bodyPr>
            <a:normAutofit fontScale="90000"/>
          </a:bodyPr>
          <a:lstStyle/>
          <a:p>
            <a:r>
              <a:rPr lang="en-US" dirty="0"/>
              <a:t>Use Case – Type-2 Diabetes Factor Investigation</a:t>
            </a:r>
          </a:p>
        </p:txBody>
      </p:sp>
      <p:graphicFrame>
        <p:nvGraphicFramePr>
          <p:cNvPr id="7" name="Θέση περιεχομένου 2">
            <a:extLst>
              <a:ext uri="{FF2B5EF4-FFF2-40B4-BE49-F238E27FC236}">
                <a16:creationId xmlns:a16="http://schemas.microsoft.com/office/drawing/2014/main" id="{32664E54-1470-5168-CFA6-3C6307A4DABB}"/>
              </a:ext>
            </a:extLst>
          </p:cNvPr>
          <p:cNvGraphicFramePr>
            <a:graphicFrameLocks noGrp="1"/>
          </p:cNvGraphicFramePr>
          <p:nvPr>
            <p:ph idx="1"/>
            <p:extLst>
              <p:ext uri="{D42A27DB-BD31-4B8C-83A1-F6EECF244321}">
                <p14:modId xmlns:p14="http://schemas.microsoft.com/office/powerpoint/2010/main" val="4276349824"/>
              </p:ext>
            </p:extLst>
          </p:nvPr>
        </p:nvGraphicFramePr>
        <p:xfrm>
          <a:off x="4404273" y="1560957"/>
          <a:ext cx="7498254" cy="3736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Θέση υποσέλιδου 3">
            <a:extLst>
              <a:ext uri="{FF2B5EF4-FFF2-40B4-BE49-F238E27FC236}">
                <a16:creationId xmlns:a16="http://schemas.microsoft.com/office/drawing/2014/main" id="{4D053F2E-3095-50CB-3B1E-16DC69769852}"/>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259CF692-8C56-909A-AF87-AF8BBE30A5D7}"/>
              </a:ext>
            </a:extLst>
          </p:cNvPr>
          <p:cNvSpPr>
            <a:spLocks noGrp="1"/>
          </p:cNvSpPr>
          <p:nvPr>
            <p:ph type="sldNum" sz="quarter" idx="12"/>
          </p:nvPr>
        </p:nvSpPr>
        <p:spPr/>
        <p:txBody>
          <a:bodyPr/>
          <a:lstStyle/>
          <a:p>
            <a:fld id="{4ACA1919-B5C6-4827-8B15-372F46BB4020}" type="slidenum">
              <a:rPr lang="en-US" smtClean="0"/>
              <a:t>2</a:t>
            </a:fld>
            <a:endParaRPr lang="en-US"/>
          </a:p>
        </p:txBody>
      </p:sp>
      <p:grpSp>
        <p:nvGrpSpPr>
          <p:cNvPr id="12" name="Ομάδα 11">
            <a:extLst>
              <a:ext uri="{FF2B5EF4-FFF2-40B4-BE49-F238E27FC236}">
                <a16:creationId xmlns:a16="http://schemas.microsoft.com/office/drawing/2014/main" id="{8C9CFBC4-8FD8-E091-E9A4-284807119EB3}"/>
              </a:ext>
            </a:extLst>
          </p:cNvPr>
          <p:cNvGrpSpPr/>
          <p:nvPr/>
        </p:nvGrpSpPr>
        <p:grpSpPr>
          <a:xfrm>
            <a:off x="349758" y="1640713"/>
            <a:ext cx="3688842" cy="2828560"/>
            <a:chOff x="349758" y="1640713"/>
            <a:chExt cx="3688842" cy="2828560"/>
          </a:xfrm>
        </p:grpSpPr>
        <p:pic>
          <p:nvPicPr>
            <p:cNvPr id="2054" name="Picture 6" descr="What Is Diabetes? - NIDDK">
              <a:extLst>
                <a:ext uri="{FF2B5EF4-FFF2-40B4-BE49-F238E27FC236}">
                  <a16:creationId xmlns:a16="http://schemas.microsoft.com/office/drawing/2014/main" id="{1A86F65B-6FD2-4449-E11C-7FC9DE08B0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758" y="1640713"/>
              <a:ext cx="3688842" cy="24592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6206354-0A4E-8AF8-0473-25E13F6A439E}"/>
                </a:ext>
              </a:extLst>
            </p:cNvPr>
            <p:cNvSpPr txBox="1"/>
            <p:nvPr/>
          </p:nvSpPr>
          <p:spPr>
            <a:xfrm>
              <a:off x="1162390" y="4099941"/>
              <a:ext cx="2063578" cy="369332"/>
            </a:xfrm>
            <a:prstGeom prst="rect">
              <a:avLst/>
            </a:prstGeom>
            <a:noFill/>
          </p:spPr>
          <p:txBody>
            <a:bodyPr wrap="none" rtlCol="0">
              <a:spAutoFit/>
            </a:bodyPr>
            <a:lstStyle/>
            <a:p>
              <a:r>
                <a:rPr lang="en-US" dirty="0"/>
                <a:t>Why this happens?</a:t>
              </a:r>
            </a:p>
          </p:txBody>
        </p:sp>
      </p:grpSp>
      <p:grpSp>
        <p:nvGrpSpPr>
          <p:cNvPr id="13" name="Ομάδα 12">
            <a:extLst>
              <a:ext uri="{FF2B5EF4-FFF2-40B4-BE49-F238E27FC236}">
                <a16:creationId xmlns:a16="http://schemas.microsoft.com/office/drawing/2014/main" id="{20FC4CD8-D897-68A7-C3BF-CE9ACF5945A8}"/>
              </a:ext>
            </a:extLst>
          </p:cNvPr>
          <p:cNvGrpSpPr/>
          <p:nvPr/>
        </p:nvGrpSpPr>
        <p:grpSpPr>
          <a:xfrm>
            <a:off x="10158231" y="4099941"/>
            <a:ext cx="1742758" cy="1045654"/>
            <a:chOff x="1908478" y="2538984"/>
            <a:chExt cx="1742758" cy="1045654"/>
          </a:xfrm>
        </p:grpSpPr>
        <p:sp>
          <p:nvSpPr>
            <p:cNvPr id="14" name="Ορθογώνιο 13">
              <a:extLst>
                <a:ext uri="{FF2B5EF4-FFF2-40B4-BE49-F238E27FC236}">
                  <a16:creationId xmlns:a16="http://schemas.microsoft.com/office/drawing/2014/main" id="{A83A4875-803F-C821-BD03-2F52187D3F9A}"/>
                </a:ext>
              </a:extLst>
            </p:cNvPr>
            <p:cNvSpPr/>
            <p:nvPr/>
          </p:nvSpPr>
          <p:spPr>
            <a:xfrm>
              <a:off x="1908478" y="2538984"/>
              <a:ext cx="1742758" cy="1045654"/>
            </a:xfrm>
            <a:prstGeom prst="rect">
              <a:avLst/>
            </a:prstGeom>
          </p:spPr>
          <p:style>
            <a:lnRef idx="1">
              <a:schemeClr val="accent4"/>
            </a:lnRef>
            <a:fillRef idx="2">
              <a:schemeClr val="accent4"/>
            </a:fillRef>
            <a:effectRef idx="1">
              <a:schemeClr val="accent4"/>
            </a:effectRef>
            <a:fontRef idx="minor">
              <a:schemeClr val="dk1"/>
            </a:fontRef>
          </p:style>
          <p:txBody>
            <a:bodyPr/>
            <a:lstStyle/>
            <a:p>
              <a:endParaRPr lang="en-US"/>
            </a:p>
          </p:txBody>
        </p:sp>
        <p:sp>
          <p:nvSpPr>
            <p:cNvPr id="15" name="TextBox 14">
              <a:extLst>
                <a:ext uri="{FF2B5EF4-FFF2-40B4-BE49-F238E27FC236}">
                  <a16:creationId xmlns:a16="http://schemas.microsoft.com/office/drawing/2014/main" id="{1FDF62D3-6D3A-99AD-2C08-A63147657E55}"/>
                </a:ext>
              </a:extLst>
            </p:cNvPr>
            <p:cNvSpPr txBox="1"/>
            <p:nvPr/>
          </p:nvSpPr>
          <p:spPr>
            <a:xfrm>
              <a:off x="1908478" y="2538984"/>
              <a:ext cx="1742758" cy="1045654"/>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Liver Fat</a:t>
              </a:r>
            </a:p>
          </p:txBody>
        </p:sp>
      </p:grpSp>
      <p:sp>
        <p:nvSpPr>
          <p:cNvPr id="3" name="TextBox 2">
            <a:extLst>
              <a:ext uri="{FF2B5EF4-FFF2-40B4-BE49-F238E27FC236}">
                <a16:creationId xmlns:a16="http://schemas.microsoft.com/office/drawing/2014/main" id="{97736A56-DFB8-88FE-90F6-D2F42FA94B2C}"/>
              </a:ext>
            </a:extLst>
          </p:cNvPr>
          <p:cNvSpPr txBox="1"/>
          <p:nvPr/>
        </p:nvSpPr>
        <p:spPr>
          <a:xfrm>
            <a:off x="5407429" y="5199912"/>
            <a:ext cx="5946371" cy="369332"/>
          </a:xfrm>
          <a:prstGeom prst="rect">
            <a:avLst/>
          </a:prstGeom>
          <a:noFill/>
        </p:spPr>
        <p:txBody>
          <a:bodyPr wrap="none" rtlCol="0">
            <a:spAutoFit/>
          </a:bodyPr>
          <a:lstStyle/>
          <a:p>
            <a:r>
              <a:rPr lang="en-US" dirty="0"/>
              <a:t>These our some of the factors that cause type-2 Diabetes. </a:t>
            </a:r>
          </a:p>
        </p:txBody>
      </p:sp>
    </p:spTree>
    <p:extLst>
      <p:ext uri="{BB962C8B-B14F-4D97-AF65-F5344CB8AC3E}">
        <p14:creationId xmlns:p14="http://schemas.microsoft.com/office/powerpoint/2010/main" val="233610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4B1B8E9-F1CD-944E-B840-738F78CE124C}"/>
              </a:ext>
            </a:extLst>
          </p:cNvPr>
          <p:cNvSpPr>
            <a:spLocks noGrp="1"/>
          </p:cNvSpPr>
          <p:nvPr>
            <p:ph type="title"/>
          </p:nvPr>
        </p:nvSpPr>
        <p:spPr>
          <a:xfrm>
            <a:off x="838200" y="136525"/>
            <a:ext cx="10515600" cy="1325563"/>
          </a:xfrm>
        </p:spPr>
        <p:txBody>
          <a:bodyPr/>
          <a:lstStyle/>
          <a:p>
            <a:r>
              <a:rPr lang="en-US" dirty="0"/>
              <a:t>Learning Rate</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C76CE82E-1E4C-5D33-655E-4563B8972D73}"/>
                  </a:ext>
                </a:extLst>
              </p:cNvPr>
              <p:cNvSpPr>
                <a:spLocks noGrp="1"/>
              </p:cNvSpPr>
              <p:nvPr>
                <p:ph idx="1"/>
              </p:nvPr>
            </p:nvSpPr>
            <p:spPr>
              <a:xfrm>
                <a:off x="838200" y="1350447"/>
                <a:ext cx="10515600" cy="1325563"/>
              </a:xfrm>
            </p:spPr>
            <p:txBody>
              <a:bodyPr>
                <a:normAutofit/>
              </a:bodyPr>
              <a:lstStyle/>
              <a:p>
                <a:r>
                  <a:rPr lang="en-US" sz="2000" dirty="0"/>
                  <a:t>It is proven that by setting the learning rate </a:t>
                </a:r>
                <a14:m>
                  <m:oMath xmlns:m="http://schemas.openxmlformats.org/officeDocument/2006/math">
                    <m:r>
                      <a:rPr lang="el-GR" sz="2000" b="0" i="1" smtClean="0">
                        <a:latin typeface="Cambria Math" panose="02040503050406030204" pitchFamily="18" charset="0"/>
                      </a:rPr>
                      <m:t>𝛼</m:t>
                    </m:r>
                  </m:oMath>
                </a14:m>
                <a:r>
                  <a:rPr lang="el-GR" sz="2000" dirty="0"/>
                  <a:t> </a:t>
                </a:r>
                <a:r>
                  <a:rPr lang="en-US" sz="2000" dirty="0"/>
                  <a:t>as a small constant (e.g., </a:t>
                </a:r>
                <a14:m>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rPr>
                      <m:t>=0.001)</m:t>
                    </m:r>
                  </m:oMath>
                </a14:m>
                <a:r>
                  <a:rPr lang="en-US" sz="2000" dirty="0"/>
                  <a:t>, Gradient Descent will steadily converge towards 0.</a:t>
                </a:r>
              </a:p>
              <a:p>
                <a:r>
                  <a:rPr lang="en-US" sz="2000" dirty="0"/>
                  <a:t>Oppositely, for larger </a:t>
                </a:r>
                <a14:m>
                  <m:oMath xmlns:m="http://schemas.openxmlformats.org/officeDocument/2006/math">
                    <m:r>
                      <a:rPr lang="el-GR" sz="2000" b="0" i="1" smtClean="0">
                        <a:latin typeface="Cambria Math" panose="02040503050406030204" pitchFamily="18" charset="0"/>
                      </a:rPr>
                      <m:t>𝛼</m:t>
                    </m:r>
                  </m:oMath>
                </a14:m>
                <a:r>
                  <a:rPr lang="el-GR" sz="2000" dirty="0"/>
                  <a:t> </a:t>
                </a:r>
                <a:r>
                  <a:rPr lang="en-US" sz="2000" dirty="0"/>
                  <a:t>values, it might be more challenging to converge.</a:t>
                </a:r>
              </a:p>
            </p:txBody>
          </p:sp>
        </mc:Choice>
        <mc:Fallback xmlns="">
          <p:sp>
            <p:nvSpPr>
              <p:cNvPr id="3" name="Θέση περιεχομένου 2">
                <a:extLst>
                  <a:ext uri="{FF2B5EF4-FFF2-40B4-BE49-F238E27FC236}">
                    <a16:creationId xmlns:a16="http://schemas.microsoft.com/office/drawing/2014/main" id="{C76CE82E-1E4C-5D33-655E-4563B8972D73}"/>
                  </a:ext>
                </a:extLst>
              </p:cNvPr>
              <p:cNvSpPr>
                <a:spLocks noGrp="1" noRot="1" noChangeAspect="1" noMove="1" noResize="1" noEditPoints="1" noAdjustHandles="1" noChangeArrowheads="1" noChangeShapeType="1" noTextEdit="1"/>
              </p:cNvSpPr>
              <p:nvPr>
                <p:ph idx="1"/>
              </p:nvPr>
            </p:nvSpPr>
            <p:spPr>
              <a:xfrm>
                <a:off x="838200" y="1350447"/>
                <a:ext cx="10515600" cy="1325563"/>
              </a:xfrm>
              <a:blipFill>
                <a:blip r:embed="rId2"/>
                <a:stretch>
                  <a:fillRect l="-522" t="-4608"/>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B0351251-5ECF-B024-A242-4FD03441DD9E}"/>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938AE89B-8F28-8666-9E01-492570D464A5}"/>
              </a:ext>
            </a:extLst>
          </p:cNvPr>
          <p:cNvSpPr>
            <a:spLocks noGrp="1"/>
          </p:cNvSpPr>
          <p:nvPr>
            <p:ph type="sldNum" sz="quarter" idx="12"/>
          </p:nvPr>
        </p:nvSpPr>
        <p:spPr/>
        <p:txBody>
          <a:bodyPr/>
          <a:lstStyle/>
          <a:p>
            <a:fld id="{4ACA1919-B5C6-4827-8B15-372F46BB4020}" type="slidenum">
              <a:rPr lang="en-US" smtClean="0"/>
              <a:t>20</a:t>
            </a:fld>
            <a:endParaRPr lang="en-US"/>
          </a:p>
        </p:txBody>
      </p:sp>
      <p:pic>
        <p:nvPicPr>
          <p:cNvPr id="6" name="Picture 6" descr="graph illustrating different learning rates within gradient descent">
            <a:extLst>
              <a:ext uri="{FF2B5EF4-FFF2-40B4-BE49-F238E27FC236}">
                <a16:creationId xmlns:a16="http://schemas.microsoft.com/office/drawing/2014/main" id="{580EB3C3-F8FE-C2EE-885B-30E69167C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859871"/>
            <a:ext cx="5905500" cy="33126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stering Gradient Descent: Optimizing Neural Networks with Precision. | by  Omkar Hankare | Medium">
            <a:extLst>
              <a:ext uri="{FF2B5EF4-FFF2-40B4-BE49-F238E27FC236}">
                <a16:creationId xmlns:a16="http://schemas.microsoft.com/office/drawing/2014/main" id="{A151866A-F8C6-9E27-39C2-051A56717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343" y="2926080"/>
            <a:ext cx="5771393" cy="324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54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CA6AE77-4D1B-71CD-35B0-1E34A05DAC2D}"/>
              </a:ext>
            </a:extLst>
          </p:cNvPr>
          <p:cNvSpPr>
            <a:spLocks noGrp="1"/>
          </p:cNvSpPr>
          <p:nvPr>
            <p:ph type="title"/>
          </p:nvPr>
        </p:nvSpPr>
        <p:spPr>
          <a:xfrm>
            <a:off x="838200" y="64008"/>
            <a:ext cx="10515600" cy="1024763"/>
          </a:xfrm>
        </p:spPr>
        <p:txBody>
          <a:bodyPr/>
          <a:lstStyle/>
          <a:p>
            <a:r>
              <a:rPr lang="en-US" dirty="0"/>
              <a:t>Derivatives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F6A27A2A-726A-DDDB-FB37-1C5E5B11612D}"/>
                  </a:ext>
                </a:extLst>
              </p:cNvPr>
              <p:cNvSpPr>
                <a:spLocks noGrp="1"/>
              </p:cNvSpPr>
              <p:nvPr>
                <p:ph idx="1"/>
              </p:nvPr>
            </p:nvSpPr>
            <p:spPr>
              <a:xfrm>
                <a:off x="838200" y="1024127"/>
                <a:ext cx="4849368" cy="5697347"/>
              </a:xfrm>
            </p:spPr>
            <p:txBody>
              <a:bodyPr>
                <a:normAutofit/>
              </a:bodyPr>
              <a:lstStyle/>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b="0" i="1" dirty="0">
                    <a:latin typeface="Cambria Math" panose="02040503050406030204" pitchFamily="18" charset="0"/>
                  </a:rPr>
                  <a:t> </a:t>
                </a:r>
                <a:r>
                  <a:rPr lang="en-US" sz="1800" b="0" dirty="0">
                    <a:latin typeface="Cambria Math" panose="02040503050406030204" pitchFamily="18" charset="0"/>
                  </a:rPr>
                  <a:t>for single variable </a:t>
                </a:r>
                <a14:m>
                  <m:oMath xmlns:m="http://schemas.openxmlformats.org/officeDocument/2006/math">
                    <m:r>
                      <a:rPr lang="en-US" sz="1800" b="0" i="1" smtClean="0">
                        <a:latin typeface="Cambria Math" panose="02040503050406030204" pitchFamily="18" charset="0"/>
                      </a:rPr>
                      <m:t>𝑥</m:t>
                    </m:r>
                  </m:oMath>
                </a14:m>
                <a:r>
                  <a:rPr lang="en-US" sz="1800" b="0" i="1" dirty="0">
                    <a:latin typeface="Cambria Math" panose="02040503050406030204" pitchFamily="18" charset="0"/>
                  </a:rPr>
                  <a:t>.</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𝑐</m:t>
                    </m:r>
                    <m:r>
                      <a:rPr lang="en-US" sz="1800" b="0" i="1" smtClean="0">
                        <a:latin typeface="Cambria Math" panose="02040503050406030204" pitchFamily="18" charset="0"/>
                      </a:rPr>
                      <m:t>=0</m:t>
                    </m:r>
                  </m:oMath>
                </a14:m>
                <a:r>
                  <a:rPr lang="en-US" sz="1800" dirty="0"/>
                  <a:t>, where </a:t>
                </a:r>
                <a14:m>
                  <m:oMath xmlns:m="http://schemas.openxmlformats.org/officeDocument/2006/math">
                    <m:r>
                      <a:rPr lang="en-US" sz="1800" b="0" i="1" smtClean="0">
                        <a:latin typeface="Cambria Math" panose="02040503050406030204" pitchFamily="18" charset="0"/>
                      </a:rPr>
                      <m:t>𝑐</m:t>
                    </m:r>
                  </m:oMath>
                </a14:m>
                <a:r>
                  <a:rPr lang="en-US" sz="1800" dirty="0"/>
                  <a:t> is a constant value.</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𝑥</m:t>
                    </m:r>
                    <m:r>
                      <a:rPr lang="en-US" sz="1800" b="0" i="1" smtClean="0">
                        <a:latin typeface="Cambria Math" panose="02040503050406030204" pitchFamily="18" charset="0"/>
                      </a:rPr>
                      <m:t>=1</m:t>
                    </m:r>
                  </m:oMath>
                </a14:m>
                <a:r>
                  <a:rPr lang="en-US" sz="1800" dirty="0"/>
                  <a:t>.</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𝑛</m:t>
                        </m:r>
                      </m:sup>
                    </m:sSup>
                    <m:r>
                      <a:rPr lang="en-US" sz="1800" b="0" i="1" smtClean="0">
                        <a:latin typeface="Cambria Math" panose="02040503050406030204" pitchFamily="18" charset="0"/>
                      </a:rPr>
                      <m:t>=</m:t>
                    </m:r>
                    <m:r>
                      <a:rPr lang="en-US" sz="1800" b="0" i="1" smtClean="0">
                        <a:latin typeface="Cambria Math" panose="02040503050406030204" pitchFamily="18" charset="0"/>
                      </a:rPr>
                      <m:t>𝑛</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𝑛</m:t>
                        </m:r>
                        <m:r>
                          <a:rPr lang="en-US" sz="1800" b="0" i="1" smtClean="0">
                            <a:latin typeface="Cambria Math" panose="02040503050406030204" pitchFamily="18" charset="0"/>
                          </a:rPr>
                          <m:t>−1</m:t>
                        </m:r>
                      </m:sup>
                    </m:sSup>
                  </m:oMath>
                </a14:m>
                <a:r>
                  <a:rPr lang="en-US" sz="1800" dirty="0"/>
                  <a:t>.</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𝑛</m:t>
                            </m:r>
                          </m:sup>
                        </m:sSup>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m:t>
                        </m:r>
                        <m:r>
                          <a:rPr lang="en-US" sz="1800" b="0" i="1" smtClean="0">
                            <a:latin typeface="Cambria Math" panose="02040503050406030204" pitchFamily="18" charset="0"/>
                          </a:rPr>
                          <m:t>𝑛</m:t>
                        </m:r>
                      </m:sup>
                    </m:sSup>
                    <m:r>
                      <a:rPr lang="en-US" sz="1800" b="0" i="1" smtClean="0">
                        <a:latin typeface="Cambria Math" panose="02040503050406030204" pitchFamily="18" charset="0"/>
                      </a:rPr>
                      <m:t>=−</m:t>
                    </m:r>
                    <m:r>
                      <a:rPr lang="en-US" sz="1800" b="0" i="1" smtClean="0">
                        <a:latin typeface="Cambria Math" panose="02040503050406030204" pitchFamily="18" charset="0"/>
                      </a:rPr>
                      <m:t>𝑛</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−1</m:t>
                        </m:r>
                      </m:sup>
                    </m:sSup>
                    <m:r>
                      <a:rPr lang="en-US" sz="1800" b="0" i="1" smtClean="0">
                        <a:latin typeface="Cambria Math" panose="02040503050406030204" pitchFamily="18" charset="0"/>
                      </a:rPr>
                      <m:t>=−</m:t>
                    </m:r>
                    <m:r>
                      <a:rPr lang="en-US" sz="1800" b="0" i="1" smtClean="0">
                        <a:latin typeface="Cambria Math" panose="02040503050406030204" pitchFamily="18" charset="0"/>
                      </a:rPr>
                      <m:t>𝑛</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𝑛</m:t>
                            </m:r>
                            <m:r>
                              <a:rPr lang="en-US" sz="1800" b="0" i="1" smtClean="0">
                                <a:latin typeface="Cambria Math" panose="02040503050406030204" pitchFamily="18" charset="0"/>
                              </a:rPr>
                              <m:t>+1</m:t>
                            </m:r>
                          </m:sup>
                        </m:sSup>
                      </m:den>
                    </m:f>
                  </m:oMath>
                </a14:m>
                <a:r>
                  <a:rPr lang="en-US" sz="1800" dirty="0"/>
                  <a:t>.</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
                      <m:rPr>
                        <m:sty m:val="p"/>
                      </m:rPr>
                      <a:rPr lang="en-US" sz="1800" b="0" i="0" smtClean="0">
                        <a:latin typeface="Cambria Math" panose="02040503050406030204" pitchFamily="18" charset="0"/>
                      </a:rPr>
                      <m:t>s</m:t>
                    </m:r>
                    <m:r>
                      <a:rPr lang="en-US" sz="1800" b="0" i="1" smtClean="0">
                        <a:latin typeface="Cambria Math" panose="02040503050406030204" pitchFamily="18" charset="0"/>
                      </a:rPr>
                      <m:t>𝑖𝑛</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m:rPr>
                        <m:sty m:val="p"/>
                      </m:rPr>
                      <a:rPr lang="en-US" sz="1800" b="0" i="0" smtClean="0">
                        <a:latin typeface="Cambria Math" panose="02040503050406030204" pitchFamily="18" charset="0"/>
                      </a:rPr>
                      <m:t>cos</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a:t>
                </a:r>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𝑑𝑥</m:t>
                        </m:r>
                      </m:den>
                    </m:f>
                    <m:r>
                      <m:rPr>
                        <m:sty m:val="p"/>
                      </m:rPr>
                      <a:rPr lang="en-US" sz="1800" b="0" i="0" smtClean="0">
                        <a:latin typeface="Cambria Math" panose="02040503050406030204" pitchFamily="18" charset="0"/>
                      </a:rPr>
                      <m:t>cos</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sin</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oMath>
                </a14:m>
                <a:r>
                  <a:rPr lang="en-US" sz="1800" dirty="0"/>
                  <a:t>.</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𝑥</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𝑥</m:t>
                        </m:r>
                      </m:sup>
                    </m:sSup>
                  </m:oMath>
                </a14:m>
                <a:endParaRPr lang="en-US" sz="1800" dirty="0"/>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𝑑𝑥</m:t>
                        </m:r>
                      </m:den>
                    </m:f>
                    <m:r>
                      <m:rPr>
                        <m:sty m:val="p"/>
                      </m:rPr>
                      <a:rPr lang="en-US" sz="1800">
                        <a:latin typeface="Cambria Math" panose="02040503050406030204" pitchFamily="18" charset="0"/>
                      </a:rPr>
                      <m:t>ln</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𝑥</m:t>
                        </m:r>
                      </m:den>
                    </m:f>
                  </m:oMath>
                </a14:m>
                <a:r>
                  <a:rPr lang="en-US" sz="1800" dirty="0"/>
                  <a:t>.</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rPr>
                          <m:t>𝑥</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rPr>
                          <m:t>𝑥</m:t>
                        </m:r>
                      </m:sup>
                    </m:sSup>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log</m:t>
                        </m:r>
                      </m:e>
                      <m:sub>
                        <m:r>
                          <a:rPr lang="en-US" sz="1800" b="0" i="1" smtClean="0">
                            <a:latin typeface="Cambria Math" panose="02040503050406030204" pitchFamily="18" charset="0"/>
                          </a:rPr>
                          <m:t>𝑒</m:t>
                        </m:r>
                      </m:sub>
                    </m:sSub>
                    <m:r>
                      <a:rPr lang="en-US" sz="1800" b="0" i="1" smtClean="0">
                        <a:latin typeface="Cambria Math" panose="02040503050406030204" pitchFamily="18" charset="0"/>
                      </a:rPr>
                      <m:t>𝑎</m:t>
                    </m:r>
                  </m:oMath>
                </a14:m>
                <a:r>
                  <a:rPr lang="en-US" sz="1800" dirty="0"/>
                  <a:t>.</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𝑥</m:t>
                        </m:r>
                      </m:e>
                    </m:ra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𝑥</m:t>
                            </m:r>
                          </m:e>
                        </m:rad>
                      </m:den>
                    </m:f>
                  </m:oMath>
                </a14:m>
                <a:r>
                  <a:rPr lang="en-US" sz="1800" dirty="0"/>
                  <a:t>.</a:t>
                </a:r>
              </a:p>
              <a:p>
                <a:pPr marL="0" indent="0">
                  <a:buNone/>
                </a:pPr>
                <a:endParaRPr lang="en-US" sz="1800" dirty="0"/>
              </a:p>
            </p:txBody>
          </p:sp>
        </mc:Choice>
        <mc:Fallback xmlns="">
          <p:sp>
            <p:nvSpPr>
              <p:cNvPr id="3" name="Θέση περιεχομένου 2">
                <a:extLst>
                  <a:ext uri="{FF2B5EF4-FFF2-40B4-BE49-F238E27FC236}">
                    <a16:creationId xmlns:a16="http://schemas.microsoft.com/office/drawing/2014/main" id="{F6A27A2A-726A-DDDB-FB37-1C5E5B11612D}"/>
                  </a:ext>
                </a:extLst>
              </p:cNvPr>
              <p:cNvSpPr>
                <a:spLocks noGrp="1" noRot="1" noChangeAspect="1" noMove="1" noResize="1" noEditPoints="1" noAdjustHandles="1" noChangeArrowheads="1" noChangeShapeType="1" noTextEdit="1"/>
              </p:cNvSpPr>
              <p:nvPr>
                <p:ph idx="1"/>
              </p:nvPr>
            </p:nvSpPr>
            <p:spPr>
              <a:xfrm>
                <a:off x="838200" y="1024127"/>
                <a:ext cx="4849368" cy="5697347"/>
              </a:xfrm>
              <a:blipFill>
                <a:blip r:embed="rId2"/>
                <a:stretch>
                  <a:fillRect l="-881" t="-107"/>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0C911D47-9482-7768-E4BE-5BBF7844367B}"/>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9D020D6F-4FEF-90EF-A416-9A137FF55596}"/>
              </a:ext>
            </a:extLst>
          </p:cNvPr>
          <p:cNvSpPr>
            <a:spLocks noGrp="1"/>
          </p:cNvSpPr>
          <p:nvPr>
            <p:ph type="sldNum" sz="quarter" idx="12"/>
          </p:nvPr>
        </p:nvSpPr>
        <p:spPr/>
        <p:txBody>
          <a:bodyPr/>
          <a:lstStyle/>
          <a:p>
            <a:fld id="{4ACA1919-B5C6-4827-8B15-372F46BB4020}" type="slidenum">
              <a:rPr lang="en-US" smtClean="0"/>
              <a:t>21</a:t>
            </a:fld>
            <a:endParaRPr lang="en-US"/>
          </a:p>
        </p:txBody>
      </p:sp>
      <mc:AlternateContent xmlns:mc="http://schemas.openxmlformats.org/markup-compatibility/2006" xmlns:a14="http://schemas.microsoft.com/office/drawing/2010/main">
        <mc:Choice Requires="a14">
          <p:sp>
            <p:nvSpPr>
              <p:cNvPr id="6" name="Θέση περιεχομένου 2">
                <a:extLst>
                  <a:ext uri="{FF2B5EF4-FFF2-40B4-BE49-F238E27FC236}">
                    <a16:creationId xmlns:a16="http://schemas.microsoft.com/office/drawing/2014/main" id="{1DED5BC9-1618-6435-4FF4-6BCD4A0E5855}"/>
                  </a:ext>
                </a:extLst>
              </p:cNvPr>
              <p:cNvSpPr txBox="1">
                <a:spLocks/>
              </p:cNvSpPr>
              <p:nvPr/>
            </p:nvSpPr>
            <p:spPr>
              <a:xfrm>
                <a:off x="5394960" y="1024128"/>
                <a:ext cx="6611112" cy="5332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 for functions with a single variable </a:t>
                </a:r>
                <a14:m>
                  <m:oMath xmlns:m="http://schemas.openxmlformats.org/officeDocument/2006/math">
                    <m:r>
                      <a:rPr lang="en-US" sz="1800" b="0" i="1" smtClean="0">
                        <a:latin typeface="Cambria Math" panose="02040503050406030204" pitchFamily="18" charset="0"/>
                      </a:rPr>
                      <m:t>𝑥</m:t>
                    </m:r>
                  </m:oMath>
                </a14:m>
                <a:r>
                  <a:rPr lang="en-US" sz="1800" dirty="0"/>
                  <a:t>.</a:t>
                </a:r>
              </a:p>
              <a:p>
                <a:r>
                  <a:rPr lang="en-US" sz="1800" b="1" dirty="0"/>
                  <a:t>Constant Multiple Rule</a:t>
                </a:r>
                <a:r>
                  <a:rPr lang="en-US" sz="1800" dirty="0"/>
                  <a: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
                      <m:rPr>
                        <m:sty m:val="p"/>
                      </m:rPr>
                      <a:rPr lang="en-US" sz="1800" b="0" i="0" smtClean="0">
                        <a:latin typeface="Cambria Math" panose="02040503050406030204" pitchFamily="18" charset="0"/>
                      </a:rPr>
                      <m:t>c</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rPr>
                      <m:t>f</m:t>
                    </m:r>
                    <m:d>
                      <m:dPr>
                        <m:ctrlPr>
                          <a:rPr lang="en-US" sz="1800" b="0" i="1" smtClean="0">
                            <a:latin typeface="Cambria Math" panose="02040503050406030204" pitchFamily="18" charset="0"/>
                          </a:rPr>
                        </m:ctrlPr>
                      </m:dPr>
                      <m:e>
                        <m:r>
                          <m:rPr>
                            <m:sty m:val="p"/>
                          </m:rPr>
                          <a:rPr lang="en-US" sz="1800" b="0" i="0" smtClean="0">
                            <a:latin typeface="Cambria Math" panose="02040503050406030204" pitchFamily="18" charset="0"/>
                          </a:rPr>
                          <m:t>x</m:t>
                        </m:r>
                      </m:e>
                    </m:d>
                    <m:r>
                      <a:rPr lang="en-US" sz="1800" b="0" i="0" smtClean="0">
                        <a:latin typeface="Cambria Math" panose="02040503050406030204" pitchFamily="18" charset="0"/>
                      </a:rPr>
                      <m:t>=</m:t>
                    </m:r>
                    <m:r>
                      <m:rPr>
                        <m:sty m:val="p"/>
                      </m:rPr>
                      <a:rPr lang="en-US" sz="1800" b="0" i="0" smtClean="0">
                        <a:latin typeface="Cambria Math" panose="02040503050406030204" pitchFamily="18" charset="0"/>
                      </a:rPr>
                      <m:t>c</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𝑑𝑥</m:t>
                        </m:r>
                      </m:den>
                    </m:f>
                    <m:r>
                      <m:rPr>
                        <m:sty m:val="p"/>
                      </m:rPr>
                      <a:rPr lang="en-US" sz="1800">
                        <a:latin typeface="Cambria Math" panose="02040503050406030204" pitchFamily="18" charset="0"/>
                      </a:rPr>
                      <m:t>f</m:t>
                    </m:r>
                    <m:d>
                      <m:dPr>
                        <m:ctrlPr>
                          <a:rPr lang="en-US" sz="1800" i="1">
                            <a:latin typeface="Cambria Math" panose="02040503050406030204" pitchFamily="18" charset="0"/>
                          </a:rPr>
                        </m:ctrlPr>
                      </m:dPr>
                      <m:e>
                        <m:r>
                          <m:rPr>
                            <m:sty m:val="p"/>
                          </m:rPr>
                          <a:rPr lang="en-US" sz="1800">
                            <a:latin typeface="Cambria Math" panose="02040503050406030204" pitchFamily="18" charset="0"/>
                          </a:rPr>
                          <m:t>x</m:t>
                        </m:r>
                      </m:e>
                    </m:d>
                  </m:oMath>
                </a14:m>
                <a:r>
                  <a:rPr lang="en-US" sz="1800" dirty="0"/>
                  <a:t>.</a:t>
                </a:r>
              </a:p>
              <a:p>
                <a:r>
                  <a:rPr lang="en-US" sz="1800" b="1" dirty="0"/>
                  <a:t>Summation Rule: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rPr>
                          <m:t>𝑔</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𝑔</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oMath>
                </a14:m>
                <a:r>
                  <a:rPr lang="en-US" sz="1800" dirty="0"/>
                  <a:t>.</a:t>
                </a:r>
              </a:p>
              <a:p>
                <a:r>
                  <a:rPr lang="en-US" sz="1800" b="1" dirty="0"/>
                  <a:t>Product Rule</a:t>
                </a:r>
                <a:r>
                  <a:rPr lang="en-US" sz="1800" dirty="0"/>
                  <a: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d>
                      <m:dPr>
                        <m:ctrlPr>
                          <a:rPr lang="en-US" sz="1800" b="0" i="1" smtClean="0">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𝑔</m:t>
                        </m:r>
                        <m:d>
                          <m:dPr>
                            <m:ctrlPr>
                              <a:rPr lang="en-US" sz="1800" i="1">
                                <a:latin typeface="Cambria Math" panose="02040503050406030204" pitchFamily="18" charset="0"/>
                              </a:rPr>
                            </m:ctrlPr>
                          </m:dPr>
                          <m:e>
                            <m:r>
                              <a:rPr lang="en-US" sz="1800" i="1">
                                <a:latin typeface="Cambria Math" panose="02040503050406030204" pitchFamily="18" charset="0"/>
                              </a:rPr>
                              <m:t>𝑥</m:t>
                            </m:r>
                          </m:e>
                        </m:d>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𝑑𝑓</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𝑔</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𝑑𝑔</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a:t>
                </a:r>
              </a:p>
              <a:p>
                <a:r>
                  <a:rPr lang="en-US" sz="1800" b="1" dirty="0"/>
                  <a:t>Quotient Rule</a:t>
                </a:r>
                <a:r>
                  <a:rPr lang="en-US" sz="1800" dirty="0"/>
                  <a:t>:</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𝑑𝑥</m:t>
                        </m:r>
                      </m:den>
                    </m:f>
                    <m:d>
                      <m:dPr>
                        <m:ctrlPr>
                          <a:rPr lang="en-US" sz="1800" i="1">
                            <a:latin typeface="Cambria Math" panose="02040503050406030204" pitchFamily="18" charset="0"/>
                          </a:rPr>
                        </m:ctrlPr>
                      </m:dPr>
                      <m:e>
                        <m:f>
                          <m:fPr>
                            <m:ctrlPr>
                              <a:rPr lang="en-US" sz="1800" b="0" i="1" smtClean="0">
                                <a:latin typeface="Cambria Math" panose="02040503050406030204" pitchFamily="18" charset="0"/>
                              </a:rPr>
                            </m:ctrlPr>
                          </m:fPr>
                          <m:nu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num>
                          <m:den>
                            <m:r>
                              <a:rPr lang="en-US" sz="1800" b="0" i="1" smtClean="0">
                                <a:latin typeface="Cambria Math" panose="02040503050406030204" pitchFamily="18" charset="0"/>
                              </a:rPr>
                              <m:t>𝑔</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den>
                        </m:f>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f>
                          <m:fPr>
                            <m:ctrlPr>
                              <a:rPr lang="en-US" sz="1800" i="1">
                                <a:latin typeface="Cambria Math" panose="02040503050406030204" pitchFamily="18" charset="0"/>
                              </a:rPr>
                            </m:ctrlPr>
                          </m:fPr>
                          <m:num>
                            <m:r>
                              <a:rPr lang="en-US" sz="1800" i="1">
                                <a:latin typeface="Cambria Math" panose="02040503050406030204" pitchFamily="18" charset="0"/>
                              </a:rPr>
                              <m:t>𝑑𝑓</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num>
                          <m:den>
                            <m:r>
                              <a:rPr lang="en-US" sz="1800" i="1">
                                <a:latin typeface="Cambria Math" panose="02040503050406030204" pitchFamily="18" charset="0"/>
                              </a:rPr>
                              <m:t>𝑑𝑥</m:t>
                            </m:r>
                          </m:den>
                        </m:f>
                        <m:r>
                          <a:rPr lang="en-US" sz="1800" i="1">
                            <a:latin typeface="Cambria Math" panose="02040503050406030204" pitchFamily="18" charset="0"/>
                          </a:rPr>
                          <m:t>𝑔</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b="0" i="1" smtClean="0">
                            <a:latin typeface="Cambria Math" panose="02040503050406030204" pitchFamily="18" charset="0"/>
                          </a:rPr>
                          <m:t> − </m:t>
                        </m:r>
                        <m:f>
                          <m:fPr>
                            <m:ctrlPr>
                              <a:rPr lang="en-US" sz="1800" i="1">
                                <a:latin typeface="Cambria Math" panose="02040503050406030204" pitchFamily="18" charset="0"/>
                              </a:rPr>
                            </m:ctrlPr>
                          </m:fPr>
                          <m:num>
                            <m:r>
                              <a:rPr lang="en-US" sz="1800" i="1">
                                <a:latin typeface="Cambria Math" panose="02040503050406030204" pitchFamily="18" charset="0"/>
                              </a:rPr>
                              <m:t>𝑑𝑔</m:t>
                            </m:r>
                            <m:d>
                              <m:dPr>
                                <m:ctrlPr>
                                  <a:rPr lang="en-US" sz="1800" i="1">
                                    <a:latin typeface="Cambria Math" panose="02040503050406030204" pitchFamily="18" charset="0"/>
                                  </a:rPr>
                                </m:ctrlPr>
                              </m:dPr>
                              <m:e>
                                <m:r>
                                  <a:rPr lang="en-US" sz="1800" i="1">
                                    <a:latin typeface="Cambria Math" panose="02040503050406030204" pitchFamily="18" charset="0"/>
                                  </a:rPr>
                                  <m:t>𝑥</m:t>
                                </m:r>
                              </m:e>
                            </m:d>
                          </m:num>
                          <m:den>
                            <m:r>
                              <a:rPr lang="en-US" sz="1800" i="1">
                                <a:latin typeface="Cambria Math" panose="02040503050406030204" pitchFamily="18" charset="0"/>
                              </a:rPr>
                              <m:t>𝑑𝑥</m:t>
                            </m:r>
                          </m:den>
                        </m:f>
                        <m:r>
                          <a:rPr lang="en-US" sz="1800" i="1">
                            <a:latin typeface="Cambria Math" panose="02040503050406030204" pitchFamily="18" charset="0"/>
                          </a:rPr>
                          <m:t>𝑓</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den>
                    </m:f>
                  </m:oMath>
                </a14:m>
                <a:r>
                  <a:rPr lang="en-US" sz="1800" dirty="0"/>
                  <a:t>.</a:t>
                </a:r>
              </a:p>
              <a:p>
                <a:r>
                  <a:rPr lang="en-US" sz="1800" b="1" dirty="0"/>
                  <a:t>Chain Rule</a:t>
                </a:r>
                <a:r>
                  <a:rPr lang="en-US" sz="1800" dirty="0"/>
                  <a: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𝑔</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e>
                    </m:d>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𝑔</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oMath>
                </a14:m>
                <a:r>
                  <a:rPr lang="en-US" sz="1800" dirty="0"/>
                  <a:t>.</a:t>
                </a:r>
              </a:p>
            </p:txBody>
          </p:sp>
        </mc:Choice>
        <mc:Fallback xmlns="">
          <p:sp>
            <p:nvSpPr>
              <p:cNvPr id="6" name="Θέση περιεχομένου 2">
                <a:extLst>
                  <a:ext uri="{FF2B5EF4-FFF2-40B4-BE49-F238E27FC236}">
                    <a16:creationId xmlns:a16="http://schemas.microsoft.com/office/drawing/2014/main" id="{1DED5BC9-1618-6435-4FF4-6BCD4A0E5855}"/>
                  </a:ext>
                </a:extLst>
              </p:cNvPr>
              <p:cNvSpPr txBox="1">
                <a:spLocks noRot="1" noChangeAspect="1" noMove="1" noResize="1" noEditPoints="1" noAdjustHandles="1" noChangeArrowheads="1" noChangeShapeType="1" noTextEdit="1"/>
              </p:cNvSpPr>
              <p:nvPr/>
            </p:nvSpPr>
            <p:spPr>
              <a:xfrm>
                <a:off x="5394960" y="1024128"/>
                <a:ext cx="6611112" cy="5332222"/>
              </a:xfrm>
              <a:prstGeom prst="rect">
                <a:avLst/>
              </a:prstGeom>
              <a:blipFill>
                <a:blip r:embed="rId3"/>
                <a:stretch>
                  <a:fillRect l="-553"/>
                </a:stretch>
              </a:blipFill>
            </p:spPr>
            <p:txBody>
              <a:bodyPr/>
              <a:lstStyle/>
              <a:p>
                <a:r>
                  <a:rPr lang="en-US">
                    <a:noFill/>
                  </a:rPr>
                  <a:t> </a:t>
                </a:r>
              </a:p>
            </p:txBody>
          </p:sp>
        </mc:Fallback>
      </mc:AlternateContent>
    </p:spTree>
    <p:extLst>
      <p:ext uri="{BB962C8B-B14F-4D97-AF65-F5344CB8AC3E}">
        <p14:creationId xmlns:p14="http://schemas.microsoft.com/office/powerpoint/2010/main" val="214748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11150FE-03E1-34F3-9716-079B531F9DFB}"/>
              </a:ext>
            </a:extLst>
          </p:cNvPr>
          <p:cNvSpPr>
            <a:spLocks noGrp="1"/>
          </p:cNvSpPr>
          <p:nvPr>
            <p:ph type="title"/>
          </p:nvPr>
        </p:nvSpPr>
        <p:spPr>
          <a:xfrm>
            <a:off x="548640" y="0"/>
            <a:ext cx="10515600" cy="887603"/>
          </a:xfrm>
        </p:spPr>
        <p:txBody>
          <a:bodyPr>
            <a:normAutofit/>
          </a:bodyPr>
          <a:lstStyle/>
          <a:p>
            <a:r>
              <a:rPr lang="en-US" sz="4000" dirty="0"/>
              <a:t>Gradient Descent Example</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C7FC406F-6B10-66A8-A8A6-C61775286F8F}"/>
                  </a:ext>
                </a:extLst>
              </p:cNvPr>
              <p:cNvSpPr>
                <a:spLocks noGrp="1"/>
              </p:cNvSpPr>
              <p:nvPr>
                <p:ph idx="1"/>
              </p:nvPr>
            </p:nvSpPr>
            <p:spPr>
              <a:xfrm>
                <a:off x="548640" y="1104995"/>
                <a:ext cx="11094720" cy="5350669"/>
              </a:xfrm>
            </p:spPr>
            <p:txBody>
              <a:bodyPr>
                <a:normAutofit/>
              </a:bodyPr>
              <a:lstStyle/>
              <a:p>
                <a:r>
                  <a:rPr lang="en-US" sz="2000" dirty="0"/>
                  <a:t>Given instance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=(1,1)</m:t>
                    </m:r>
                  </m:oMath>
                </a14:m>
                <a:r>
                  <a:rPr lang="en-US" sz="2000" dirty="0"/>
                  <a:t> with class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=1</m:t>
                    </m:r>
                  </m:oMath>
                </a14:m>
                <a:r>
                  <a:rPr lang="en-US" sz="2000" dirty="0"/>
                  <a:t> and Perceptron with weights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=1,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m:t>
                    </m:r>
                  </m:oMath>
                </a14:m>
                <a:r>
                  <a:rPr lang="en-US" sz="2000" dirty="0"/>
                  <a:t> and sigmoid activation </a:t>
                </a:r>
                <a14:m>
                  <m:oMath xmlns:m="http://schemas.openxmlformats.org/officeDocument/2006/math">
                    <m:r>
                      <a:rPr lang="el-GR" sz="2000" b="0" i="1" smtClean="0">
                        <a:latin typeface="Cambria Math" panose="02040503050406030204" pitchFamily="18" charset="0"/>
                      </a:rPr>
                      <m:t>𝜎</m:t>
                    </m:r>
                    <m:r>
                      <a:rPr lang="el-GR"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sz="2000" dirty="0"/>
                  <a:t>, minimize </a:t>
                </a:r>
                <a14:m>
                  <m:oMath xmlns:m="http://schemas.openxmlformats.org/officeDocument/2006/math">
                    <m:r>
                      <a:rPr lang="en-US" sz="2000" b="0" i="1" smtClean="0">
                        <a:latin typeface="Cambria Math" panose="02040503050406030204" pitchFamily="18" charset="0"/>
                      </a:rPr>
                      <m:t>𝑀𝑆𝐸</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a14:m>
                <a:r>
                  <a:rPr lang="en-US" sz="2000" dirty="0"/>
                  <a:t> by applying Gradient Descent. It is also given that learning rate </a:t>
                </a:r>
                <a14:m>
                  <m:oMath xmlns:m="http://schemas.openxmlformats.org/officeDocument/2006/math">
                    <m:r>
                      <a:rPr lang="el-GR" sz="2000" b="0" i="1" smtClean="0">
                        <a:latin typeface="Cambria Math" panose="02040503050406030204" pitchFamily="18" charset="0"/>
                      </a:rPr>
                      <m:t>𝛼</m:t>
                    </m:r>
                    <m:r>
                      <a:rPr lang="el-GR" sz="2000" b="0" i="1" smtClean="0">
                        <a:latin typeface="Cambria Math" panose="02040503050406030204" pitchFamily="18" charset="0"/>
                      </a:rPr>
                      <m:t>=0.1</m:t>
                    </m:r>
                  </m:oMath>
                </a14:m>
                <a:r>
                  <a:rPr lang="el-GR" sz="2000" dirty="0"/>
                  <a:t> </a:t>
                </a:r>
                <a:r>
                  <a:rPr lang="en-US" sz="2000" dirty="0"/>
                  <a:t>and </a:t>
                </a:r>
                <a14:m>
                  <m:oMath xmlns:m="http://schemas.openxmlformats.org/officeDocument/2006/math">
                    <m:sSup>
                      <m:sSupPr>
                        <m:ctrlPr>
                          <a:rPr lang="el-GR" sz="2000" b="0" i="1" smtClean="0">
                            <a:latin typeface="Cambria Math" panose="02040503050406030204" pitchFamily="18" charset="0"/>
                          </a:rPr>
                        </m:ctrlPr>
                      </m:sSupPr>
                      <m:e>
                        <m:r>
                          <a:rPr lang="el-GR" sz="2000" b="0" i="1" smtClean="0">
                            <a:latin typeface="Cambria Math" panose="02040503050406030204" pitchFamily="18" charset="0"/>
                          </a:rPr>
                          <m:t>𝜎</m:t>
                        </m:r>
                      </m:e>
                      <m:sup>
                        <m:r>
                          <a:rPr lang="el-GR"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l-GR" sz="2000" b="0" i="1" smtClean="0">
                        <a:latin typeface="Cambria Math" panose="02040503050406030204" pitchFamily="18" charset="0"/>
                      </a:rPr>
                      <m:t>𝜎</m:t>
                    </m:r>
                    <m:r>
                      <a:rPr lang="el-GR"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l-GR" sz="2000" b="0" i="1" smtClean="0">
                        <a:latin typeface="Cambria Math" panose="02040503050406030204" pitchFamily="18" charset="0"/>
                      </a:rPr>
                      <m:t>𝜎</m:t>
                    </m:r>
                    <m:d>
                      <m:dPr>
                        <m:ctrlPr>
                          <a:rPr lang="el-GR"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oMath>
                </a14:m>
                <a:r>
                  <a:rPr lang="en-US" sz="2000" dirty="0"/>
                  <a:t>.</a:t>
                </a:r>
              </a:p>
              <a:p>
                <a:r>
                  <a:rPr lang="en-US" sz="2000" b="0" dirty="0"/>
                  <a:t>Compute predictions: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r>
                      <a:rPr lang="el-GR" sz="2000" b="0" i="1" smtClean="0">
                        <a:latin typeface="Cambria Math" panose="02040503050406030204" pitchFamily="18" charset="0"/>
                      </a:rPr>
                      <m:t>𝜎</m:t>
                    </m:r>
                    <m:d>
                      <m:dPr>
                        <m:ctrlPr>
                          <a:rPr lang="el-GR" sz="2000" b="0" i="1" smtClean="0">
                            <a:latin typeface="Cambria Math" panose="02040503050406030204" pitchFamily="18" charset="0"/>
                          </a:rPr>
                        </m:ctrlPr>
                      </m:dPr>
                      <m:e>
                        <m:r>
                          <a:rPr lang="en-US" sz="2000" b="0" i="1" smtClean="0">
                            <a:latin typeface="Cambria Math" panose="02040503050406030204" pitchFamily="18" charset="0"/>
                          </a:rPr>
                          <m:t>𝑊𝑋</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e>
                    </m:d>
                    <m:r>
                      <a:rPr lang="el-GR" sz="2000" b="0" i="1" smtClean="0">
                        <a:latin typeface="Cambria Math" panose="02040503050406030204" pitchFamily="18" charset="0"/>
                      </a:rPr>
                      <m:t>=</m:t>
                    </m:r>
                    <m:r>
                      <a:rPr lang="el-GR" sz="2000" b="0" i="1" smtClean="0">
                        <a:latin typeface="Cambria Math" panose="02040503050406030204" pitchFamily="18" charset="0"/>
                      </a:rPr>
                      <m:t>𝜎</m:t>
                    </m:r>
                    <m:d>
                      <m:dPr>
                        <m:ctrlPr>
                          <a:rPr lang="el-GR" sz="2000" b="0" i="1" smtClean="0">
                            <a:latin typeface="Cambria Math" panose="02040503050406030204" pitchFamily="18" charset="0"/>
                          </a:rPr>
                        </m:ctrlPr>
                      </m:dPr>
                      <m:e>
                        <m:r>
                          <a:rPr lang="el-GR" sz="2000" b="0" i="1" smtClean="0">
                            <a:latin typeface="Cambria Math" panose="02040503050406030204" pitchFamily="18" charset="0"/>
                          </a:rPr>
                          <m:t>1</m:t>
                        </m:r>
                        <m:r>
                          <a:rPr lang="el-GR"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l-GR" sz="2000" b="0" i="1" smtClean="0">
                            <a:latin typeface="Cambria Math" panose="02040503050406030204" pitchFamily="18" charset="0"/>
                            <a:ea typeface="Cambria Math" panose="02040503050406030204" pitchFamily="18" charset="0"/>
                          </a:rPr>
                          <m:t>1∙1+0</m:t>
                        </m:r>
                      </m:e>
                    </m:d>
                    <m:r>
                      <a:rPr lang="el-GR" sz="2000" b="0" i="1" smtClean="0">
                        <a:latin typeface="Cambria Math" panose="02040503050406030204" pitchFamily="18" charset="0"/>
                      </a:rPr>
                      <m:t>=</m:t>
                    </m:r>
                    <m:r>
                      <a:rPr lang="el-GR" sz="2000" b="0" i="1" smtClean="0">
                        <a:latin typeface="Cambria Math" panose="02040503050406030204" pitchFamily="18" charset="0"/>
                      </a:rPr>
                      <m:t>𝜎</m:t>
                    </m:r>
                    <m:d>
                      <m:dPr>
                        <m:ctrlPr>
                          <a:rPr lang="el-GR" sz="2000" b="0" i="1" smtClean="0">
                            <a:latin typeface="Cambria Math" panose="02040503050406030204" pitchFamily="18" charset="0"/>
                          </a:rPr>
                        </m:ctrlPr>
                      </m:dPr>
                      <m:e>
                        <m:r>
                          <a:rPr lang="el-GR" sz="2000" b="0" i="1" smtClean="0">
                            <a:latin typeface="Cambria Math" panose="02040503050406030204" pitchFamily="18" charset="0"/>
                          </a:rPr>
                          <m:t>2</m:t>
                        </m:r>
                      </m:e>
                    </m:d>
                    <m:r>
                      <a:rPr lang="el-GR" sz="2000" b="0" i="1" smtClean="0">
                        <a:latin typeface="Cambria Math" panose="02040503050406030204" pitchFamily="18" charset="0"/>
                      </a:rPr>
                      <m:t>=</m:t>
                    </m:r>
                    <m:f>
                      <m:fPr>
                        <m:ctrlPr>
                          <a:rPr lang="el-GR" sz="2000" b="0" i="1" smtClean="0">
                            <a:latin typeface="Cambria Math" panose="02040503050406030204" pitchFamily="18" charset="0"/>
                          </a:rPr>
                        </m:ctrlPr>
                      </m:fPr>
                      <m:num>
                        <m:r>
                          <a:rPr lang="el-GR" sz="2000" b="0" i="1" smtClean="0">
                            <a:latin typeface="Cambria Math" panose="02040503050406030204" pitchFamily="18" charset="0"/>
                          </a:rPr>
                          <m:t>1</m:t>
                        </m:r>
                      </m:num>
                      <m:den>
                        <m:r>
                          <a:rPr lang="el-GR"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0</m:t>
                            </m:r>
                          </m:sup>
                        </m:sSup>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=0.5</m:t>
                    </m:r>
                  </m:oMath>
                </a14:m>
                <a:r>
                  <a:rPr lang="en-US" sz="2000" dirty="0"/>
                  <a:t>. </a:t>
                </a:r>
              </a:p>
              <a:p>
                <a:r>
                  <a:rPr lang="en-US" sz="2000" b="0" dirty="0"/>
                  <a:t>Compute Error: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r>
                      <a:rPr lang="en-US" sz="2000" b="0" i="1" smtClean="0">
                        <a:latin typeface="Cambria Math" panose="02040503050406030204" pitchFamily="18" charset="0"/>
                      </a:rPr>
                      <m:t>𝑀𝑆𝐸</m:t>
                    </m:r>
                    <m:d>
                      <m:dPr>
                        <m:ctrlPr>
                          <a:rPr lang="en-US" sz="2000" b="0" i="1" smtClean="0">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0.5−1</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4</m:t>
                        </m:r>
                      </m:den>
                    </m:f>
                  </m:oMath>
                </a14:m>
                <a:r>
                  <a:rPr lang="en-US" sz="2000" dirty="0"/>
                  <a:t>.</a:t>
                </a:r>
              </a:p>
              <a:p>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r>
                              <a:rPr lang="en-US" sz="2000" b="0" i="1" smtClean="0">
                                <a:latin typeface="Cambria Math" panose="02040503050406030204" pitchFamily="18" charset="0"/>
                              </a:rPr>
                              <m:t>𝑦</m:t>
                            </m:r>
                          </m:e>
                        </m:d>
                      </m:e>
                      <m:sup>
                        <m:r>
                          <a:rPr lang="en-US" sz="2000" b="0" i="1" smtClean="0">
                            <a:latin typeface="Cambria Math" panose="02040503050406030204" pitchFamily="18" charset="0"/>
                          </a:rPr>
                          <m:t>2</m:t>
                        </m:r>
                      </m:sup>
                    </m:sSup>
                  </m:oMath>
                </a14:m>
                <a:r>
                  <a:rPr lang="en-US" sz="2000" b="0" i="1" dirty="0">
                    <a:latin typeface="Cambria Math" panose="02040503050406030204" pitchFamily="18" charset="0"/>
                  </a:rPr>
                  <a:t>. </a:t>
                </a:r>
                <a:r>
                  <a:rPr lang="en-US" sz="2000" b="0" dirty="0">
                    <a:latin typeface="Cambria Math" panose="02040503050406030204" pitchFamily="18" charset="0"/>
                  </a:rPr>
                  <a:t>This is the case of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𝑑𝑥</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2</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=2</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𝑑𝑥</m:t>
                        </m:r>
                      </m:den>
                    </m:f>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oMath>
                </a14:m>
                <a:r>
                  <a:rPr lang="en-US" sz="2000" b="0" i="1" dirty="0">
                    <a:latin typeface="Cambria Math" panose="02040503050406030204" pitchFamily="18" charset="0"/>
                  </a:rPr>
                  <a:t>.</a:t>
                </a:r>
              </a:p>
              <a:p>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i="1">
                        <a:latin typeface="Cambria Math" panose="02040503050406030204" pitchFamily="18" charset="0"/>
                      </a:rPr>
                      <m:t>=</m:t>
                    </m:r>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r>
                          <a:rPr lang="en-US" sz="2000" b="0" i="1" smtClean="0">
                            <a:latin typeface="Cambria Math" panose="02040503050406030204" pitchFamily="18" charset="0"/>
                          </a:rPr>
                          <m:t>𝑦</m:t>
                        </m:r>
                      </m:e>
                    </m:d>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d>
                      <m:dPr>
                        <m:ctrlPr>
                          <a:rPr lang="en-US" sz="2000" b="0" i="1" smtClean="0">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𝑦</m:t>
                        </m:r>
                      </m:e>
                    </m:d>
                  </m:oMath>
                </a14:m>
                <a:r>
                  <a:rPr lang="en-US" sz="2000" dirty="0"/>
                  <a:t>. By the </a:t>
                </a:r>
                <a:r>
                  <a:rPr lang="en-US" sz="2000" b="1" dirty="0"/>
                  <a:t>summation rule</a:t>
                </a:r>
                <a:r>
                  <a:rPr lang="en-US" sz="2000" dirty="0"/>
                  <a:t>:</a:t>
                </a:r>
              </a:p>
              <a:p>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𝑦</m:t>
                            </m:r>
                          </m:e>
                        </m:d>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𝑦</m:t>
                            </m:r>
                          </m:e>
                        </m:d>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i="1">
                            <a:latin typeface="Cambria Math" panose="02040503050406030204" pitchFamily="18" charset="0"/>
                          </a:rPr>
                          <m:t>𝑦</m:t>
                        </m:r>
                      </m:e>
                    </m:d>
                  </m:oMath>
                </a14:m>
                <a:r>
                  <a:rPr lang="en-US" sz="2000" dirty="0"/>
                  <a:t>. Since </a:t>
                </a:r>
                <a14:m>
                  <m:oMath xmlns:m="http://schemas.openxmlformats.org/officeDocument/2006/math">
                    <m:r>
                      <a:rPr lang="en-US" sz="2000" b="0" i="1" smtClean="0">
                        <a:latin typeface="Cambria Math" panose="02040503050406030204" pitchFamily="18" charset="0"/>
                      </a:rPr>
                      <m:t>𝑦</m:t>
                    </m:r>
                  </m:oMath>
                </a14:m>
                <a:r>
                  <a:rPr lang="en-US" sz="2000" dirty="0"/>
                  <a:t> is </a:t>
                </a:r>
                <a:r>
                  <a:rPr lang="en-US" sz="2000" b="1" dirty="0"/>
                  <a:t>constant</a:t>
                </a:r>
                <a:r>
                  <a:rPr lang="en-US" sz="2000" dirty="0"/>
                  <a:t> (0 or 1), then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𝑦</m:t>
                    </m:r>
                    <m:r>
                      <a:rPr lang="en-US" sz="2000" b="0" i="1" smtClean="0">
                        <a:latin typeface="Cambria Math" panose="02040503050406030204" pitchFamily="18" charset="0"/>
                      </a:rPr>
                      <m:t>=0</m:t>
                    </m:r>
                  </m:oMath>
                </a14:m>
                <a:r>
                  <a:rPr lang="en-US" sz="2000" dirty="0"/>
                  <a:t>.</a:t>
                </a:r>
              </a:p>
              <a:p>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i="1">
                        <a:latin typeface="Cambria Math" panose="02040503050406030204" pitchFamily="18" charset="0"/>
                      </a:rPr>
                      <m:t>=</m:t>
                    </m:r>
                    <m:r>
                      <a:rPr lang="en-US" sz="2000" b="0" i="1" smtClean="0">
                        <a:latin typeface="Cambria Math" panose="02040503050406030204" pitchFamily="18" charset="0"/>
                      </a:rPr>
                      <m:t>2</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𝑦</m:t>
                        </m:r>
                      </m:e>
                    </m:d>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r>
                      <a:rPr lang="en-US" sz="2000" i="1" smtClean="0">
                        <a:latin typeface="Cambria Math" panose="02040503050406030204" pitchFamily="18" charset="0"/>
                      </a:rPr>
                      <m:t>2</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smtClean="0">
                            <a:latin typeface="Cambria Math" panose="02040503050406030204" pitchFamily="18" charset="0"/>
                          </a:rPr>
                          <m:t>𝑦</m:t>
                        </m:r>
                      </m:e>
                    </m:d>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r>
                      <a:rPr lang="el-GR" sz="2000" b="0" i="1" smtClean="0">
                        <a:latin typeface="Cambria Math" panose="02040503050406030204" pitchFamily="18" charset="0"/>
                      </a:rPr>
                      <m:t>𝜎</m:t>
                    </m:r>
                    <m:r>
                      <a:rPr lang="el-GR" sz="2000" b="0" i="1" smtClean="0">
                        <a:latin typeface="Cambria Math" panose="02040503050406030204" pitchFamily="18" charset="0"/>
                      </a:rPr>
                      <m:t>(</m:t>
                    </m:r>
                    <m:r>
                      <a:rPr lang="en-US" sz="2000" b="0" i="1" smtClean="0">
                        <a:latin typeface="Cambria Math" panose="02040503050406030204" pitchFamily="18" charset="0"/>
                      </a:rPr>
                      <m:t>𝑊𝑋</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r>
                      <a:rPr lang="el-GR" sz="2000" b="0" i="1" smtClean="0">
                        <a:latin typeface="Cambria Math" panose="02040503050406030204" pitchFamily="18" charset="0"/>
                      </a:rPr>
                      <m:t>)</m:t>
                    </m:r>
                  </m:oMath>
                </a14:m>
                <a:r>
                  <a:rPr lang="en-US" sz="2000" dirty="0"/>
                  <a:t>. </a:t>
                </a:r>
                <a:r>
                  <a:rPr lang="en-US" sz="2000" b="1" dirty="0"/>
                  <a:t>By the chain rule</a:t>
                </a:r>
                <a:r>
                  <a:rPr lang="en-US" sz="2000" dirty="0"/>
                  <a:t>: </a:t>
                </a:r>
              </a:p>
              <a:p>
                <a:r>
                  <a:rPr lang="en-US" sz="2000" dirty="0">
                    <a:latin typeface="Cambria Math" panose="02040503050406030204" pitchFamily="18" charset="0"/>
                  </a:rPr>
                  <a:t>Given that </a:t>
                </a:r>
                <a14:m>
                  <m:oMath xmlns:m="http://schemas.openxmlformats.org/officeDocument/2006/math">
                    <m:sSup>
                      <m:sSupPr>
                        <m:ctrlPr>
                          <a:rPr lang="en-US" sz="2000" i="1">
                            <a:latin typeface="Cambria Math" panose="02040503050406030204" pitchFamily="18" charset="0"/>
                          </a:rPr>
                        </m:ctrlPr>
                      </m:sSupPr>
                      <m:e>
                        <m:r>
                          <a:rPr lang="el-GR" sz="2000" i="1">
                            <a:latin typeface="Cambria Math" panose="02040503050406030204" pitchFamily="18" charset="0"/>
                          </a:rPr>
                          <m:t>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l-GR" sz="2000" i="1">
                        <a:latin typeface="Cambria Math" panose="02040503050406030204" pitchFamily="18" charset="0"/>
                      </a:rPr>
                      <m:t>𝜎</m:t>
                    </m:r>
                    <m:r>
                      <a:rPr lang="el-GR"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)(1−</m:t>
                    </m:r>
                    <m:r>
                      <a:rPr lang="el-GR"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oMath>
                </a14:m>
                <a:r>
                  <a:rPr lang="en-US" sz="2000" dirty="0">
                    <a:latin typeface="Cambria Math" panose="02040503050406030204" pitchFamily="18" charset="0"/>
                  </a:rPr>
                  <a:t>, then by chain rule: </a:t>
                </a:r>
                <a14:m>
                  <m:oMath xmlns:m="http://schemas.openxmlformats.org/officeDocument/2006/math">
                    <m:r>
                      <a:rPr lang="el-GR"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i="1">
                        <a:latin typeface="Cambria Math" panose="02040503050406030204" pitchFamily="18" charset="0"/>
                      </a:rPr>
                      <m:t>=</m:t>
                    </m:r>
                    <m:r>
                      <a:rPr lang="el-GR" sz="2000" i="1">
                        <a:latin typeface="Cambria Math" panose="02040503050406030204" pitchFamily="18" charset="0"/>
                      </a:rPr>
                      <m:t>𝜎</m:t>
                    </m:r>
                    <m:d>
                      <m:dPr>
                        <m:ctrlPr>
                          <a:rPr lang="el-GR" sz="2000" i="1">
                            <a:latin typeface="Cambria Math" panose="02040503050406030204" pitchFamily="18" charset="0"/>
                          </a:rPr>
                        </m:ctrlPr>
                      </m:dPr>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d>
                      <m:dPr>
                        <m:ctrlPr>
                          <a:rPr lang="en-US" sz="2000" i="1">
                            <a:latin typeface="Cambria Math" panose="02040503050406030204" pitchFamily="18" charset="0"/>
                          </a:rPr>
                        </m:ctrlPr>
                      </m:dPr>
                      <m:e>
                        <m:r>
                          <a:rPr lang="en-US" sz="2000" i="1">
                            <a:latin typeface="Cambria Math" panose="02040503050406030204" pitchFamily="18" charset="0"/>
                          </a:rPr>
                          <m:t>1−</m:t>
                        </m:r>
                        <m:r>
                          <a:rPr lang="el-GR"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e>
                    </m:d>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latin typeface="Cambria Math" panose="02040503050406030204" pitchFamily="18" charset="0"/>
                  </a:rPr>
                  <a:t>.</a:t>
                </a:r>
              </a:p>
              <a:p>
                <a:endParaRPr lang="en-US" sz="2000" dirty="0"/>
              </a:p>
            </p:txBody>
          </p:sp>
        </mc:Choice>
        <mc:Fallback xmlns="">
          <p:sp>
            <p:nvSpPr>
              <p:cNvPr id="3" name="Θέση περιεχομένου 2">
                <a:extLst>
                  <a:ext uri="{FF2B5EF4-FFF2-40B4-BE49-F238E27FC236}">
                    <a16:creationId xmlns:a16="http://schemas.microsoft.com/office/drawing/2014/main" id="{C7FC406F-6B10-66A8-A8A6-C61775286F8F}"/>
                  </a:ext>
                </a:extLst>
              </p:cNvPr>
              <p:cNvSpPr>
                <a:spLocks noGrp="1" noRot="1" noChangeAspect="1" noMove="1" noResize="1" noEditPoints="1" noAdjustHandles="1" noChangeArrowheads="1" noChangeShapeType="1" noTextEdit="1"/>
              </p:cNvSpPr>
              <p:nvPr>
                <p:ph idx="1"/>
              </p:nvPr>
            </p:nvSpPr>
            <p:spPr>
              <a:xfrm>
                <a:off x="548640" y="1104995"/>
                <a:ext cx="11094720" cy="5350669"/>
              </a:xfrm>
              <a:blipFill>
                <a:blip r:embed="rId2"/>
                <a:stretch>
                  <a:fillRect l="-495" t="-1025"/>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F58C6952-006D-0437-433E-97C4A81539EF}"/>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EE5D7CBC-BB66-684B-C0C6-9CAB030CF464}"/>
              </a:ext>
            </a:extLst>
          </p:cNvPr>
          <p:cNvSpPr>
            <a:spLocks noGrp="1"/>
          </p:cNvSpPr>
          <p:nvPr>
            <p:ph type="sldNum" sz="quarter" idx="12"/>
          </p:nvPr>
        </p:nvSpPr>
        <p:spPr/>
        <p:txBody>
          <a:bodyPr/>
          <a:lstStyle/>
          <a:p>
            <a:fld id="{4ACA1919-B5C6-4827-8B15-372F46BB4020}" type="slidenum">
              <a:rPr lang="en-US" smtClean="0"/>
              <a:t>22</a:t>
            </a:fld>
            <a:endParaRPr lang="en-US"/>
          </a:p>
        </p:txBody>
      </p:sp>
    </p:spTree>
    <p:extLst>
      <p:ext uri="{BB962C8B-B14F-4D97-AF65-F5344CB8AC3E}">
        <p14:creationId xmlns:p14="http://schemas.microsoft.com/office/powerpoint/2010/main" val="1864866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B79E2-7095-7EA7-9E54-647D323F643E}"/>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7A3E7B59-3DE8-46B0-C4FD-94A92CFCDC06}"/>
              </a:ext>
            </a:extLst>
          </p:cNvPr>
          <p:cNvSpPr>
            <a:spLocks noGrp="1"/>
          </p:cNvSpPr>
          <p:nvPr>
            <p:ph type="title"/>
          </p:nvPr>
        </p:nvSpPr>
        <p:spPr>
          <a:xfrm>
            <a:off x="548640" y="0"/>
            <a:ext cx="10515600" cy="887603"/>
          </a:xfrm>
        </p:spPr>
        <p:txBody>
          <a:bodyPr>
            <a:normAutofit/>
          </a:bodyPr>
          <a:lstStyle/>
          <a:p>
            <a:r>
              <a:rPr lang="en-US" sz="4000" dirty="0"/>
              <a:t>Gradient Descent Example</a:t>
            </a:r>
          </a:p>
        </p:txBody>
      </p:sp>
      <mc:AlternateContent xmlns:mc="http://schemas.openxmlformats.org/markup-compatibility/2006">
        <mc:Choice xmlns:a14="http://schemas.microsoft.com/office/drawing/2010/main" Requires="a14">
          <p:sp>
            <p:nvSpPr>
              <p:cNvPr id="3" name="Θέση περιεχομένου 2">
                <a:extLst>
                  <a:ext uri="{FF2B5EF4-FFF2-40B4-BE49-F238E27FC236}">
                    <a16:creationId xmlns:a16="http://schemas.microsoft.com/office/drawing/2014/main" id="{DF750FC3-C5F7-88E1-8646-F8EE468BDE49}"/>
                  </a:ext>
                </a:extLst>
              </p:cNvPr>
              <p:cNvSpPr>
                <a:spLocks noGrp="1"/>
              </p:cNvSpPr>
              <p:nvPr>
                <p:ph idx="1"/>
              </p:nvPr>
            </p:nvSpPr>
            <p:spPr>
              <a:xfrm>
                <a:off x="548640" y="1104995"/>
                <a:ext cx="11338560" cy="5350669"/>
              </a:xfrm>
            </p:spPr>
            <p:txBody>
              <a:bodyPr>
                <a:normAutofit/>
              </a:bodyPr>
              <a:lstStyle/>
              <a:p>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𝑑𝐸</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i="1">
                        <a:latin typeface="Cambria Math" panose="02040503050406030204" pitchFamily="18" charset="0"/>
                      </a:rPr>
                      <m:t>=2</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𝑦</m:t>
                        </m:r>
                      </m:e>
                    </m:d>
                    <m:r>
                      <a:rPr lang="el-GR" sz="2000" i="1">
                        <a:latin typeface="Cambria Math" panose="02040503050406030204" pitchFamily="18" charset="0"/>
                      </a:rPr>
                      <m:t>𝜎</m:t>
                    </m:r>
                    <m:r>
                      <a:rPr lang="el-GR" sz="2000" i="1">
                        <a:latin typeface="Cambria Math" panose="02040503050406030204" pitchFamily="18" charset="0"/>
                      </a:rPr>
                      <m:t>(</m:t>
                    </m:r>
                    <m:r>
                      <a:rPr lang="en-US" sz="2000" i="1">
                        <a:latin typeface="Cambria Math" panose="02040503050406030204" pitchFamily="18" charset="0"/>
                      </a:rPr>
                      <m:t>𝑊𝑋</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l-GR" sz="2000" i="1">
                        <a:latin typeface="Cambria Math" panose="02040503050406030204" pitchFamily="18" charset="0"/>
                      </a:rPr>
                      <m:t>)</m:t>
                    </m:r>
                    <m:r>
                      <a:rPr lang="en-US" sz="2000" b="0" i="1" smtClean="0">
                        <a:latin typeface="Cambria Math" panose="02040503050406030204" pitchFamily="18" charset="0"/>
                      </a:rPr>
                      <m:t>(1−</m:t>
                    </m:r>
                    <m:r>
                      <a:rPr lang="el-GR" sz="2000" i="1">
                        <a:latin typeface="Cambria Math" panose="02040503050406030204" pitchFamily="18" charset="0"/>
                      </a:rPr>
                      <m:t>𝜎</m:t>
                    </m:r>
                    <m:d>
                      <m:dPr>
                        <m:ctrlPr>
                          <a:rPr lang="el-GR" sz="2000" i="1">
                            <a:latin typeface="Cambria Math" panose="02040503050406030204" pitchFamily="18" charset="0"/>
                          </a:rPr>
                        </m:ctrlPr>
                      </m:dPr>
                      <m:e>
                        <m:r>
                          <a:rPr lang="en-US" sz="2000" i="1">
                            <a:latin typeface="Cambria Math" panose="02040503050406030204" pitchFamily="18" charset="0"/>
                          </a:rPr>
                          <m:t>𝑊𝑋</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m:t>
                    </m:r>
                    <m:r>
                      <a:rPr lang="en-US" sz="2000" i="1">
                        <a:latin typeface="Cambria Math" panose="02040503050406030204" pitchFamily="18" charset="0"/>
                      </a:rPr>
                      <m:t>𝑊𝑋</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b="0" i="1" smtClean="0">
                        <a:latin typeface="Cambria Math" panose="02040503050406030204" pitchFamily="18" charset="0"/>
                      </a:rPr>
                      <m:t>)</m:t>
                    </m:r>
                  </m:oMath>
                </a14:m>
                <a:r>
                  <a:rPr lang="en-US" sz="2000" dirty="0"/>
                  <a:t>.</a:t>
                </a:r>
              </a:p>
              <a:p>
                <a:r>
                  <a:rPr lang="en-US" sz="2000" dirty="0"/>
                  <a:t>Finally,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m:t>
                    </m:r>
                    <m:r>
                      <a:rPr lang="en-US" sz="2000" i="1">
                        <a:latin typeface="Cambria Math" panose="02040503050406030204" pitchFamily="18" charset="0"/>
                      </a:rPr>
                      <m:t>2</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𝑦</m:t>
                        </m:r>
                      </m:e>
                    </m:d>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oMath>
                </a14:m>
                <a:r>
                  <a:rPr lang="en-US" sz="2000" dirty="0"/>
                  <a:t>. By the summation rule:</a:t>
                </a:r>
              </a:p>
              <a:p>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den>
                    </m:f>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d</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oMath>
                </a14:m>
                <a:endParaRPr lang="en-US" sz="2000" dirty="0"/>
              </a:p>
              <a:p>
                <a:r>
                  <a:rPr lang="en-US" sz="2000" dirty="0"/>
                  <a:t>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oMath>
                </a14:m>
                <a:r>
                  <a:rPr lang="en-US" sz="2000" dirty="0"/>
                  <a:t>, all the above sum equals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dirty="0"/>
                  <a:t>, since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dirty="0"/>
                  <a:t> and all other weights, inputs are constants.</a:t>
                </a:r>
              </a:p>
              <a:p>
                <a:pPr lvl="1">
                  <a:buFont typeface="Wingdings" panose="05000000000000000000" pitchFamily="2" charset="2"/>
                  <a:buChar char="Ø"/>
                </a:pPr>
                <a:r>
                  <a:rPr lang="en-US" sz="1800" dirty="0"/>
                  <a:t>Similarly,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=1</m:t>
                    </m:r>
                  </m:oMath>
                </a14:m>
                <a:r>
                  <a:rPr lang="en-US" sz="1800" dirty="0"/>
                  <a:t>.</a:t>
                </a:r>
              </a:p>
              <a:p>
                <a14:m>
                  <m:oMath xmlns:m="http://schemas.openxmlformats.org/officeDocument/2006/math">
                    <m:r>
                      <a:rPr lang="en-US" sz="2000" i="1">
                        <a:latin typeface="Cambria Math" panose="02040503050406030204" pitchFamily="18" charset="0"/>
                      </a:rPr>
                      <m:t>2</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𝑦</m:t>
                        </m:r>
                      </m:e>
                    </m:d>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d>
                      <m:dPr>
                        <m:ctrlPr>
                          <a:rPr lang="en-US" sz="2000" i="1">
                            <a:latin typeface="Cambria Math" panose="02040503050406030204" pitchFamily="18" charset="0"/>
                          </a:rPr>
                        </m:ctrlPr>
                      </m:dPr>
                      <m:e>
                        <m:r>
                          <a:rPr lang="en-US" sz="2000" i="1">
                            <a:latin typeface="Cambria Math" panose="02040503050406030204" pitchFamily="18" charset="0"/>
                          </a:rPr>
                          <m:t>1−</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0.5−1</m:t>
                        </m:r>
                      </m:e>
                    </m:d>
                    <m:r>
                      <a:rPr lang="en-US" sz="2000" b="0" i="1" smtClean="0">
                        <a:latin typeface="Cambria Math" panose="02040503050406030204" pitchFamily="18" charset="0"/>
                      </a:rPr>
                      <m:t>0.5</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1−0.5</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4</m:t>
                        </m:r>
                      </m:den>
                    </m:f>
                  </m:oMath>
                </a14:m>
                <a:r>
                  <a:rPr lang="en-US" sz="1800" dirty="0"/>
                  <a:t>.</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4</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4</m:t>
                        </m:r>
                      </m:den>
                    </m:f>
                    <m:r>
                      <a:rPr lang="en-US" sz="1800" b="0" i="1" smtClean="0">
                        <a:latin typeface="Cambria Math" panose="02040503050406030204" pitchFamily="18" charset="0"/>
                      </a:rPr>
                      <m:t>=−0.25</m:t>
                    </m:r>
                  </m:oMath>
                </a14:m>
                <a:r>
                  <a:rPr lang="en-US" sz="1800" dirty="0"/>
                  <a: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4</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4</m:t>
                        </m:r>
                      </m:den>
                    </m:f>
                    <m:r>
                      <a:rPr lang="en-US" sz="1800" b="0" i="1" smtClean="0">
                        <a:latin typeface="Cambria Math" panose="02040503050406030204" pitchFamily="18" charset="0"/>
                      </a:rPr>
                      <m:t>=−0.25</m:t>
                    </m:r>
                  </m:oMath>
                </a14:m>
                <a:r>
                  <a:rPr lang="en-US" sz="1800" dirty="0"/>
                  <a: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4</m:t>
                        </m:r>
                      </m:den>
                    </m:f>
                    <m:r>
                      <a:rPr lang="en-US" sz="1800" b="0" i="1" smtClean="0">
                        <a:latin typeface="Cambria Math" panose="02040503050406030204" pitchFamily="18" charset="0"/>
                      </a:rPr>
                      <m:t>1=−</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4</m:t>
                        </m:r>
                      </m:den>
                    </m:f>
                    <m:r>
                      <a:rPr lang="en-US" sz="1800" b="0" i="1" smtClean="0">
                        <a:latin typeface="Cambria Math" panose="02040503050406030204" pitchFamily="18" charset="0"/>
                      </a:rPr>
                      <m:t>=−0.25</m:t>
                    </m:r>
                  </m:oMath>
                </a14:m>
                <a:r>
                  <a:rPr lang="en-US" sz="1800" dirty="0"/>
                  <a:t>.</a:t>
                </a:r>
              </a:p>
              <a:p>
                <a:r>
                  <a:rPr lang="en-US" sz="1800" b="0" dirty="0"/>
                  <a:t>By Gradient Descent: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m:t>
                        </m:r>
                      </m:sup>
                    </m:sSub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l-GR" sz="1800" b="0" i="1" smtClean="0">
                        <a:latin typeface="Cambria Math" panose="02040503050406030204" pitchFamily="18" charset="0"/>
                      </a:rPr>
                      <m:t>𝛼</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den>
                    </m:f>
                  </m:oMath>
                </a14:m>
                <a:endParaRPr lang="en-US" sz="1800" dirty="0"/>
              </a:p>
              <a:p>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m:t>
                        </m:r>
                      </m:sup>
                    </m:sSubSup>
                    <m:r>
                      <a:rPr lang="en-US" sz="1800" b="0" i="1" smtClean="0">
                        <a:latin typeface="Cambria Math" panose="02040503050406030204" pitchFamily="18" charset="0"/>
                      </a:rPr>
                      <m:t>=1−0.1</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−0.25</m:t>
                        </m:r>
                      </m:e>
                    </m:d>
                    <m:r>
                      <a:rPr lang="en-US" sz="1800" b="0" i="1" smtClean="0">
                        <a:latin typeface="Cambria Math" panose="02040503050406030204" pitchFamily="18" charset="0"/>
                      </a:rPr>
                      <m:t>=1+0.025=1.025</m:t>
                    </m:r>
                  </m:oMath>
                </a14:m>
                <a:endParaRPr lang="en-US" sz="1800" dirty="0"/>
              </a:p>
              <a:p>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up>
                        <m:r>
                          <a:rPr lang="en-US" sz="1800" b="0" i="1" smtClean="0">
                            <a:latin typeface="Cambria Math" panose="02040503050406030204" pitchFamily="18" charset="0"/>
                          </a:rPr>
                          <m:t>′</m:t>
                        </m:r>
                      </m:sup>
                    </m:sSubSup>
                    <m:r>
                      <a:rPr lang="en-US" sz="1800" b="0" i="1" smtClean="0">
                        <a:latin typeface="Cambria Math" panose="02040503050406030204" pitchFamily="18" charset="0"/>
                      </a:rPr>
                      <m:t>=0.975</m:t>
                    </m:r>
                  </m:oMath>
                </a14:m>
                <a:endParaRPr lang="en-US" sz="1800" dirty="0"/>
              </a:p>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=0.025</m:t>
                    </m:r>
                  </m:oMath>
                </a14:m>
                <a:endParaRPr lang="en-US" sz="1800" dirty="0"/>
              </a:p>
              <a:p>
                <a:endParaRPr lang="en-US" sz="1800" dirty="0"/>
              </a:p>
            </p:txBody>
          </p:sp>
        </mc:Choice>
        <mc:Fallback>
          <p:sp>
            <p:nvSpPr>
              <p:cNvPr id="3" name="Θέση περιεχομένου 2">
                <a:extLst>
                  <a:ext uri="{FF2B5EF4-FFF2-40B4-BE49-F238E27FC236}">
                    <a16:creationId xmlns:a16="http://schemas.microsoft.com/office/drawing/2014/main" id="{DF750FC3-C5F7-88E1-8646-F8EE468BDE49}"/>
                  </a:ext>
                </a:extLst>
              </p:cNvPr>
              <p:cNvSpPr>
                <a:spLocks noGrp="1" noRot="1" noChangeAspect="1" noMove="1" noResize="1" noEditPoints="1" noAdjustHandles="1" noChangeArrowheads="1" noChangeShapeType="1" noTextEdit="1"/>
              </p:cNvSpPr>
              <p:nvPr>
                <p:ph idx="1"/>
              </p:nvPr>
            </p:nvSpPr>
            <p:spPr>
              <a:xfrm>
                <a:off x="548640" y="1104995"/>
                <a:ext cx="11338560" cy="5350669"/>
              </a:xfrm>
              <a:blipFill>
                <a:blip r:embed="rId2"/>
                <a:stretch>
                  <a:fillRect l="-447" r="-112" b="-473"/>
                </a:stretch>
              </a:blipFill>
            </p:spPr>
            <p:txBody>
              <a:bodyPr/>
              <a:lstStyle/>
              <a:p>
                <a:r>
                  <a:rPr lang="en-GR">
                    <a:noFill/>
                  </a:rPr>
                  <a:t> </a:t>
                </a:r>
              </a:p>
            </p:txBody>
          </p:sp>
        </mc:Fallback>
      </mc:AlternateContent>
      <p:sp>
        <p:nvSpPr>
          <p:cNvPr id="4" name="Θέση υποσέλιδου 3">
            <a:extLst>
              <a:ext uri="{FF2B5EF4-FFF2-40B4-BE49-F238E27FC236}">
                <a16:creationId xmlns:a16="http://schemas.microsoft.com/office/drawing/2014/main" id="{331C123D-5EAE-1593-FD42-643EC3007623}"/>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821AC0FA-DBA6-0BE9-C046-0E193756BACE}"/>
              </a:ext>
            </a:extLst>
          </p:cNvPr>
          <p:cNvSpPr>
            <a:spLocks noGrp="1"/>
          </p:cNvSpPr>
          <p:nvPr>
            <p:ph type="sldNum" sz="quarter" idx="12"/>
          </p:nvPr>
        </p:nvSpPr>
        <p:spPr/>
        <p:txBody>
          <a:bodyPr/>
          <a:lstStyle/>
          <a:p>
            <a:fld id="{4ACA1919-B5C6-4827-8B15-372F46BB4020}" type="slidenum">
              <a:rPr lang="en-US" smtClean="0"/>
              <a:t>23</a:t>
            </a:fld>
            <a:endParaRPr lang="en-US"/>
          </a:p>
        </p:txBody>
      </p:sp>
    </p:spTree>
    <p:extLst>
      <p:ext uri="{BB962C8B-B14F-4D97-AF65-F5344CB8AC3E}">
        <p14:creationId xmlns:p14="http://schemas.microsoft.com/office/powerpoint/2010/main" val="1340451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DF88BC0-0C81-DFA4-6325-8A30C53C6ABE}"/>
              </a:ext>
            </a:extLst>
          </p:cNvPr>
          <p:cNvSpPr>
            <a:spLocks noGrp="1"/>
          </p:cNvSpPr>
          <p:nvPr>
            <p:ph type="title"/>
          </p:nvPr>
        </p:nvSpPr>
        <p:spPr>
          <a:xfrm>
            <a:off x="838200" y="136525"/>
            <a:ext cx="10515600" cy="1325563"/>
          </a:xfrm>
        </p:spPr>
        <p:txBody>
          <a:bodyPr/>
          <a:lstStyle/>
          <a:p>
            <a:r>
              <a:rPr lang="en-US" dirty="0"/>
              <a:t>Gradient Descent with Multiple Instances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B7C36780-B5D2-81F0-D6ED-B217BF1A7F94}"/>
                  </a:ext>
                </a:extLst>
              </p:cNvPr>
              <p:cNvSpPr>
                <a:spLocks noGrp="1"/>
              </p:cNvSpPr>
              <p:nvPr>
                <p:ph idx="1"/>
              </p:nvPr>
            </p:nvSpPr>
            <p:spPr>
              <a:xfrm>
                <a:off x="838200" y="1563624"/>
                <a:ext cx="10515600" cy="1665351"/>
              </a:xfrm>
            </p:spPr>
            <p:txBody>
              <a:bodyPr>
                <a:normAutofit/>
              </a:bodyPr>
              <a:lstStyle/>
              <a:p>
                <a:r>
                  <a:rPr lang="en-US" sz="2000" dirty="0"/>
                  <a:t>The same process can be repeated for </a:t>
                </a:r>
                <a14:m>
                  <m:oMath xmlns:m="http://schemas.openxmlformats.org/officeDocument/2006/math">
                    <m:r>
                      <a:rPr lang="en-US" sz="2000" b="0" i="1" smtClean="0">
                        <a:latin typeface="Cambria Math" panose="02040503050406030204" pitchFamily="18" charset="0"/>
                      </a:rPr>
                      <m:t>𝑁</m:t>
                    </m:r>
                  </m:oMath>
                </a14:m>
                <a:r>
                  <a:rPr lang="en-US" sz="2000" dirty="0"/>
                  <a:t> instances.</a:t>
                </a:r>
              </a:p>
              <a:p>
                <a:r>
                  <a:rPr lang="en-US" sz="2000" dirty="0"/>
                  <a:t>In this case, </a:t>
                </a:r>
                <a14:m>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b="0" i="1" smtClean="0">
                                        <a:latin typeface="Cambria Math" panose="02040503050406030204" pitchFamily="18" charset="0"/>
                                      </a:rPr>
                                      <m:t>𝑁</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𝑁</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e>
                    </m:d>
                  </m:oMath>
                </a14:m>
                <a:r>
                  <a:rPr lang="en-US" sz="2000" dirty="0"/>
                  <a:t>.</a:t>
                </a:r>
              </a:p>
              <a:p>
                <a:r>
                  <a:rPr lang="en-US" sz="2000" dirty="0"/>
                  <a:t>To calculate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en>
                    </m:f>
                  </m:oMath>
                </a14:m>
                <a:r>
                  <a:rPr lang="en-US" sz="2000" dirty="0"/>
                  <a:t>, we can apply the summation rule. </a:t>
                </a:r>
              </a:p>
            </p:txBody>
          </p:sp>
        </mc:Choice>
        <mc:Fallback xmlns="">
          <p:sp>
            <p:nvSpPr>
              <p:cNvPr id="3" name="Θέση περιεχομένου 2">
                <a:extLst>
                  <a:ext uri="{FF2B5EF4-FFF2-40B4-BE49-F238E27FC236}">
                    <a16:creationId xmlns:a16="http://schemas.microsoft.com/office/drawing/2014/main" id="{B7C36780-B5D2-81F0-D6ED-B217BF1A7F94}"/>
                  </a:ext>
                </a:extLst>
              </p:cNvPr>
              <p:cNvSpPr>
                <a:spLocks noGrp="1" noRot="1" noChangeAspect="1" noMove="1" noResize="1" noEditPoints="1" noAdjustHandles="1" noChangeArrowheads="1" noChangeShapeType="1" noTextEdit="1"/>
              </p:cNvSpPr>
              <p:nvPr>
                <p:ph idx="1"/>
              </p:nvPr>
            </p:nvSpPr>
            <p:spPr>
              <a:xfrm>
                <a:off x="838200" y="1563624"/>
                <a:ext cx="10515600" cy="1665351"/>
              </a:xfrm>
              <a:blipFill>
                <a:blip r:embed="rId2"/>
                <a:stretch>
                  <a:fillRect l="-522" t="-3663"/>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3649BE92-0A10-FE44-BB75-0846843066FB}"/>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AB0AB598-D416-0DC2-9A11-073014887341}"/>
              </a:ext>
            </a:extLst>
          </p:cNvPr>
          <p:cNvSpPr>
            <a:spLocks noGrp="1"/>
          </p:cNvSpPr>
          <p:nvPr>
            <p:ph type="sldNum" sz="quarter" idx="12"/>
          </p:nvPr>
        </p:nvSpPr>
        <p:spPr/>
        <p:txBody>
          <a:bodyPr/>
          <a:lstStyle/>
          <a:p>
            <a:fld id="{4ACA1919-B5C6-4827-8B15-372F46BB4020}" type="slidenum">
              <a:rPr lang="en-US" smtClean="0"/>
              <a:t>24</a:t>
            </a:fld>
            <a:endParaRPr lang="en-US"/>
          </a:p>
        </p:txBody>
      </p:sp>
      <p:pic>
        <p:nvPicPr>
          <p:cNvPr id="6" name="Picture 2" descr="An intuitive overview of a perceptron with python implementation (PART 2:  Animating the Learning Process) | by Mohammad Abdin | Medium">
            <a:extLst>
              <a:ext uri="{FF2B5EF4-FFF2-40B4-BE49-F238E27FC236}">
                <a16:creationId xmlns:a16="http://schemas.microsoft.com/office/drawing/2014/main" id="{2B145861-DD5F-6031-7AC6-4A89669DB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3155951"/>
            <a:ext cx="4800599"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13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EFC78BA-A970-A535-14B7-024D7318F55D}"/>
              </a:ext>
            </a:extLst>
          </p:cNvPr>
          <p:cNvSpPr>
            <a:spLocks noGrp="1"/>
          </p:cNvSpPr>
          <p:nvPr>
            <p:ph type="title"/>
          </p:nvPr>
        </p:nvSpPr>
        <p:spPr>
          <a:xfrm>
            <a:off x="838200" y="136525"/>
            <a:ext cx="10515600" cy="1325563"/>
          </a:xfrm>
        </p:spPr>
        <p:txBody>
          <a:bodyPr/>
          <a:lstStyle/>
          <a:p>
            <a:r>
              <a:rPr lang="en-US" dirty="0"/>
              <a:t>Non-Linearly Separable Data</a:t>
            </a:r>
          </a:p>
        </p:txBody>
      </p:sp>
      <p:sp>
        <p:nvSpPr>
          <p:cNvPr id="3" name="Θέση περιεχομένου 2">
            <a:extLst>
              <a:ext uri="{FF2B5EF4-FFF2-40B4-BE49-F238E27FC236}">
                <a16:creationId xmlns:a16="http://schemas.microsoft.com/office/drawing/2014/main" id="{824FFE42-600E-5865-232A-772483988A83}"/>
              </a:ext>
            </a:extLst>
          </p:cNvPr>
          <p:cNvSpPr>
            <a:spLocks noGrp="1"/>
          </p:cNvSpPr>
          <p:nvPr>
            <p:ph idx="1"/>
          </p:nvPr>
        </p:nvSpPr>
        <p:spPr>
          <a:xfrm>
            <a:off x="838200" y="1289844"/>
            <a:ext cx="10515600" cy="1929606"/>
          </a:xfrm>
        </p:spPr>
        <p:txBody>
          <a:bodyPr>
            <a:normAutofit/>
          </a:bodyPr>
          <a:lstStyle/>
          <a:p>
            <a:r>
              <a:rPr lang="en-US" sz="2000" dirty="0"/>
              <a:t>This category includes:</a:t>
            </a:r>
          </a:p>
          <a:p>
            <a:pPr lvl="1">
              <a:buFont typeface="Wingdings" panose="05000000000000000000" pitchFamily="2" charset="2"/>
              <a:buChar char="Ø"/>
            </a:pPr>
            <a:r>
              <a:rPr lang="en-US" sz="2000" dirty="0"/>
              <a:t>Classes which cannot be separated using a straight line.</a:t>
            </a:r>
          </a:p>
          <a:p>
            <a:pPr lvl="1">
              <a:buFont typeface="Wingdings" panose="05000000000000000000" pitchFamily="2" charset="2"/>
              <a:buChar char="Ø"/>
            </a:pPr>
            <a:r>
              <a:rPr lang="en-US" sz="2000" dirty="0"/>
              <a:t>Non-linear functions in regression.</a:t>
            </a:r>
          </a:p>
          <a:p>
            <a:r>
              <a:rPr lang="en-US" sz="2000" b="1" dirty="0"/>
              <a:t>Perceptron cannot fit on these data.</a:t>
            </a:r>
          </a:p>
        </p:txBody>
      </p:sp>
      <p:sp>
        <p:nvSpPr>
          <p:cNvPr id="4" name="Θέση υποσέλιδου 3">
            <a:extLst>
              <a:ext uri="{FF2B5EF4-FFF2-40B4-BE49-F238E27FC236}">
                <a16:creationId xmlns:a16="http://schemas.microsoft.com/office/drawing/2014/main" id="{7702E015-BCF3-54EF-C840-0DCC66B6413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D3C19B47-9F8A-AA80-58D2-CD4BD69D19D7}"/>
              </a:ext>
            </a:extLst>
          </p:cNvPr>
          <p:cNvSpPr>
            <a:spLocks noGrp="1"/>
          </p:cNvSpPr>
          <p:nvPr>
            <p:ph type="sldNum" sz="quarter" idx="12"/>
          </p:nvPr>
        </p:nvSpPr>
        <p:spPr/>
        <p:txBody>
          <a:bodyPr/>
          <a:lstStyle/>
          <a:p>
            <a:fld id="{4ACA1919-B5C6-4827-8B15-372F46BB4020}" type="slidenum">
              <a:rPr lang="en-US" smtClean="0"/>
              <a:t>25</a:t>
            </a:fld>
            <a:endParaRPr lang="en-US"/>
          </a:p>
        </p:txBody>
      </p:sp>
      <p:pic>
        <p:nvPicPr>
          <p:cNvPr id="7" name="Picture 2" descr="Implementing the Perceptron Neural Network with Python - PyImageSearch">
            <a:extLst>
              <a:ext uri="{FF2B5EF4-FFF2-40B4-BE49-F238E27FC236}">
                <a16:creationId xmlns:a16="http://schemas.microsoft.com/office/drawing/2014/main" id="{F0FB5197-702D-3F2C-131D-F57438DCB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1550"/>
            <a:ext cx="6622928" cy="2360712"/>
          </a:xfrm>
          <a:prstGeom prst="rect">
            <a:avLst/>
          </a:prstGeom>
          <a:noFill/>
          <a:extLst>
            <a:ext uri="{909E8E84-426E-40DD-AFC4-6F175D3DCCD1}">
              <a14:hiddenFill xmlns:a14="http://schemas.microsoft.com/office/drawing/2010/main">
                <a:solidFill>
                  <a:srgbClr val="FFFFFF"/>
                </a:solidFill>
              </a14:hiddenFill>
            </a:ext>
          </a:extLst>
        </p:spPr>
      </p:pic>
      <p:pic>
        <p:nvPicPr>
          <p:cNvPr id="9" name="Εικόνα 8" descr="Εικόνα που περιέχει διάγραμμα, γραμμή, στιγμιότυπο οθόνης, γράφημα&#10;&#10;Το περιεχόμενο που δημιουργείται από AI ενδέχεται να είναι εσφαλμένο.">
            <a:extLst>
              <a:ext uri="{FF2B5EF4-FFF2-40B4-BE49-F238E27FC236}">
                <a16:creationId xmlns:a16="http://schemas.microsoft.com/office/drawing/2014/main" id="{E57DE31D-F80F-A5EF-9700-FD6920B6F674}"/>
              </a:ext>
            </a:extLst>
          </p:cNvPr>
          <p:cNvPicPr>
            <a:picLocks noChangeAspect="1"/>
          </p:cNvPicPr>
          <p:nvPr/>
        </p:nvPicPr>
        <p:blipFill>
          <a:blip r:embed="rId3"/>
          <a:stretch>
            <a:fillRect/>
          </a:stretch>
        </p:blipFill>
        <p:spPr>
          <a:xfrm>
            <a:off x="7710106" y="2893740"/>
            <a:ext cx="4186523" cy="3156331"/>
          </a:xfrm>
          <a:prstGeom prst="rect">
            <a:avLst/>
          </a:prstGeom>
        </p:spPr>
      </p:pic>
    </p:spTree>
    <p:extLst>
      <p:ext uri="{BB962C8B-B14F-4D97-AF65-F5344CB8AC3E}">
        <p14:creationId xmlns:p14="http://schemas.microsoft.com/office/powerpoint/2010/main" val="3038137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1F3C495-7379-2463-B944-0E3F403DCEBD}"/>
              </a:ext>
            </a:extLst>
          </p:cNvPr>
          <p:cNvSpPr>
            <a:spLocks noGrp="1"/>
          </p:cNvSpPr>
          <p:nvPr>
            <p:ph type="title"/>
          </p:nvPr>
        </p:nvSpPr>
        <p:spPr>
          <a:xfrm>
            <a:off x="838200" y="136526"/>
            <a:ext cx="10515600" cy="1026654"/>
          </a:xfrm>
        </p:spPr>
        <p:txBody>
          <a:bodyPr/>
          <a:lstStyle/>
          <a:p>
            <a:r>
              <a:rPr lang="en-US" dirty="0"/>
              <a:t>Real World Use Cases </a:t>
            </a:r>
          </a:p>
        </p:txBody>
      </p:sp>
      <p:sp>
        <p:nvSpPr>
          <p:cNvPr id="3" name="Θέση περιεχομένου 2">
            <a:extLst>
              <a:ext uri="{FF2B5EF4-FFF2-40B4-BE49-F238E27FC236}">
                <a16:creationId xmlns:a16="http://schemas.microsoft.com/office/drawing/2014/main" id="{58824692-6535-4519-8EB5-C0A171B9F2D5}"/>
              </a:ext>
            </a:extLst>
          </p:cNvPr>
          <p:cNvSpPr>
            <a:spLocks noGrp="1"/>
          </p:cNvSpPr>
          <p:nvPr>
            <p:ph idx="1"/>
          </p:nvPr>
        </p:nvSpPr>
        <p:spPr>
          <a:xfrm>
            <a:off x="838200" y="1344524"/>
            <a:ext cx="10515600" cy="1640491"/>
          </a:xfrm>
        </p:spPr>
        <p:txBody>
          <a:bodyPr>
            <a:normAutofit/>
          </a:bodyPr>
          <a:lstStyle/>
          <a:p>
            <a:r>
              <a:rPr lang="en-US" sz="2000" dirty="0"/>
              <a:t>Real world systems/phenomena are typically non-linear.</a:t>
            </a:r>
          </a:p>
          <a:p>
            <a:r>
              <a:rPr lang="en-US" sz="2000" dirty="0"/>
              <a:t>Non-linear observation present more complex patterns and require more complex modeling.</a:t>
            </a:r>
          </a:p>
          <a:p>
            <a:r>
              <a:rPr lang="en-US" sz="2000" dirty="0"/>
              <a:t>In the diabetes use-case, the observed instances are more likely to be appear as below.</a:t>
            </a:r>
          </a:p>
          <a:p>
            <a:r>
              <a:rPr lang="en-US" sz="2000" b="1" dirty="0"/>
              <a:t>Question</a:t>
            </a:r>
            <a:r>
              <a:rPr lang="en-US" sz="2000" dirty="0"/>
              <a:t>: How can we create more complex boundaries (such as curves)? </a:t>
            </a:r>
          </a:p>
        </p:txBody>
      </p:sp>
      <p:sp>
        <p:nvSpPr>
          <p:cNvPr id="4" name="Θέση υποσέλιδου 3">
            <a:extLst>
              <a:ext uri="{FF2B5EF4-FFF2-40B4-BE49-F238E27FC236}">
                <a16:creationId xmlns:a16="http://schemas.microsoft.com/office/drawing/2014/main" id="{97B7D5FF-BEDF-8A3A-5F52-C4AE51F7FBD7}"/>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367239B9-94D3-0E6D-C1DD-F627ADC3900D}"/>
              </a:ext>
            </a:extLst>
          </p:cNvPr>
          <p:cNvSpPr>
            <a:spLocks noGrp="1"/>
          </p:cNvSpPr>
          <p:nvPr>
            <p:ph type="sldNum" sz="quarter" idx="12"/>
          </p:nvPr>
        </p:nvSpPr>
        <p:spPr/>
        <p:txBody>
          <a:bodyPr/>
          <a:lstStyle/>
          <a:p>
            <a:fld id="{4ACA1919-B5C6-4827-8B15-372F46BB4020}" type="slidenum">
              <a:rPr lang="en-US" smtClean="0"/>
              <a:t>26</a:t>
            </a:fld>
            <a:endParaRPr lang="en-US"/>
          </a:p>
        </p:txBody>
      </p:sp>
      <p:grpSp>
        <p:nvGrpSpPr>
          <p:cNvPr id="55" name="Ομάδα 54">
            <a:extLst>
              <a:ext uri="{FF2B5EF4-FFF2-40B4-BE49-F238E27FC236}">
                <a16:creationId xmlns:a16="http://schemas.microsoft.com/office/drawing/2014/main" id="{358D742C-BC90-4000-CFF1-1577A694FF6A}"/>
              </a:ext>
            </a:extLst>
          </p:cNvPr>
          <p:cNvGrpSpPr/>
          <p:nvPr/>
        </p:nvGrpSpPr>
        <p:grpSpPr>
          <a:xfrm>
            <a:off x="249243" y="3399080"/>
            <a:ext cx="3676754" cy="3100594"/>
            <a:chOff x="3581353" y="2483155"/>
            <a:chExt cx="4114716" cy="3469926"/>
          </a:xfrm>
        </p:grpSpPr>
        <p:cxnSp>
          <p:nvCxnSpPr>
            <p:cNvPr id="10" name="Ευθύγραμμο βέλος σύνδεσης 9">
              <a:extLst>
                <a:ext uri="{FF2B5EF4-FFF2-40B4-BE49-F238E27FC236}">
                  <a16:creationId xmlns:a16="http://schemas.microsoft.com/office/drawing/2014/main" id="{F0E644A9-08BA-DBBF-CA3A-C6D7AE2812BC}"/>
                </a:ext>
              </a:extLst>
            </p:cNvPr>
            <p:cNvCxnSpPr>
              <a:cxnSpLocks/>
            </p:cNvCxnSpPr>
            <p:nvPr/>
          </p:nvCxnSpPr>
          <p:spPr>
            <a:xfrm flipV="1">
              <a:off x="4028557" y="2875669"/>
              <a:ext cx="0" cy="271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Ευθύγραμμο βέλος σύνδεσης 10">
              <a:extLst>
                <a:ext uri="{FF2B5EF4-FFF2-40B4-BE49-F238E27FC236}">
                  <a16:creationId xmlns:a16="http://schemas.microsoft.com/office/drawing/2014/main" id="{F6555084-9F5C-3074-4834-DBA0CFEB2943}"/>
                </a:ext>
              </a:extLst>
            </p:cNvPr>
            <p:cNvCxnSpPr>
              <a:cxnSpLocks/>
            </p:cNvCxnSpPr>
            <p:nvPr/>
          </p:nvCxnSpPr>
          <p:spPr>
            <a:xfrm>
              <a:off x="4028557" y="5594987"/>
              <a:ext cx="29659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2" name="Ομάδα 11">
              <a:extLst>
                <a:ext uri="{FF2B5EF4-FFF2-40B4-BE49-F238E27FC236}">
                  <a16:creationId xmlns:a16="http://schemas.microsoft.com/office/drawing/2014/main" id="{AE2F4931-B7E8-1F8C-76E4-AABD5694409E}"/>
                </a:ext>
              </a:extLst>
            </p:cNvPr>
            <p:cNvGrpSpPr/>
            <p:nvPr/>
          </p:nvGrpSpPr>
          <p:grpSpPr>
            <a:xfrm>
              <a:off x="4261181" y="4050692"/>
              <a:ext cx="1086247" cy="1417306"/>
              <a:chOff x="8488680" y="3673132"/>
              <a:chExt cx="1138628" cy="1485652"/>
            </a:xfrm>
          </p:grpSpPr>
          <p:sp>
            <p:nvSpPr>
              <p:cNvPr id="39" name="Οβάλ 38">
                <a:extLst>
                  <a:ext uri="{FF2B5EF4-FFF2-40B4-BE49-F238E27FC236}">
                    <a16:creationId xmlns:a16="http://schemas.microsoft.com/office/drawing/2014/main" id="{0D3D8DF2-CE7F-C249-DF58-46483C4CEEFA}"/>
                  </a:ext>
                </a:extLst>
              </p:cNvPr>
              <p:cNvSpPr/>
              <p:nvPr/>
            </p:nvSpPr>
            <p:spPr>
              <a:xfrm>
                <a:off x="8488680" y="490375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Οβάλ 39">
                <a:extLst>
                  <a:ext uri="{FF2B5EF4-FFF2-40B4-BE49-F238E27FC236}">
                    <a16:creationId xmlns:a16="http://schemas.microsoft.com/office/drawing/2014/main" id="{A4AD3870-9AEE-C642-7985-787D3BE24F83}"/>
                  </a:ext>
                </a:extLst>
              </p:cNvPr>
              <p:cNvSpPr/>
              <p:nvPr/>
            </p:nvSpPr>
            <p:spPr>
              <a:xfrm>
                <a:off x="8636795" y="470968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Οβάλ 40">
                <a:extLst>
                  <a:ext uri="{FF2B5EF4-FFF2-40B4-BE49-F238E27FC236}">
                    <a16:creationId xmlns:a16="http://schemas.microsoft.com/office/drawing/2014/main" id="{D3CC2491-79B7-3E76-5E9B-E36E46FA6FDB}"/>
                  </a:ext>
                </a:extLst>
              </p:cNvPr>
              <p:cNvSpPr/>
              <p:nvPr/>
            </p:nvSpPr>
            <p:spPr>
              <a:xfrm>
                <a:off x="8755999" y="49168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Οβάλ 41">
                <a:extLst>
                  <a:ext uri="{FF2B5EF4-FFF2-40B4-BE49-F238E27FC236}">
                    <a16:creationId xmlns:a16="http://schemas.microsoft.com/office/drawing/2014/main" id="{6CFDE4DC-1556-CD85-63A3-042253196776}"/>
                  </a:ext>
                </a:extLst>
              </p:cNvPr>
              <p:cNvSpPr/>
              <p:nvPr/>
            </p:nvSpPr>
            <p:spPr>
              <a:xfrm>
                <a:off x="8755998" y="44776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Οβάλ 42">
                <a:extLst>
                  <a:ext uri="{FF2B5EF4-FFF2-40B4-BE49-F238E27FC236}">
                    <a16:creationId xmlns:a16="http://schemas.microsoft.com/office/drawing/2014/main" id="{483EA278-01A7-0812-E225-90882127F9E1}"/>
                  </a:ext>
                </a:extLst>
              </p:cNvPr>
              <p:cNvSpPr/>
              <p:nvPr/>
            </p:nvSpPr>
            <p:spPr>
              <a:xfrm>
                <a:off x="9479193" y="4570637"/>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Οβάλ 43">
                <a:extLst>
                  <a:ext uri="{FF2B5EF4-FFF2-40B4-BE49-F238E27FC236}">
                    <a16:creationId xmlns:a16="http://schemas.microsoft.com/office/drawing/2014/main" id="{FEBC138A-867C-2FD3-5B9A-3853459A12FE}"/>
                  </a:ext>
                </a:extLst>
              </p:cNvPr>
              <p:cNvSpPr/>
              <p:nvPr/>
            </p:nvSpPr>
            <p:spPr>
              <a:xfrm>
                <a:off x="9052228" y="49037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Οβάλ 44">
                <a:extLst>
                  <a:ext uri="{FF2B5EF4-FFF2-40B4-BE49-F238E27FC236}">
                    <a16:creationId xmlns:a16="http://schemas.microsoft.com/office/drawing/2014/main" id="{2038D562-F675-4004-BD75-0A61C15D7639}"/>
                  </a:ext>
                </a:extLst>
              </p:cNvPr>
              <p:cNvSpPr/>
              <p:nvPr/>
            </p:nvSpPr>
            <p:spPr>
              <a:xfrm>
                <a:off x="9200343" y="463562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Οβάλ 45">
                <a:extLst>
                  <a:ext uri="{FF2B5EF4-FFF2-40B4-BE49-F238E27FC236}">
                    <a16:creationId xmlns:a16="http://schemas.microsoft.com/office/drawing/2014/main" id="{03EC665C-E6F3-B0D0-A282-23E025C6369B}"/>
                  </a:ext>
                </a:extLst>
              </p:cNvPr>
              <p:cNvSpPr/>
              <p:nvPr/>
            </p:nvSpPr>
            <p:spPr>
              <a:xfrm>
                <a:off x="8663006" y="40380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Οβάλ 46">
                <a:extLst>
                  <a:ext uri="{FF2B5EF4-FFF2-40B4-BE49-F238E27FC236}">
                    <a16:creationId xmlns:a16="http://schemas.microsoft.com/office/drawing/2014/main" id="{6830D3C1-4DC8-D754-3EC0-304F806CA29B}"/>
                  </a:ext>
                </a:extLst>
              </p:cNvPr>
              <p:cNvSpPr/>
              <p:nvPr/>
            </p:nvSpPr>
            <p:spPr>
              <a:xfrm>
                <a:off x="8630035" y="430326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Οβάλ 47">
                <a:extLst>
                  <a:ext uri="{FF2B5EF4-FFF2-40B4-BE49-F238E27FC236}">
                    <a16:creationId xmlns:a16="http://schemas.microsoft.com/office/drawing/2014/main" id="{14449BD2-DACA-0DD7-19B6-3A2A73BC5873}"/>
                  </a:ext>
                </a:extLst>
              </p:cNvPr>
              <p:cNvSpPr/>
              <p:nvPr/>
            </p:nvSpPr>
            <p:spPr>
              <a:xfrm>
                <a:off x="8681940" y="367313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Οβάλ 48">
                <a:extLst>
                  <a:ext uri="{FF2B5EF4-FFF2-40B4-BE49-F238E27FC236}">
                    <a16:creationId xmlns:a16="http://schemas.microsoft.com/office/drawing/2014/main" id="{5D0093EB-E074-0ACE-EEB3-72C2B9C5F1A9}"/>
                  </a:ext>
                </a:extLst>
              </p:cNvPr>
              <p:cNvSpPr/>
              <p:nvPr/>
            </p:nvSpPr>
            <p:spPr>
              <a:xfrm>
                <a:off x="8897353" y="42587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Οβάλ 49">
                <a:extLst>
                  <a:ext uri="{FF2B5EF4-FFF2-40B4-BE49-F238E27FC236}">
                    <a16:creationId xmlns:a16="http://schemas.microsoft.com/office/drawing/2014/main" id="{2C43AB4D-36C8-C4F4-D0C1-EA85A4196ABF}"/>
                  </a:ext>
                </a:extLst>
              </p:cNvPr>
              <p:cNvSpPr/>
              <p:nvPr/>
            </p:nvSpPr>
            <p:spPr>
              <a:xfrm>
                <a:off x="9045468" y="44973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Οβάλ 50">
                <a:extLst>
                  <a:ext uri="{FF2B5EF4-FFF2-40B4-BE49-F238E27FC236}">
                    <a16:creationId xmlns:a16="http://schemas.microsoft.com/office/drawing/2014/main" id="{E1FEE3B1-B8C0-5B8A-936A-32BEBD81F568}"/>
                  </a:ext>
                </a:extLst>
              </p:cNvPr>
              <p:cNvSpPr/>
              <p:nvPr/>
            </p:nvSpPr>
            <p:spPr>
              <a:xfrm>
                <a:off x="9193583" y="422920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Οβάλ 51">
                <a:extLst>
                  <a:ext uri="{FF2B5EF4-FFF2-40B4-BE49-F238E27FC236}">
                    <a16:creationId xmlns:a16="http://schemas.microsoft.com/office/drawing/2014/main" id="{7EE3EE2F-3F2B-4776-8D53-CBDC19DC431E}"/>
                  </a:ext>
                </a:extLst>
              </p:cNvPr>
              <p:cNvSpPr/>
              <p:nvPr/>
            </p:nvSpPr>
            <p:spPr>
              <a:xfrm>
                <a:off x="9274400" y="5010669"/>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Ομάδα 12">
              <a:extLst>
                <a:ext uri="{FF2B5EF4-FFF2-40B4-BE49-F238E27FC236}">
                  <a16:creationId xmlns:a16="http://schemas.microsoft.com/office/drawing/2014/main" id="{1B89D810-4DE7-4E29-E38F-38B59B7A341C}"/>
                </a:ext>
              </a:extLst>
            </p:cNvPr>
            <p:cNvGrpSpPr/>
            <p:nvPr/>
          </p:nvGrpSpPr>
          <p:grpSpPr>
            <a:xfrm>
              <a:off x="4712203" y="3592319"/>
              <a:ext cx="879240" cy="1137175"/>
              <a:chOff x="9834410" y="2780833"/>
              <a:chExt cx="921639" cy="1192013"/>
            </a:xfrm>
          </p:grpSpPr>
          <p:sp>
            <p:nvSpPr>
              <p:cNvPr id="25" name="Οβάλ 24">
                <a:extLst>
                  <a:ext uri="{FF2B5EF4-FFF2-40B4-BE49-F238E27FC236}">
                    <a16:creationId xmlns:a16="http://schemas.microsoft.com/office/drawing/2014/main" id="{3153F0B5-7398-B9E8-4469-0732877C08B6}"/>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Οβάλ 25">
                <a:extLst>
                  <a:ext uri="{FF2B5EF4-FFF2-40B4-BE49-F238E27FC236}">
                    <a16:creationId xmlns:a16="http://schemas.microsoft.com/office/drawing/2014/main" id="{A1C3D41E-ABC3-30D9-F7F4-DBCF146A482A}"/>
                  </a:ext>
                </a:extLst>
              </p:cNvPr>
              <p:cNvSpPr/>
              <p:nvPr/>
            </p:nvSpPr>
            <p:spPr>
              <a:xfrm>
                <a:off x="9834410" y="341016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Οβάλ 26">
                <a:extLst>
                  <a:ext uri="{FF2B5EF4-FFF2-40B4-BE49-F238E27FC236}">
                    <a16:creationId xmlns:a16="http://schemas.microsoft.com/office/drawing/2014/main" id="{DAD0E96F-E2D9-8584-F50C-F9018FF4CF84}"/>
                  </a:ext>
                </a:extLst>
              </p:cNvPr>
              <p:cNvSpPr/>
              <p:nvPr/>
            </p:nvSpPr>
            <p:spPr>
              <a:xfrm>
                <a:off x="10163590" y="36264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Οβάλ 27">
                <a:extLst>
                  <a:ext uri="{FF2B5EF4-FFF2-40B4-BE49-F238E27FC236}">
                    <a16:creationId xmlns:a16="http://schemas.microsoft.com/office/drawing/2014/main" id="{D3488008-9A3A-6D8C-BBCD-2CB0457381AC}"/>
                  </a:ext>
                </a:extLst>
              </p:cNvPr>
              <p:cNvSpPr/>
              <p:nvPr/>
            </p:nvSpPr>
            <p:spPr>
              <a:xfrm>
                <a:off x="10163589" y="3187252"/>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Οβάλ 28">
                <a:extLst>
                  <a:ext uri="{FF2B5EF4-FFF2-40B4-BE49-F238E27FC236}">
                    <a16:creationId xmlns:a16="http://schemas.microsoft.com/office/drawing/2014/main" id="{E3983619-CA83-4B8B-35AA-F9036FA765DD}"/>
                  </a:ext>
                </a:extLst>
              </p:cNvPr>
              <p:cNvSpPr/>
              <p:nvPr/>
            </p:nvSpPr>
            <p:spPr>
              <a:xfrm>
                <a:off x="10311704" y="33747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Οβάλ 29">
                <a:extLst>
                  <a:ext uri="{FF2B5EF4-FFF2-40B4-BE49-F238E27FC236}">
                    <a16:creationId xmlns:a16="http://schemas.microsoft.com/office/drawing/2014/main" id="{FC3E4954-AC0A-C355-ED4A-13090967E730}"/>
                  </a:ext>
                </a:extLst>
              </p:cNvPr>
              <p:cNvSpPr/>
              <p:nvPr/>
            </p:nvSpPr>
            <p:spPr>
              <a:xfrm>
                <a:off x="10459819" y="36133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Οβάλ 30">
                <a:extLst>
                  <a:ext uri="{FF2B5EF4-FFF2-40B4-BE49-F238E27FC236}">
                    <a16:creationId xmlns:a16="http://schemas.microsoft.com/office/drawing/2014/main" id="{890E9C6D-8A6B-928A-DD89-D1F2B47A08AE}"/>
                  </a:ext>
                </a:extLst>
              </p:cNvPr>
              <p:cNvSpPr/>
              <p:nvPr/>
            </p:nvSpPr>
            <p:spPr>
              <a:xfrm>
                <a:off x="10607934" y="334524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Οβάλ 31">
                <a:extLst>
                  <a:ext uri="{FF2B5EF4-FFF2-40B4-BE49-F238E27FC236}">
                    <a16:creationId xmlns:a16="http://schemas.microsoft.com/office/drawing/2014/main" id="{3FE269AC-2E4F-B9AE-8100-947342E77959}"/>
                  </a:ext>
                </a:extLst>
              </p:cNvPr>
              <p:cNvSpPr/>
              <p:nvPr/>
            </p:nvSpPr>
            <p:spPr>
              <a:xfrm>
                <a:off x="9889511" y="3206956"/>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Οβάλ 32">
                <a:extLst>
                  <a:ext uri="{FF2B5EF4-FFF2-40B4-BE49-F238E27FC236}">
                    <a16:creationId xmlns:a16="http://schemas.microsoft.com/office/drawing/2014/main" id="{E071186A-4B6C-08CC-461A-4ADF6A095D7F}"/>
                  </a:ext>
                </a:extLst>
              </p:cNvPr>
              <p:cNvSpPr/>
              <p:nvPr/>
            </p:nvSpPr>
            <p:spPr>
              <a:xfrm>
                <a:off x="10037626" y="301288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Οβάλ 33">
                <a:extLst>
                  <a:ext uri="{FF2B5EF4-FFF2-40B4-BE49-F238E27FC236}">
                    <a16:creationId xmlns:a16="http://schemas.microsoft.com/office/drawing/2014/main" id="{616B44EE-9DBE-F106-54C4-9CC6A314228A}"/>
                  </a:ext>
                </a:extLst>
              </p:cNvPr>
              <p:cNvSpPr/>
              <p:nvPr/>
            </p:nvSpPr>
            <p:spPr>
              <a:xfrm>
                <a:off x="10156829" y="278083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Οβάλ 34">
                <a:extLst>
                  <a:ext uri="{FF2B5EF4-FFF2-40B4-BE49-F238E27FC236}">
                    <a16:creationId xmlns:a16="http://schemas.microsoft.com/office/drawing/2014/main" id="{97A67A3A-93E1-AAA4-DE7D-11B326E3557A}"/>
                  </a:ext>
                </a:extLst>
              </p:cNvPr>
              <p:cNvSpPr/>
              <p:nvPr/>
            </p:nvSpPr>
            <p:spPr>
              <a:xfrm>
                <a:off x="10304944" y="29683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Οβάλ 35">
                <a:extLst>
                  <a:ext uri="{FF2B5EF4-FFF2-40B4-BE49-F238E27FC236}">
                    <a16:creationId xmlns:a16="http://schemas.microsoft.com/office/drawing/2014/main" id="{A3216E9A-1C99-13D0-1D5C-BE0C82AFC489}"/>
                  </a:ext>
                </a:extLst>
              </p:cNvPr>
              <p:cNvSpPr/>
              <p:nvPr/>
            </p:nvSpPr>
            <p:spPr>
              <a:xfrm>
                <a:off x="10453059" y="32069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Οβάλ 36">
                <a:extLst>
                  <a:ext uri="{FF2B5EF4-FFF2-40B4-BE49-F238E27FC236}">
                    <a16:creationId xmlns:a16="http://schemas.microsoft.com/office/drawing/2014/main" id="{9D52B41F-BD83-DFBD-7AFA-12B5D64A6FF3}"/>
                  </a:ext>
                </a:extLst>
              </p:cNvPr>
              <p:cNvSpPr/>
              <p:nvPr/>
            </p:nvSpPr>
            <p:spPr>
              <a:xfrm>
                <a:off x="10601174" y="293882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Οβάλ 37">
                <a:extLst>
                  <a:ext uri="{FF2B5EF4-FFF2-40B4-BE49-F238E27FC236}">
                    <a16:creationId xmlns:a16="http://schemas.microsoft.com/office/drawing/2014/main" id="{646AEE8E-57B1-B7CA-A4AF-6E7AB8E6CE0D}"/>
                  </a:ext>
                </a:extLst>
              </p:cNvPr>
              <p:cNvSpPr/>
              <p:nvPr/>
            </p:nvSpPr>
            <p:spPr>
              <a:xfrm>
                <a:off x="10345389" y="3824731"/>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81E0266-08A8-D834-29AE-33C49AC2C10B}"/>
                    </a:ext>
                  </a:extLst>
                </p:cNvPr>
                <p:cNvSpPr txBox="1"/>
                <p:nvPr/>
              </p:nvSpPr>
              <p:spPr>
                <a:xfrm>
                  <a:off x="5938985" y="5225655"/>
                  <a:ext cx="1757084"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14" name="TextBox 13">
                  <a:extLst>
                    <a:ext uri="{FF2B5EF4-FFF2-40B4-BE49-F238E27FC236}">
                      <a16:creationId xmlns:a16="http://schemas.microsoft.com/office/drawing/2014/main" id="{581E0266-08A8-D834-29AE-33C49AC2C10B}"/>
                    </a:ext>
                  </a:extLst>
                </p:cNvPr>
                <p:cNvSpPr txBox="1">
                  <a:spLocks noRot="1" noChangeAspect="1" noMove="1" noResize="1" noEditPoints="1" noAdjustHandles="1" noChangeArrowheads="1" noChangeShapeType="1" noTextEdit="1"/>
                </p:cNvSpPr>
                <p:nvPr/>
              </p:nvSpPr>
              <p:spPr>
                <a:xfrm>
                  <a:off x="5938985" y="5225655"/>
                  <a:ext cx="1757084" cy="369332"/>
                </a:xfrm>
                <a:prstGeom prst="rect">
                  <a:avLst/>
                </a:prstGeom>
                <a:blipFill>
                  <a:blip r:embed="rId2"/>
                  <a:stretch>
                    <a:fillRect t="-9259" r="-14341"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C4F550-6552-E818-155F-E0D49DE024FF}"/>
                    </a:ext>
                  </a:extLst>
                </p:cNvPr>
                <p:cNvSpPr txBox="1"/>
                <p:nvPr/>
              </p:nvSpPr>
              <p:spPr>
                <a:xfrm>
                  <a:off x="3634425" y="2483155"/>
                  <a:ext cx="926216"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15" name="TextBox 14">
                  <a:extLst>
                    <a:ext uri="{FF2B5EF4-FFF2-40B4-BE49-F238E27FC236}">
                      <a16:creationId xmlns:a16="http://schemas.microsoft.com/office/drawing/2014/main" id="{39C4F550-6552-E818-155F-E0D49DE024FF}"/>
                    </a:ext>
                  </a:extLst>
                </p:cNvPr>
                <p:cNvSpPr txBox="1">
                  <a:spLocks noRot="1" noChangeAspect="1" noMove="1" noResize="1" noEditPoints="1" noAdjustHandles="1" noChangeArrowheads="1" noChangeShapeType="1" noTextEdit="1"/>
                </p:cNvSpPr>
                <p:nvPr/>
              </p:nvSpPr>
              <p:spPr>
                <a:xfrm>
                  <a:off x="3634425" y="2483155"/>
                  <a:ext cx="926216" cy="369332"/>
                </a:xfrm>
                <a:prstGeom prst="rect">
                  <a:avLst/>
                </a:prstGeom>
                <a:blipFill>
                  <a:blip r:embed="rId3"/>
                  <a:stretch>
                    <a:fillRect t="-9259" r="-18519" b="-4259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8DB3961-BF68-C4DB-3A4F-F2FACD74155E}"/>
                </a:ext>
              </a:extLst>
            </p:cNvPr>
            <p:cNvSpPr txBox="1"/>
            <p:nvPr/>
          </p:nvSpPr>
          <p:spPr>
            <a:xfrm>
              <a:off x="3775340" y="5547305"/>
              <a:ext cx="293924" cy="352341"/>
            </a:xfrm>
            <a:prstGeom prst="rect">
              <a:avLst/>
            </a:prstGeom>
            <a:noFill/>
          </p:spPr>
          <p:txBody>
            <a:bodyPr wrap="none" rtlCol="0">
              <a:spAutoFit/>
            </a:bodyPr>
            <a:lstStyle/>
            <a:p>
              <a:r>
                <a:rPr lang="en-US" dirty="0"/>
                <a:t>0</a:t>
              </a:r>
            </a:p>
          </p:txBody>
        </p:sp>
        <p:sp>
          <p:nvSpPr>
            <p:cNvPr id="17" name="TextBox 16">
              <a:extLst>
                <a:ext uri="{FF2B5EF4-FFF2-40B4-BE49-F238E27FC236}">
                  <a16:creationId xmlns:a16="http://schemas.microsoft.com/office/drawing/2014/main" id="{41172CC7-FEF8-4DFF-F047-253F90AB5FC9}"/>
                </a:ext>
              </a:extLst>
            </p:cNvPr>
            <p:cNvSpPr txBox="1"/>
            <p:nvPr/>
          </p:nvSpPr>
          <p:spPr>
            <a:xfrm>
              <a:off x="3581353" y="4128981"/>
              <a:ext cx="411676" cy="352341"/>
            </a:xfrm>
            <a:prstGeom prst="rect">
              <a:avLst/>
            </a:prstGeom>
            <a:noFill/>
          </p:spPr>
          <p:txBody>
            <a:bodyPr wrap="none" rtlCol="0">
              <a:spAutoFit/>
            </a:bodyPr>
            <a:lstStyle/>
            <a:p>
              <a:r>
                <a:rPr lang="en-US" dirty="0"/>
                <a:t>50</a:t>
              </a:r>
            </a:p>
          </p:txBody>
        </p:sp>
        <p:sp>
          <p:nvSpPr>
            <p:cNvPr id="18" name="TextBox 17">
              <a:extLst>
                <a:ext uri="{FF2B5EF4-FFF2-40B4-BE49-F238E27FC236}">
                  <a16:creationId xmlns:a16="http://schemas.microsoft.com/office/drawing/2014/main" id="{D3AEE858-617E-07EE-3CCD-CBCC745B157B}"/>
                </a:ext>
              </a:extLst>
            </p:cNvPr>
            <p:cNvSpPr txBox="1"/>
            <p:nvPr/>
          </p:nvSpPr>
          <p:spPr>
            <a:xfrm>
              <a:off x="5305686" y="5600740"/>
              <a:ext cx="411676" cy="352341"/>
            </a:xfrm>
            <a:prstGeom prst="rect">
              <a:avLst/>
            </a:prstGeom>
            <a:noFill/>
          </p:spPr>
          <p:txBody>
            <a:bodyPr wrap="none" rtlCol="0">
              <a:spAutoFit/>
            </a:bodyPr>
            <a:lstStyle/>
            <a:p>
              <a:r>
                <a:rPr lang="en-US" dirty="0"/>
                <a:t>50</a:t>
              </a:r>
            </a:p>
          </p:txBody>
        </p:sp>
        <p:sp>
          <p:nvSpPr>
            <p:cNvPr id="19" name="TextBox 18">
              <a:extLst>
                <a:ext uri="{FF2B5EF4-FFF2-40B4-BE49-F238E27FC236}">
                  <a16:creationId xmlns:a16="http://schemas.microsoft.com/office/drawing/2014/main" id="{3D387155-3B5B-812F-CAD2-7F56EC218D54}"/>
                </a:ext>
              </a:extLst>
            </p:cNvPr>
            <p:cNvSpPr txBox="1"/>
            <p:nvPr/>
          </p:nvSpPr>
          <p:spPr>
            <a:xfrm>
              <a:off x="6494376" y="5558759"/>
              <a:ext cx="529430" cy="352341"/>
            </a:xfrm>
            <a:prstGeom prst="rect">
              <a:avLst/>
            </a:prstGeom>
            <a:noFill/>
          </p:spPr>
          <p:txBody>
            <a:bodyPr wrap="none" rtlCol="0">
              <a:spAutoFit/>
            </a:bodyPr>
            <a:lstStyle/>
            <a:p>
              <a:r>
                <a:rPr lang="en-US" dirty="0"/>
                <a:t>100</a:t>
              </a:r>
            </a:p>
          </p:txBody>
        </p:sp>
        <p:grpSp>
          <p:nvGrpSpPr>
            <p:cNvPr id="20" name="Ομάδα 19">
              <a:extLst>
                <a:ext uri="{FF2B5EF4-FFF2-40B4-BE49-F238E27FC236}">
                  <a16:creationId xmlns:a16="http://schemas.microsoft.com/office/drawing/2014/main" id="{BD6F6C46-0305-CC9B-A0D1-C5BECFDE2393}"/>
                </a:ext>
              </a:extLst>
            </p:cNvPr>
            <p:cNvGrpSpPr/>
            <p:nvPr/>
          </p:nvGrpSpPr>
          <p:grpSpPr>
            <a:xfrm>
              <a:off x="6093786" y="2873623"/>
              <a:ext cx="1330610" cy="652517"/>
              <a:chOff x="11298168" y="1973982"/>
              <a:chExt cx="1394776" cy="683983"/>
            </a:xfrm>
          </p:grpSpPr>
          <p:sp>
            <p:nvSpPr>
              <p:cNvPr id="21" name="Οβάλ 20">
                <a:extLst>
                  <a:ext uri="{FF2B5EF4-FFF2-40B4-BE49-F238E27FC236}">
                    <a16:creationId xmlns:a16="http://schemas.microsoft.com/office/drawing/2014/main" id="{01829DE9-3F5E-979B-ED29-46A5513AA444}"/>
                  </a:ext>
                </a:extLst>
              </p:cNvPr>
              <p:cNvSpPr/>
              <p:nvPr/>
            </p:nvSpPr>
            <p:spPr>
              <a:xfrm>
                <a:off x="11298168" y="206535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Οβάλ 21">
                <a:extLst>
                  <a:ext uri="{FF2B5EF4-FFF2-40B4-BE49-F238E27FC236}">
                    <a16:creationId xmlns:a16="http://schemas.microsoft.com/office/drawing/2014/main" id="{645E2520-639E-9788-B0F6-3788992363BA}"/>
                  </a:ext>
                </a:extLst>
              </p:cNvPr>
              <p:cNvSpPr/>
              <p:nvPr/>
            </p:nvSpPr>
            <p:spPr>
              <a:xfrm>
                <a:off x="11298169" y="24035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CE9461E-F83D-2606-EF6D-D9C311E0D10E}"/>
                  </a:ext>
                </a:extLst>
              </p:cNvPr>
              <p:cNvSpPr txBox="1"/>
              <p:nvPr/>
            </p:nvSpPr>
            <p:spPr>
              <a:xfrm>
                <a:off x="11469660" y="2288633"/>
                <a:ext cx="1223284" cy="369332"/>
              </a:xfrm>
              <a:prstGeom prst="rect">
                <a:avLst/>
              </a:prstGeom>
              <a:noFill/>
            </p:spPr>
            <p:txBody>
              <a:bodyPr wrap="none" rtlCol="0">
                <a:spAutoFit/>
              </a:bodyPr>
              <a:lstStyle/>
              <a:p>
                <a:r>
                  <a:rPr lang="en-US" b="1" dirty="0"/>
                  <a:t>Negatives</a:t>
                </a:r>
              </a:p>
            </p:txBody>
          </p:sp>
          <p:sp>
            <p:nvSpPr>
              <p:cNvPr id="24" name="TextBox 23">
                <a:extLst>
                  <a:ext uri="{FF2B5EF4-FFF2-40B4-BE49-F238E27FC236}">
                    <a16:creationId xmlns:a16="http://schemas.microsoft.com/office/drawing/2014/main" id="{4774095E-17A7-2231-D003-DBF3D31F02ED}"/>
                  </a:ext>
                </a:extLst>
              </p:cNvPr>
              <p:cNvSpPr txBox="1"/>
              <p:nvPr/>
            </p:nvSpPr>
            <p:spPr>
              <a:xfrm>
                <a:off x="11469661" y="1973982"/>
                <a:ext cx="1133452" cy="369332"/>
              </a:xfrm>
              <a:prstGeom prst="rect">
                <a:avLst/>
              </a:prstGeom>
              <a:noFill/>
            </p:spPr>
            <p:txBody>
              <a:bodyPr wrap="none" rtlCol="0">
                <a:spAutoFit/>
              </a:bodyPr>
              <a:lstStyle/>
              <a:p>
                <a:r>
                  <a:rPr lang="en-US" b="1" dirty="0"/>
                  <a:t>Positives</a:t>
                </a:r>
              </a:p>
            </p:txBody>
          </p:sp>
        </p:grpSp>
        <p:cxnSp>
          <p:nvCxnSpPr>
            <p:cNvPr id="8" name="Ευθεία γραμμή σύνδεσης 7">
              <a:extLst>
                <a:ext uri="{FF2B5EF4-FFF2-40B4-BE49-F238E27FC236}">
                  <a16:creationId xmlns:a16="http://schemas.microsoft.com/office/drawing/2014/main" id="{89DB1859-2E5C-C0C7-D584-09C91F480459}"/>
                </a:ext>
              </a:extLst>
            </p:cNvPr>
            <p:cNvCxnSpPr>
              <a:cxnSpLocks/>
            </p:cNvCxnSpPr>
            <p:nvPr/>
          </p:nvCxnSpPr>
          <p:spPr>
            <a:xfrm>
              <a:off x="4069264" y="3743043"/>
              <a:ext cx="1628361" cy="1851944"/>
            </a:xfrm>
            <a:prstGeom prst="line">
              <a:avLst/>
            </a:prstGeom>
            <a:ln w="38100"/>
          </p:spPr>
          <p:style>
            <a:lnRef idx="2">
              <a:schemeClr val="accent4"/>
            </a:lnRef>
            <a:fillRef idx="0">
              <a:schemeClr val="accent4"/>
            </a:fillRef>
            <a:effectRef idx="1">
              <a:schemeClr val="accent4"/>
            </a:effectRef>
            <a:fontRef idx="minor">
              <a:schemeClr val="tx1"/>
            </a:fontRef>
          </p:style>
        </p:cxnSp>
      </p:grpSp>
      <p:sp>
        <p:nvSpPr>
          <p:cNvPr id="101" name="Βέλος: Δεξιό 100">
            <a:extLst>
              <a:ext uri="{FF2B5EF4-FFF2-40B4-BE49-F238E27FC236}">
                <a16:creationId xmlns:a16="http://schemas.microsoft.com/office/drawing/2014/main" id="{7F0A163F-B11A-7A67-07E5-F9287F0802C8}"/>
              </a:ext>
            </a:extLst>
          </p:cNvPr>
          <p:cNvSpPr/>
          <p:nvPr/>
        </p:nvSpPr>
        <p:spPr>
          <a:xfrm>
            <a:off x="3730461" y="4649154"/>
            <a:ext cx="593148" cy="2558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13" name="Ομάδα 112">
            <a:extLst>
              <a:ext uri="{FF2B5EF4-FFF2-40B4-BE49-F238E27FC236}">
                <a16:creationId xmlns:a16="http://schemas.microsoft.com/office/drawing/2014/main" id="{59DFEDD8-152A-0EC1-F6F9-A9D012ADBE7C}"/>
              </a:ext>
            </a:extLst>
          </p:cNvPr>
          <p:cNvGrpSpPr/>
          <p:nvPr/>
        </p:nvGrpSpPr>
        <p:grpSpPr>
          <a:xfrm>
            <a:off x="4245209" y="3330589"/>
            <a:ext cx="3715129" cy="3254490"/>
            <a:chOff x="6407899" y="2981593"/>
            <a:chExt cx="3961058" cy="3469926"/>
          </a:xfrm>
        </p:grpSpPr>
        <p:cxnSp>
          <p:nvCxnSpPr>
            <p:cNvPr id="57" name="Ευθύγραμμο βέλος σύνδεσης 56">
              <a:extLst>
                <a:ext uri="{FF2B5EF4-FFF2-40B4-BE49-F238E27FC236}">
                  <a16:creationId xmlns:a16="http://schemas.microsoft.com/office/drawing/2014/main" id="{DE13EFCD-30D2-DB01-A2FD-D1D4217FC036}"/>
                </a:ext>
              </a:extLst>
            </p:cNvPr>
            <p:cNvCxnSpPr>
              <a:cxnSpLocks/>
            </p:cNvCxnSpPr>
            <p:nvPr/>
          </p:nvCxnSpPr>
          <p:spPr>
            <a:xfrm flipV="1">
              <a:off x="6855103" y="3374107"/>
              <a:ext cx="0" cy="271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Ευθύγραμμο βέλος σύνδεσης 57">
              <a:extLst>
                <a:ext uri="{FF2B5EF4-FFF2-40B4-BE49-F238E27FC236}">
                  <a16:creationId xmlns:a16="http://schemas.microsoft.com/office/drawing/2014/main" id="{A058F333-C581-6CC2-FE4A-21DA7CED7F96}"/>
                </a:ext>
              </a:extLst>
            </p:cNvPr>
            <p:cNvCxnSpPr>
              <a:cxnSpLocks/>
            </p:cNvCxnSpPr>
            <p:nvPr/>
          </p:nvCxnSpPr>
          <p:spPr>
            <a:xfrm>
              <a:off x="6855103" y="6093425"/>
              <a:ext cx="29659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59" name="Ομάδα 58">
              <a:extLst>
                <a:ext uri="{FF2B5EF4-FFF2-40B4-BE49-F238E27FC236}">
                  <a16:creationId xmlns:a16="http://schemas.microsoft.com/office/drawing/2014/main" id="{AA11FE61-5137-8B96-25FB-901845801DDF}"/>
                </a:ext>
              </a:extLst>
            </p:cNvPr>
            <p:cNvGrpSpPr/>
            <p:nvPr/>
          </p:nvGrpSpPr>
          <p:grpSpPr>
            <a:xfrm>
              <a:off x="7087727" y="4549130"/>
              <a:ext cx="1086247" cy="1417306"/>
              <a:chOff x="8488680" y="3673132"/>
              <a:chExt cx="1138628" cy="1485652"/>
            </a:xfrm>
          </p:grpSpPr>
          <p:sp>
            <p:nvSpPr>
              <p:cNvPr id="87" name="Οβάλ 86">
                <a:extLst>
                  <a:ext uri="{FF2B5EF4-FFF2-40B4-BE49-F238E27FC236}">
                    <a16:creationId xmlns:a16="http://schemas.microsoft.com/office/drawing/2014/main" id="{ADC04069-FA6E-034A-CAB0-313104E1505B}"/>
                  </a:ext>
                </a:extLst>
              </p:cNvPr>
              <p:cNvSpPr/>
              <p:nvPr/>
            </p:nvSpPr>
            <p:spPr>
              <a:xfrm>
                <a:off x="8488680" y="490375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Οβάλ 87">
                <a:extLst>
                  <a:ext uri="{FF2B5EF4-FFF2-40B4-BE49-F238E27FC236}">
                    <a16:creationId xmlns:a16="http://schemas.microsoft.com/office/drawing/2014/main" id="{768672F1-5C71-1868-976C-9E0815F46DCF}"/>
                  </a:ext>
                </a:extLst>
              </p:cNvPr>
              <p:cNvSpPr/>
              <p:nvPr/>
            </p:nvSpPr>
            <p:spPr>
              <a:xfrm>
                <a:off x="8636795" y="470968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Οβάλ 88">
                <a:extLst>
                  <a:ext uri="{FF2B5EF4-FFF2-40B4-BE49-F238E27FC236}">
                    <a16:creationId xmlns:a16="http://schemas.microsoft.com/office/drawing/2014/main" id="{516BFFA3-9265-E769-CE36-E4CB21FE464C}"/>
                  </a:ext>
                </a:extLst>
              </p:cNvPr>
              <p:cNvSpPr/>
              <p:nvPr/>
            </p:nvSpPr>
            <p:spPr>
              <a:xfrm>
                <a:off x="8755999" y="49168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Οβάλ 89">
                <a:extLst>
                  <a:ext uri="{FF2B5EF4-FFF2-40B4-BE49-F238E27FC236}">
                    <a16:creationId xmlns:a16="http://schemas.microsoft.com/office/drawing/2014/main" id="{F19EB896-C429-2823-B4CF-5FE7EC8A930C}"/>
                  </a:ext>
                </a:extLst>
              </p:cNvPr>
              <p:cNvSpPr/>
              <p:nvPr/>
            </p:nvSpPr>
            <p:spPr>
              <a:xfrm>
                <a:off x="8755998" y="44776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Οβάλ 90">
                <a:extLst>
                  <a:ext uri="{FF2B5EF4-FFF2-40B4-BE49-F238E27FC236}">
                    <a16:creationId xmlns:a16="http://schemas.microsoft.com/office/drawing/2014/main" id="{2DC3AAA1-B749-1E03-CB05-4B01564FE373}"/>
                  </a:ext>
                </a:extLst>
              </p:cNvPr>
              <p:cNvSpPr/>
              <p:nvPr/>
            </p:nvSpPr>
            <p:spPr>
              <a:xfrm>
                <a:off x="9479193" y="4570637"/>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Οβάλ 91">
                <a:extLst>
                  <a:ext uri="{FF2B5EF4-FFF2-40B4-BE49-F238E27FC236}">
                    <a16:creationId xmlns:a16="http://schemas.microsoft.com/office/drawing/2014/main" id="{B476B3A5-1525-310C-90BF-E7A0DC33A8F1}"/>
                  </a:ext>
                </a:extLst>
              </p:cNvPr>
              <p:cNvSpPr/>
              <p:nvPr/>
            </p:nvSpPr>
            <p:spPr>
              <a:xfrm>
                <a:off x="9052228" y="49037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Οβάλ 92">
                <a:extLst>
                  <a:ext uri="{FF2B5EF4-FFF2-40B4-BE49-F238E27FC236}">
                    <a16:creationId xmlns:a16="http://schemas.microsoft.com/office/drawing/2014/main" id="{7C00FDBE-3396-D2E0-AE4A-40723C330EE6}"/>
                  </a:ext>
                </a:extLst>
              </p:cNvPr>
              <p:cNvSpPr/>
              <p:nvPr/>
            </p:nvSpPr>
            <p:spPr>
              <a:xfrm>
                <a:off x="9200343" y="463562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Οβάλ 93">
                <a:extLst>
                  <a:ext uri="{FF2B5EF4-FFF2-40B4-BE49-F238E27FC236}">
                    <a16:creationId xmlns:a16="http://schemas.microsoft.com/office/drawing/2014/main" id="{4A7D529E-A860-F876-C323-76525B61B065}"/>
                  </a:ext>
                </a:extLst>
              </p:cNvPr>
              <p:cNvSpPr/>
              <p:nvPr/>
            </p:nvSpPr>
            <p:spPr>
              <a:xfrm>
                <a:off x="8663006" y="40380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Οβάλ 94">
                <a:extLst>
                  <a:ext uri="{FF2B5EF4-FFF2-40B4-BE49-F238E27FC236}">
                    <a16:creationId xmlns:a16="http://schemas.microsoft.com/office/drawing/2014/main" id="{AC9AA6F0-4C96-8698-E8B0-64CEFABD99F8}"/>
                  </a:ext>
                </a:extLst>
              </p:cNvPr>
              <p:cNvSpPr/>
              <p:nvPr/>
            </p:nvSpPr>
            <p:spPr>
              <a:xfrm>
                <a:off x="8630035" y="430326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Οβάλ 95">
                <a:extLst>
                  <a:ext uri="{FF2B5EF4-FFF2-40B4-BE49-F238E27FC236}">
                    <a16:creationId xmlns:a16="http://schemas.microsoft.com/office/drawing/2014/main" id="{BC1BB96C-84E6-4947-2C51-B609709FA570}"/>
                  </a:ext>
                </a:extLst>
              </p:cNvPr>
              <p:cNvSpPr/>
              <p:nvPr/>
            </p:nvSpPr>
            <p:spPr>
              <a:xfrm>
                <a:off x="8681940" y="367313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Οβάλ 96">
                <a:extLst>
                  <a:ext uri="{FF2B5EF4-FFF2-40B4-BE49-F238E27FC236}">
                    <a16:creationId xmlns:a16="http://schemas.microsoft.com/office/drawing/2014/main" id="{CC28B5C2-F465-F9FA-FE2A-DD1DF365885A}"/>
                  </a:ext>
                </a:extLst>
              </p:cNvPr>
              <p:cNvSpPr/>
              <p:nvPr/>
            </p:nvSpPr>
            <p:spPr>
              <a:xfrm>
                <a:off x="8897353" y="42587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Οβάλ 97">
                <a:extLst>
                  <a:ext uri="{FF2B5EF4-FFF2-40B4-BE49-F238E27FC236}">
                    <a16:creationId xmlns:a16="http://schemas.microsoft.com/office/drawing/2014/main" id="{6F6C32DF-99B5-5B3A-CB9B-18C0892A4292}"/>
                  </a:ext>
                </a:extLst>
              </p:cNvPr>
              <p:cNvSpPr/>
              <p:nvPr/>
            </p:nvSpPr>
            <p:spPr>
              <a:xfrm>
                <a:off x="9045468" y="44973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Οβάλ 98">
                <a:extLst>
                  <a:ext uri="{FF2B5EF4-FFF2-40B4-BE49-F238E27FC236}">
                    <a16:creationId xmlns:a16="http://schemas.microsoft.com/office/drawing/2014/main" id="{AADC50E2-7888-B8FB-882C-E2CDC3663EFB}"/>
                  </a:ext>
                </a:extLst>
              </p:cNvPr>
              <p:cNvSpPr/>
              <p:nvPr/>
            </p:nvSpPr>
            <p:spPr>
              <a:xfrm>
                <a:off x="9193583" y="422920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Οβάλ 99">
                <a:extLst>
                  <a:ext uri="{FF2B5EF4-FFF2-40B4-BE49-F238E27FC236}">
                    <a16:creationId xmlns:a16="http://schemas.microsoft.com/office/drawing/2014/main" id="{E7B4B809-350A-1542-13A7-CFA5D4340138}"/>
                  </a:ext>
                </a:extLst>
              </p:cNvPr>
              <p:cNvSpPr/>
              <p:nvPr/>
            </p:nvSpPr>
            <p:spPr>
              <a:xfrm>
                <a:off x="9274400" y="5010669"/>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Ομάδα 59">
              <a:extLst>
                <a:ext uri="{FF2B5EF4-FFF2-40B4-BE49-F238E27FC236}">
                  <a16:creationId xmlns:a16="http://schemas.microsoft.com/office/drawing/2014/main" id="{3BB69F7C-E5F8-B3BE-7573-74ACECB93200}"/>
                </a:ext>
              </a:extLst>
            </p:cNvPr>
            <p:cNvGrpSpPr/>
            <p:nvPr/>
          </p:nvGrpSpPr>
          <p:grpSpPr>
            <a:xfrm>
              <a:off x="7538749" y="4090757"/>
              <a:ext cx="879240" cy="1137175"/>
              <a:chOff x="9834410" y="2780833"/>
              <a:chExt cx="921639" cy="1192013"/>
            </a:xfrm>
          </p:grpSpPr>
          <p:sp>
            <p:nvSpPr>
              <p:cNvPr id="73" name="Οβάλ 72">
                <a:extLst>
                  <a:ext uri="{FF2B5EF4-FFF2-40B4-BE49-F238E27FC236}">
                    <a16:creationId xmlns:a16="http://schemas.microsoft.com/office/drawing/2014/main" id="{D7D09BF4-46BD-BE0B-3FFF-0C4474076922}"/>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Οβάλ 73">
                <a:extLst>
                  <a:ext uri="{FF2B5EF4-FFF2-40B4-BE49-F238E27FC236}">
                    <a16:creationId xmlns:a16="http://schemas.microsoft.com/office/drawing/2014/main" id="{DABD5945-F0D4-CA8D-4327-3D673E67E38D}"/>
                  </a:ext>
                </a:extLst>
              </p:cNvPr>
              <p:cNvSpPr/>
              <p:nvPr/>
            </p:nvSpPr>
            <p:spPr>
              <a:xfrm>
                <a:off x="9834410" y="341016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Οβάλ 74">
                <a:extLst>
                  <a:ext uri="{FF2B5EF4-FFF2-40B4-BE49-F238E27FC236}">
                    <a16:creationId xmlns:a16="http://schemas.microsoft.com/office/drawing/2014/main" id="{9A53370A-D8B0-8010-121C-CB3E1C554CE2}"/>
                  </a:ext>
                </a:extLst>
              </p:cNvPr>
              <p:cNvSpPr/>
              <p:nvPr/>
            </p:nvSpPr>
            <p:spPr>
              <a:xfrm>
                <a:off x="10163590" y="36264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Οβάλ 75">
                <a:extLst>
                  <a:ext uri="{FF2B5EF4-FFF2-40B4-BE49-F238E27FC236}">
                    <a16:creationId xmlns:a16="http://schemas.microsoft.com/office/drawing/2014/main" id="{CAF753FA-C13C-AC63-60D8-6C750FD2BF4D}"/>
                  </a:ext>
                </a:extLst>
              </p:cNvPr>
              <p:cNvSpPr/>
              <p:nvPr/>
            </p:nvSpPr>
            <p:spPr>
              <a:xfrm>
                <a:off x="10163589" y="3187252"/>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Οβάλ 76">
                <a:extLst>
                  <a:ext uri="{FF2B5EF4-FFF2-40B4-BE49-F238E27FC236}">
                    <a16:creationId xmlns:a16="http://schemas.microsoft.com/office/drawing/2014/main" id="{A1D8AC53-1C03-31FD-C389-D6B13848C159}"/>
                  </a:ext>
                </a:extLst>
              </p:cNvPr>
              <p:cNvSpPr/>
              <p:nvPr/>
            </p:nvSpPr>
            <p:spPr>
              <a:xfrm>
                <a:off x="10311704" y="33747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Οβάλ 77">
                <a:extLst>
                  <a:ext uri="{FF2B5EF4-FFF2-40B4-BE49-F238E27FC236}">
                    <a16:creationId xmlns:a16="http://schemas.microsoft.com/office/drawing/2014/main" id="{9587010C-45F2-9FD6-B96D-194F7CBB9FAB}"/>
                  </a:ext>
                </a:extLst>
              </p:cNvPr>
              <p:cNvSpPr/>
              <p:nvPr/>
            </p:nvSpPr>
            <p:spPr>
              <a:xfrm>
                <a:off x="10459819" y="36133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Οβάλ 78">
                <a:extLst>
                  <a:ext uri="{FF2B5EF4-FFF2-40B4-BE49-F238E27FC236}">
                    <a16:creationId xmlns:a16="http://schemas.microsoft.com/office/drawing/2014/main" id="{BDDA7E3E-82CA-7253-1F16-E679D81150E8}"/>
                  </a:ext>
                </a:extLst>
              </p:cNvPr>
              <p:cNvSpPr/>
              <p:nvPr/>
            </p:nvSpPr>
            <p:spPr>
              <a:xfrm>
                <a:off x="10607934" y="334524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Οβάλ 79">
                <a:extLst>
                  <a:ext uri="{FF2B5EF4-FFF2-40B4-BE49-F238E27FC236}">
                    <a16:creationId xmlns:a16="http://schemas.microsoft.com/office/drawing/2014/main" id="{885CC22C-2B2D-3B7A-4B3F-E1E138934079}"/>
                  </a:ext>
                </a:extLst>
              </p:cNvPr>
              <p:cNvSpPr/>
              <p:nvPr/>
            </p:nvSpPr>
            <p:spPr>
              <a:xfrm>
                <a:off x="9889511" y="3206956"/>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Οβάλ 80">
                <a:extLst>
                  <a:ext uri="{FF2B5EF4-FFF2-40B4-BE49-F238E27FC236}">
                    <a16:creationId xmlns:a16="http://schemas.microsoft.com/office/drawing/2014/main" id="{9B0612E2-A179-EF98-4F9B-F3090004376B}"/>
                  </a:ext>
                </a:extLst>
              </p:cNvPr>
              <p:cNvSpPr/>
              <p:nvPr/>
            </p:nvSpPr>
            <p:spPr>
              <a:xfrm>
                <a:off x="10037626" y="301288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Οβάλ 81">
                <a:extLst>
                  <a:ext uri="{FF2B5EF4-FFF2-40B4-BE49-F238E27FC236}">
                    <a16:creationId xmlns:a16="http://schemas.microsoft.com/office/drawing/2014/main" id="{6F04EC57-8B50-D9B1-87A3-7F67DAA5AEBF}"/>
                  </a:ext>
                </a:extLst>
              </p:cNvPr>
              <p:cNvSpPr/>
              <p:nvPr/>
            </p:nvSpPr>
            <p:spPr>
              <a:xfrm>
                <a:off x="10156829" y="278083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Οβάλ 82">
                <a:extLst>
                  <a:ext uri="{FF2B5EF4-FFF2-40B4-BE49-F238E27FC236}">
                    <a16:creationId xmlns:a16="http://schemas.microsoft.com/office/drawing/2014/main" id="{3AD6A569-E797-236B-5D42-60FDFF49F9A5}"/>
                  </a:ext>
                </a:extLst>
              </p:cNvPr>
              <p:cNvSpPr/>
              <p:nvPr/>
            </p:nvSpPr>
            <p:spPr>
              <a:xfrm>
                <a:off x="10304944" y="29683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Οβάλ 83">
                <a:extLst>
                  <a:ext uri="{FF2B5EF4-FFF2-40B4-BE49-F238E27FC236}">
                    <a16:creationId xmlns:a16="http://schemas.microsoft.com/office/drawing/2014/main" id="{9CAC550B-4501-0936-979A-B8614EAE9367}"/>
                  </a:ext>
                </a:extLst>
              </p:cNvPr>
              <p:cNvSpPr/>
              <p:nvPr/>
            </p:nvSpPr>
            <p:spPr>
              <a:xfrm>
                <a:off x="10453059" y="32069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Οβάλ 84">
                <a:extLst>
                  <a:ext uri="{FF2B5EF4-FFF2-40B4-BE49-F238E27FC236}">
                    <a16:creationId xmlns:a16="http://schemas.microsoft.com/office/drawing/2014/main" id="{F9925352-1046-3A1B-F933-DD647DA53763}"/>
                  </a:ext>
                </a:extLst>
              </p:cNvPr>
              <p:cNvSpPr/>
              <p:nvPr/>
            </p:nvSpPr>
            <p:spPr>
              <a:xfrm>
                <a:off x="10601174" y="293882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Οβάλ 85">
                <a:extLst>
                  <a:ext uri="{FF2B5EF4-FFF2-40B4-BE49-F238E27FC236}">
                    <a16:creationId xmlns:a16="http://schemas.microsoft.com/office/drawing/2014/main" id="{1480FBE8-4B78-4855-BA8E-C7E11786BDB7}"/>
                  </a:ext>
                </a:extLst>
              </p:cNvPr>
              <p:cNvSpPr/>
              <p:nvPr/>
            </p:nvSpPr>
            <p:spPr>
              <a:xfrm>
                <a:off x="10345389" y="3824731"/>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E379E9-35B4-644B-AF0B-D5DA4FE62875}"/>
                    </a:ext>
                  </a:extLst>
                </p:cNvPr>
                <p:cNvSpPr txBox="1"/>
                <p:nvPr/>
              </p:nvSpPr>
              <p:spPr>
                <a:xfrm>
                  <a:off x="8611873" y="5724093"/>
                  <a:ext cx="1757084"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61" name="TextBox 60">
                  <a:extLst>
                    <a:ext uri="{FF2B5EF4-FFF2-40B4-BE49-F238E27FC236}">
                      <a16:creationId xmlns:a16="http://schemas.microsoft.com/office/drawing/2014/main" id="{15E379E9-35B4-644B-AF0B-D5DA4FE62875}"/>
                    </a:ext>
                  </a:extLst>
                </p:cNvPr>
                <p:cNvSpPr txBox="1">
                  <a:spLocks noRot="1" noChangeAspect="1" noMove="1" noResize="1" noEditPoints="1" noAdjustHandles="1" noChangeArrowheads="1" noChangeShapeType="1" noTextEdit="1"/>
                </p:cNvSpPr>
                <p:nvPr/>
              </p:nvSpPr>
              <p:spPr>
                <a:xfrm>
                  <a:off x="8611873" y="5724093"/>
                  <a:ext cx="1757084" cy="369332"/>
                </a:xfrm>
                <a:prstGeom prst="rect">
                  <a:avLst/>
                </a:prstGeom>
                <a:blipFill>
                  <a:blip r:embed="rId4"/>
                  <a:stretch>
                    <a:fillRect t="-7018" r="-8856" b="-350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365FF06-8902-DBB0-EC65-FDCBC2BF78BD}"/>
                    </a:ext>
                  </a:extLst>
                </p:cNvPr>
                <p:cNvSpPr txBox="1"/>
                <p:nvPr/>
              </p:nvSpPr>
              <p:spPr>
                <a:xfrm>
                  <a:off x="6460971" y="2981593"/>
                  <a:ext cx="926216"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62" name="TextBox 61">
                  <a:extLst>
                    <a:ext uri="{FF2B5EF4-FFF2-40B4-BE49-F238E27FC236}">
                      <a16:creationId xmlns:a16="http://schemas.microsoft.com/office/drawing/2014/main" id="{C365FF06-8902-DBB0-EC65-FDCBC2BF78BD}"/>
                    </a:ext>
                  </a:extLst>
                </p:cNvPr>
                <p:cNvSpPr txBox="1">
                  <a:spLocks noRot="1" noChangeAspect="1" noMove="1" noResize="1" noEditPoints="1" noAdjustHandles="1" noChangeArrowheads="1" noChangeShapeType="1" noTextEdit="1"/>
                </p:cNvSpPr>
                <p:nvPr/>
              </p:nvSpPr>
              <p:spPr>
                <a:xfrm>
                  <a:off x="6460971" y="2981593"/>
                  <a:ext cx="926216" cy="369332"/>
                </a:xfrm>
                <a:prstGeom prst="rect">
                  <a:avLst/>
                </a:prstGeom>
                <a:blipFill>
                  <a:blip r:embed="rId5"/>
                  <a:stretch>
                    <a:fillRect t="-7018" r="-12676" b="-35088"/>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866B7428-DD02-DCD9-B94F-157A57215C5E}"/>
                </a:ext>
              </a:extLst>
            </p:cNvPr>
            <p:cNvSpPr txBox="1"/>
            <p:nvPr/>
          </p:nvSpPr>
          <p:spPr>
            <a:xfrm>
              <a:off x="6601886" y="6045743"/>
              <a:ext cx="293924" cy="352341"/>
            </a:xfrm>
            <a:prstGeom prst="rect">
              <a:avLst/>
            </a:prstGeom>
            <a:noFill/>
          </p:spPr>
          <p:txBody>
            <a:bodyPr wrap="none" rtlCol="0">
              <a:spAutoFit/>
            </a:bodyPr>
            <a:lstStyle/>
            <a:p>
              <a:r>
                <a:rPr lang="en-US" dirty="0"/>
                <a:t>0</a:t>
              </a:r>
            </a:p>
          </p:txBody>
        </p:sp>
        <p:sp>
          <p:nvSpPr>
            <p:cNvPr id="64" name="TextBox 63">
              <a:extLst>
                <a:ext uri="{FF2B5EF4-FFF2-40B4-BE49-F238E27FC236}">
                  <a16:creationId xmlns:a16="http://schemas.microsoft.com/office/drawing/2014/main" id="{5600575E-CA88-F1BD-9CD6-0F9BB5132948}"/>
                </a:ext>
              </a:extLst>
            </p:cNvPr>
            <p:cNvSpPr txBox="1"/>
            <p:nvPr/>
          </p:nvSpPr>
          <p:spPr>
            <a:xfrm>
              <a:off x="6407899" y="4627419"/>
              <a:ext cx="411676" cy="352341"/>
            </a:xfrm>
            <a:prstGeom prst="rect">
              <a:avLst/>
            </a:prstGeom>
            <a:noFill/>
          </p:spPr>
          <p:txBody>
            <a:bodyPr wrap="none" rtlCol="0">
              <a:spAutoFit/>
            </a:bodyPr>
            <a:lstStyle/>
            <a:p>
              <a:r>
                <a:rPr lang="en-US" dirty="0"/>
                <a:t>50</a:t>
              </a:r>
            </a:p>
          </p:txBody>
        </p:sp>
        <p:sp>
          <p:nvSpPr>
            <p:cNvPr id="65" name="TextBox 64">
              <a:extLst>
                <a:ext uri="{FF2B5EF4-FFF2-40B4-BE49-F238E27FC236}">
                  <a16:creationId xmlns:a16="http://schemas.microsoft.com/office/drawing/2014/main" id="{CF3850D0-3273-B47A-D9D8-A597938E3DA4}"/>
                </a:ext>
              </a:extLst>
            </p:cNvPr>
            <p:cNvSpPr txBox="1"/>
            <p:nvPr/>
          </p:nvSpPr>
          <p:spPr>
            <a:xfrm>
              <a:off x="8132232" y="6099178"/>
              <a:ext cx="411676" cy="352341"/>
            </a:xfrm>
            <a:prstGeom prst="rect">
              <a:avLst/>
            </a:prstGeom>
            <a:noFill/>
          </p:spPr>
          <p:txBody>
            <a:bodyPr wrap="none" rtlCol="0">
              <a:spAutoFit/>
            </a:bodyPr>
            <a:lstStyle/>
            <a:p>
              <a:r>
                <a:rPr lang="en-US" dirty="0"/>
                <a:t>50</a:t>
              </a:r>
            </a:p>
          </p:txBody>
        </p:sp>
        <p:sp>
          <p:nvSpPr>
            <p:cNvPr id="66" name="TextBox 65">
              <a:extLst>
                <a:ext uri="{FF2B5EF4-FFF2-40B4-BE49-F238E27FC236}">
                  <a16:creationId xmlns:a16="http://schemas.microsoft.com/office/drawing/2014/main" id="{E4187C6E-2535-93FF-42BC-0082C4247EAF}"/>
                </a:ext>
              </a:extLst>
            </p:cNvPr>
            <p:cNvSpPr txBox="1"/>
            <p:nvPr/>
          </p:nvSpPr>
          <p:spPr>
            <a:xfrm>
              <a:off x="9320922" y="6057197"/>
              <a:ext cx="529430" cy="352341"/>
            </a:xfrm>
            <a:prstGeom prst="rect">
              <a:avLst/>
            </a:prstGeom>
            <a:noFill/>
          </p:spPr>
          <p:txBody>
            <a:bodyPr wrap="none" rtlCol="0">
              <a:spAutoFit/>
            </a:bodyPr>
            <a:lstStyle/>
            <a:p>
              <a:r>
                <a:rPr lang="en-US" dirty="0"/>
                <a:t>100</a:t>
              </a:r>
            </a:p>
          </p:txBody>
        </p:sp>
        <p:grpSp>
          <p:nvGrpSpPr>
            <p:cNvPr id="67" name="Ομάδα 66">
              <a:extLst>
                <a:ext uri="{FF2B5EF4-FFF2-40B4-BE49-F238E27FC236}">
                  <a16:creationId xmlns:a16="http://schemas.microsoft.com/office/drawing/2014/main" id="{D6F6921D-64BC-E7C8-27FD-4AC644BBE128}"/>
                </a:ext>
              </a:extLst>
            </p:cNvPr>
            <p:cNvGrpSpPr/>
            <p:nvPr/>
          </p:nvGrpSpPr>
          <p:grpSpPr>
            <a:xfrm>
              <a:off x="8920332" y="3372061"/>
              <a:ext cx="1330610" cy="652517"/>
              <a:chOff x="11298168" y="1973982"/>
              <a:chExt cx="1394776" cy="683983"/>
            </a:xfrm>
          </p:grpSpPr>
          <p:sp>
            <p:nvSpPr>
              <p:cNvPr id="69" name="Οβάλ 68">
                <a:extLst>
                  <a:ext uri="{FF2B5EF4-FFF2-40B4-BE49-F238E27FC236}">
                    <a16:creationId xmlns:a16="http://schemas.microsoft.com/office/drawing/2014/main" id="{73896605-52FD-3DDE-EFA5-F2603CFA5FD6}"/>
                  </a:ext>
                </a:extLst>
              </p:cNvPr>
              <p:cNvSpPr/>
              <p:nvPr/>
            </p:nvSpPr>
            <p:spPr>
              <a:xfrm>
                <a:off x="11298168" y="206535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Οβάλ 69">
                <a:extLst>
                  <a:ext uri="{FF2B5EF4-FFF2-40B4-BE49-F238E27FC236}">
                    <a16:creationId xmlns:a16="http://schemas.microsoft.com/office/drawing/2014/main" id="{73BF4CE6-3EFB-AB84-90A6-FF91B622E8A6}"/>
                  </a:ext>
                </a:extLst>
              </p:cNvPr>
              <p:cNvSpPr/>
              <p:nvPr/>
            </p:nvSpPr>
            <p:spPr>
              <a:xfrm>
                <a:off x="11298169" y="24035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7B913DC-F744-E7A0-14EA-D994E363A647}"/>
                  </a:ext>
                </a:extLst>
              </p:cNvPr>
              <p:cNvSpPr txBox="1"/>
              <p:nvPr/>
            </p:nvSpPr>
            <p:spPr>
              <a:xfrm>
                <a:off x="11469660" y="2288633"/>
                <a:ext cx="1223284" cy="369332"/>
              </a:xfrm>
              <a:prstGeom prst="rect">
                <a:avLst/>
              </a:prstGeom>
              <a:noFill/>
            </p:spPr>
            <p:txBody>
              <a:bodyPr wrap="none" rtlCol="0">
                <a:spAutoFit/>
              </a:bodyPr>
              <a:lstStyle/>
              <a:p>
                <a:r>
                  <a:rPr lang="en-US" b="1" dirty="0"/>
                  <a:t>Negatives</a:t>
                </a:r>
              </a:p>
            </p:txBody>
          </p:sp>
          <p:sp>
            <p:nvSpPr>
              <p:cNvPr id="72" name="TextBox 71">
                <a:extLst>
                  <a:ext uri="{FF2B5EF4-FFF2-40B4-BE49-F238E27FC236}">
                    <a16:creationId xmlns:a16="http://schemas.microsoft.com/office/drawing/2014/main" id="{8EA813BD-D248-8FA8-2C4C-6F5A18D5DF39}"/>
                  </a:ext>
                </a:extLst>
              </p:cNvPr>
              <p:cNvSpPr txBox="1"/>
              <p:nvPr/>
            </p:nvSpPr>
            <p:spPr>
              <a:xfrm>
                <a:off x="11469661" y="1973982"/>
                <a:ext cx="1133452" cy="369332"/>
              </a:xfrm>
              <a:prstGeom prst="rect">
                <a:avLst/>
              </a:prstGeom>
              <a:noFill/>
            </p:spPr>
            <p:txBody>
              <a:bodyPr wrap="none" rtlCol="0">
                <a:spAutoFit/>
              </a:bodyPr>
              <a:lstStyle/>
              <a:p>
                <a:r>
                  <a:rPr lang="en-US" b="1" dirty="0"/>
                  <a:t>Positives</a:t>
                </a:r>
              </a:p>
            </p:txBody>
          </p:sp>
        </p:grpSp>
        <p:cxnSp>
          <p:nvCxnSpPr>
            <p:cNvPr id="68" name="Ευθεία γραμμή σύνδεσης 67">
              <a:extLst>
                <a:ext uri="{FF2B5EF4-FFF2-40B4-BE49-F238E27FC236}">
                  <a16:creationId xmlns:a16="http://schemas.microsoft.com/office/drawing/2014/main" id="{037901C3-5603-6CDE-3AA1-FE6C679AD37C}"/>
                </a:ext>
              </a:extLst>
            </p:cNvPr>
            <p:cNvCxnSpPr>
              <a:cxnSpLocks/>
            </p:cNvCxnSpPr>
            <p:nvPr/>
          </p:nvCxnSpPr>
          <p:spPr>
            <a:xfrm>
              <a:off x="7476660" y="4993038"/>
              <a:ext cx="1844262" cy="731055"/>
            </a:xfrm>
            <a:prstGeom prst="line">
              <a:avLst/>
            </a:prstGeom>
            <a:ln w="38100"/>
          </p:spPr>
          <p:style>
            <a:lnRef idx="2">
              <a:schemeClr val="accent4"/>
            </a:lnRef>
            <a:fillRef idx="0">
              <a:schemeClr val="accent4"/>
            </a:fillRef>
            <a:effectRef idx="1">
              <a:schemeClr val="accent4"/>
            </a:effectRef>
            <a:fontRef idx="minor">
              <a:schemeClr val="tx1"/>
            </a:fontRef>
          </p:style>
        </p:cxnSp>
        <p:cxnSp>
          <p:nvCxnSpPr>
            <p:cNvPr id="102" name="Ευθεία γραμμή σύνδεσης 101">
              <a:extLst>
                <a:ext uri="{FF2B5EF4-FFF2-40B4-BE49-F238E27FC236}">
                  <a16:creationId xmlns:a16="http://schemas.microsoft.com/office/drawing/2014/main" id="{72598CA9-BD41-6447-CABD-98E29DA7C6C3}"/>
                </a:ext>
              </a:extLst>
            </p:cNvPr>
            <p:cNvCxnSpPr>
              <a:cxnSpLocks/>
            </p:cNvCxnSpPr>
            <p:nvPr/>
          </p:nvCxnSpPr>
          <p:spPr>
            <a:xfrm flipH="1">
              <a:off x="7476660" y="3524950"/>
              <a:ext cx="277452" cy="1468088"/>
            </a:xfrm>
            <a:prstGeom prst="line">
              <a:avLst/>
            </a:prstGeom>
            <a:ln w="38100"/>
          </p:spPr>
          <p:style>
            <a:lnRef idx="2">
              <a:schemeClr val="accent4"/>
            </a:lnRef>
            <a:fillRef idx="0">
              <a:schemeClr val="accent4"/>
            </a:fillRef>
            <a:effectRef idx="1">
              <a:schemeClr val="accent4"/>
            </a:effectRef>
            <a:fontRef idx="minor">
              <a:schemeClr val="tx1"/>
            </a:fontRef>
          </p:style>
        </p:cxnSp>
      </p:grpSp>
      <p:sp>
        <p:nvSpPr>
          <p:cNvPr id="114" name="Βέλος: Δεξιό 113">
            <a:extLst>
              <a:ext uri="{FF2B5EF4-FFF2-40B4-BE49-F238E27FC236}">
                <a16:creationId xmlns:a16="http://schemas.microsoft.com/office/drawing/2014/main" id="{659E9171-5BDF-5692-A55D-49FA4D5FF270}"/>
              </a:ext>
            </a:extLst>
          </p:cNvPr>
          <p:cNvSpPr/>
          <p:nvPr/>
        </p:nvSpPr>
        <p:spPr>
          <a:xfrm>
            <a:off x="7559837" y="4613928"/>
            <a:ext cx="593148" cy="2558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64" name="Ομάδα 163">
            <a:extLst>
              <a:ext uri="{FF2B5EF4-FFF2-40B4-BE49-F238E27FC236}">
                <a16:creationId xmlns:a16="http://schemas.microsoft.com/office/drawing/2014/main" id="{3D0A7D1A-B5FA-379E-6A42-779A8D496A15}"/>
              </a:ext>
            </a:extLst>
          </p:cNvPr>
          <p:cNvGrpSpPr/>
          <p:nvPr/>
        </p:nvGrpSpPr>
        <p:grpSpPr>
          <a:xfrm>
            <a:off x="8153400" y="3429000"/>
            <a:ext cx="3727162" cy="3205441"/>
            <a:chOff x="8153400" y="3429000"/>
            <a:chExt cx="3727162" cy="3205441"/>
          </a:xfrm>
        </p:grpSpPr>
        <p:grpSp>
          <p:nvGrpSpPr>
            <p:cNvPr id="115" name="Ομάδα 114">
              <a:extLst>
                <a:ext uri="{FF2B5EF4-FFF2-40B4-BE49-F238E27FC236}">
                  <a16:creationId xmlns:a16="http://schemas.microsoft.com/office/drawing/2014/main" id="{8E43C12B-596D-BD76-001F-EFB86A3ACB80}"/>
                </a:ext>
              </a:extLst>
            </p:cNvPr>
            <p:cNvGrpSpPr/>
            <p:nvPr/>
          </p:nvGrpSpPr>
          <p:grpSpPr>
            <a:xfrm>
              <a:off x="8153400" y="3429000"/>
              <a:ext cx="3727162" cy="3205441"/>
              <a:chOff x="6407899" y="2981593"/>
              <a:chExt cx="4034695" cy="3469926"/>
            </a:xfrm>
          </p:grpSpPr>
          <p:cxnSp>
            <p:nvCxnSpPr>
              <p:cNvPr id="116" name="Ευθύγραμμο βέλος σύνδεσης 115">
                <a:extLst>
                  <a:ext uri="{FF2B5EF4-FFF2-40B4-BE49-F238E27FC236}">
                    <a16:creationId xmlns:a16="http://schemas.microsoft.com/office/drawing/2014/main" id="{41CFC915-D344-612A-8EFE-32B9CE29FCE4}"/>
                  </a:ext>
                </a:extLst>
              </p:cNvPr>
              <p:cNvCxnSpPr>
                <a:cxnSpLocks/>
              </p:cNvCxnSpPr>
              <p:nvPr/>
            </p:nvCxnSpPr>
            <p:spPr>
              <a:xfrm flipV="1">
                <a:off x="6855103" y="3374107"/>
                <a:ext cx="0" cy="271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Ευθύγραμμο βέλος σύνδεσης 116">
                <a:extLst>
                  <a:ext uri="{FF2B5EF4-FFF2-40B4-BE49-F238E27FC236}">
                    <a16:creationId xmlns:a16="http://schemas.microsoft.com/office/drawing/2014/main" id="{5F044EF1-A1D3-BAAA-8B6D-46761E18AC11}"/>
                  </a:ext>
                </a:extLst>
              </p:cNvPr>
              <p:cNvCxnSpPr>
                <a:cxnSpLocks/>
              </p:cNvCxnSpPr>
              <p:nvPr/>
            </p:nvCxnSpPr>
            <p:spPr>
              <a:xfrm>
                <a:off x="6855103" y="6093425"/>
                <a:ext cx="29659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8" name="Ομάδα 117">
                <a:extLst>
                  <a:ext uri="{FF2B5EF4-FFF2-40B4-BE49-F238E27FC236}">
                    <a16:creationId xmlns:a16="http://schemas.microsoft.com/office/drawing/2014/main" id="{226E9188-F77A-B4D8-DC65-8341EB4F23D4}"/>
                  </a:ext>
                </a:extLst>
              </p:cNvPr>
              <p:cNvGrpSpPr/>
              <p:nvPr/>
            </p:nvGrpSpPr>
            <p:grpSpPr>
              <a:xfrm>
                <a:off x="7087727" y="4549130"/>
                <a:ext cx="1086247" cy="1417306"/>
                <a:chOff x="8488680" y="3673132"/>
                <a:chExt cx="1138628" cy="1485652"/>
              </a:xfrm>
            </p:grpSpPr>
            <p:sp>
              <p:nvSpPr>
                <p:cNvPr id="147" name="Οβάλ 146">
                  <a:extLst>
                    <a:ext uri="{FF2B5EF4-FFF2-40B4-BE49-F238E27FC236}">
                      <a16:creationId xmlns:a16="http://schemas.microsoft.com/office/drawing/2014/main" id="{8C999B83-3393-2E73-8F3A-E2B9FB2F4AE9}"/>
                    </a:ext>
                  </a:extLst>
                </p:cNvPr>
                <p:cNvSpPr/>
                <p:nvPr/>
              </p:nvSpPr>
              <p:spPr>
                <a:xfrm>
                  <a:off x="8488680" y="490375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Οβάλ 147">
                  <a:extLst>
                    <a:ext uri="{FF2B5EF4-FFF2-40B4-BE49-F238E27FC236}">
                      <a16:creationId xmlns:a16="http://schemas.microsoft.com/office/drawing/2014/main" id="{7F78BAD8-93FC-3907-D4F0-E8C17055CE6E}"/>
                    </a:ext>
                  </a:extLst>
                </p:cNvPr>
                <p:cNvSpPr/>
                <p:nvPr/>
              </p:nvSpPr>
              <p:spPr>
                <a:xfrm>
                  <a:off x="8636795" y="470968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Οβάλ 148">
                  <a:extLst>
                    <a:ext uri="{FF2B5EF4-FFF2-40B4-BE49-F238E27FC236}">
                      <a16:creationId xmlns:a16="http://schemas.microsoft.com/office/drawing/2014/main" id="{716B7E2D-48AA-2FA3-13CB-01867BC92C04}"/>
                    </a:ext>
                  </a:extLst>
                </p:cNvPr>
                <p:cNvSpPr/>
                <p:nvPr/>
              </p:nvSpPr>
              <p:spPr>
                <a:xfrm>
                  <a:off x="8755999" y="49168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Οβάλ 149">
                  <a:extLst>
                    <a:ext uri="{FF2B5EF4-FFF2-40B4-BE49-F238E27FC236}">
                      <a16:creationId xmlns:a16="http://schemas.microsoft.com/office/drawing/2014/main" id="{3226FC0D-DB3F-6569-1C5A-C99DEE2966A6}"/>
                    </a:ext>
                  </a:extLst>
                </p:cNvPr>
                <p:cNvSpPr/>
                <p:nvPr/>
              </p:nvSpPr>
              <p:spPr>
                <a:xfrm>
                  <a:off x="8755998" y="44776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Οβάλ 150">
                  <a:extLst>
                    <a:ext uri="{FF2B5EF4-FFF2-40B4-BE49-F238E27FC236}">
                      <a16:creationId xmlns:a16="http://schemas.microsoft.com/office/drawing/2014/main" id="{33230907-85A3-35F8-EDCC-C3258DFD580F}"/>
                    </a:ext>
                  </a:extLst>
                </p:cNvPr>
                <p:cNvSpPr/>
                <p:nvPr/>
              </p:nvSpPr>
              <p:spPr>
                <a:xfrm>
                  <a:off x="9479193" y="4570637"/>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Οβάλ 151">
                  <a:extLst>
                    <a:ext uri="{FF2B5EF4-FFF2-40B4-BE49-F238E27FC236}">
                      <a16:creationId xmlns:a16="http://schemas.microsoft.com/office/drawing/2014/main" id="{02383CEC-52F4-2F1B-1879-8BF811FF2D98}"/>
                    </a:ext>
                  </a:extLst>
                </p:cNvPr>
                <p:cNvSpPr/>
                <p:nvPr/>
              </p:nvSpPr>
              <p:spPr>
                <a:xfrm>
                  <a:off x="9052228" y="49037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Οβάλ 152">
                  <a:extLst>
                    <a:ext uri="{FF2B5EF4-FFF2-40B4-BE49-F238E27FC236}">
                      <a16:creationId xmlns:a16="http://schemas.microsoft.com/office/drawing/2014/main" id="{E80183CC-33D9-B1F5-44B5-F178B89C3F0C}"/>
                    </a:ext>
                  </a:extLst>
                </p:cNvPr>
                <p:cNvSpPr/>
                <p:nvPr/>
              </p:nvSpPr>
              <p:spPr>
                <a:xfrm>
                  <a:off x="9200343" y="463562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Οβάλ 153">
                  <a:extLst>
                    <a:ext uri="{FF2B5EF4-FFF2-40B4-BE49-F238E27FC236}">
                      <a16:creationId xmlns:a16="http://schemas.microsoft.com/office/drawing/2014/main" id="{15610E62-4394-8DA8-A26F-1D366B580EEB}"/>
                    </a:ext>
                  </a:extLst>
                </p:cNvPr>
                <p:cNvSpPr/>
                <p:nvPr/>
              </p:nvSpPr>
              <p:spPr>
                <a:xfrm>
                  <a:off x="8663006" y="40380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Οβάλ 154">
                  <a:extLst>
                    <a:ext uri="{FF2B5EF4-FFF2-40B4-BE49-F238E27FC236}">
                      <a16:creationId xmlns:a16="http://schemas.microsoft.com/office/drawing/2014/main" id="{1C37A317-07A0-8DA8-A23D-DCDFE94E01A0}"/>
                    </a:ext>
                  </a:extLst>
                </p:cNvPr>
                <p:cNvSpPr/>
                <p:nvPr/>
              </p:nvSpPr>
              <p:spPr>
                <a:xfrm>
                  <a:off x="8630035" y="430326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Οβάλ 155">
                  <a:extLst>
                    <a:ext uri="{FF2B5EF4-FFF2-40B4-BE49-F238E27FC236}">
                      <a16:creationId xmlns:a16="http://schemas.microsoft.com/office/drawing/2014/main" id="{899D9627-5019-F28C-1745-5634CA591C6A}"/>
                    </a:ext>
                  </a:extLst>
                </p:cNvPr>
                <p:cNvSpPr/>
                <p:nvPr/>
              </p:nvSpPr>
              <p:spPr>
                <a:xfrm>
                  <a:off x="8681940" y="367313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Οβάλ 156">
                  <a:extLst>
                    <a:ext uri="{FF2B5EF4-FFF2-40B4-BE49-F238E27FC236}">
                      <a16:creationId xmlns:a16="http://schemas.microsoft.com/office/drawing/2014/main" id="{3CE378E7-AA17-F219-B172-BCAEEC55F2E8}"/>
                    </a:ext>
                  </a:extLst>
                </p:cNvPr>
                <p:cNvSpPr/>
                <p:nvPr/>
              </p:nvSpPr>
              <p:spPr>
                <a:xfrm>
                  <a:off x="8897353" y="42587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Οβάλ 157">
                  <a:extLst>
                    <a:ext uri="{FF2B5EF4-FFF2-40B4-BE49-F238E27FC236}">
                      <a16:creationId xmlns:a16="http://schemas.microsoft.com/office/drawing/2014/main" id="{EF95B51E-3A1E-5E81-2849-E692C7D41873}"/>
                    </a:ext>
                  </a:extLst>
                </p:cNvPr>
                <p:cNvSpPr/>
                <p:nvPr/>
              </p:nvSpPr>
              <p:spPr>
                <a:xfrm>
                  <a:off x="9045468" y="44973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Οβάλ 158">
                  <a:extLst>
                    <a:ext uri="{FF2B5EF4-FFF2-40B4-BE49-F238E27FC236}">
                      <a16:creationId xmlns:a16="http://schemas.microsoft.com/office/drawing/2014/main" id="{0F6E63DC-FF08-7032-F867-931FFEA4F67F}"/>
                    </a:ext>
                  </a:extLst>
                </p:cNvPr>
                <p:cNvSpPr/>
                <p:nvPr/>
              </p:nvSpPr>
              <p:spPr>
                <a:xfrm>
                  <a:off x="9193583" y="422920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Οβάλ 159">
                  <a:extLst>
                    <a:ext uri="{FF2B5EF4-FFF2-40B4-BE49-F238E27FC236}">
                      <a16:creationId xmlns:a16="http://schemas.microsoft.com/office/drawing/2014/main" id="{0D9BE310-F703-E0B4-668B-6CAA55FFB689}"/>
                    </a:ext>
                  </a:extLst>
                </p:cNvPr>
                <p:cNvSpPr/>
                <p:nvPr/>
              </p:nvSpPr>
              <p:spPr>
                <a:xfrm>
                  <a:off x="9274400" y="5010669"/>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Ομάδα 118">
                <a:extLst>
                  <a:ext uri="{FF2B5EF4-FFF2-40B4-BE49-F238E27FC236}">
                    <a16:creationId xmlns:a16="http://schemas.microsoft.com/office/drawing/2014/main" id="{30D1F7ED-2F66-18C5-1BAD-1BC87678047F}"/>
                  </a:ext>
                </a:extLst>
              </p:cNvPr>
              <p:cNvGrpSpPr/>
              <p:nvPr/>
            </p:nvGrpSpPr>
            <p:grpSpPr>
              <a:xfrm>
                <a:off x="7538749" y="4090757"/>
                <a:ext cx="879240" cy="1137175"/>
                <a:chOff x="9834410" y="2780833"/>
                <a:chExt cx="921639" cy="1192013"/>
              </a:xfrm>
            </p:grpSpPr>
            <p:sp>
              <p:nvSpPr>
                <p:cNvPr id="133" name="Οβάλ 132">
                  <a:extLst>
                    <a:ext uri="{FF2B5EF4-FFF2-40B4-BE49-F238E27FC236}">
                      <a16:creationId xmlns:a16="http://schemas.microsoft.com/office/drawing/2014/main" id="{0018F9C4-EC58-7EC6-E8FA-DFB39EBD9650}"/>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Οβάλ 133">
                  <a:extLst>
                    <a:ext uri="{FF2B5EF4-FFF2-40B4-BE49-F238E27FC236}">
                      <a16:creationId xmlns:a16="http://schemas.microsoft.com/office/drawing/2014/main" id="{0970D1BF-6005-A8D6-9A97-AC25FD95A152}"/>
                    </a:ext>
                  </a:extLst>
                </p:cNvPr>
                <p:cNvSpPr/>
                <p:nvPr/>
              </p:nvSpPr>
              <p:spPr>
                <a:xfrm>
                  <a:off x="9834410" y="341016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Οβάλ 134">
                  <a:extLst>
                    <a:ext uri="{FF2B5EF4-FFF2-40B4-BE49-F238E27FC236}">
                      <a16:creationId xmlns:a16="http://schemas.microsoft.com/office/drawing/2014/main" id="{DEA625EF-89A9-8576-DD3E-83A5CE74F76A}"/>
                    </a:ext>
                  </a:extLst>
                </p:cNvPr>
                <p:cNvSpPr/>
                <p:nvPr/>
              </p:nvSpPr>
              <p:spPr>
                <a:xfrm>
                  <a:off x="10163590" y="36264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Οβάλ 135">
                  <a:extLst>
                    <a:ext uri="{FF2B5EF4-FFF2-40B4-BE49-F238E27FC236}">
                      <a16:creationId xmlns:a16="http://schemas.microsoft.com/office/drawing/2014/main" id="{F825B53E-23D0-C0E3-B56E-3C768A732038}"/>
                    </a:ext>
                  </a:extLst>
                </p:cNvPr>
                <p:cNvSpPr/>
                <p:nvPr/>
              </p:nvSpPr>
              <p:spPr>
                <a:xfrm>
                  <a:off x="10163589" y="3187252"/>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Οβάλ 136">
                  <a:extLst>
                    <a:ext uri="{FF2B5EF4-FFF2-40B4-BE49-F238E27FC236}">
                      <a16:creationId xmlns:a16="http://schemas.microsoft.com/office/drawing/2014/main" id="{14D2F5C8-8B67-B9C6-30C1-0BB2CAA2E402}"/>
                    </a:ext>
                  </a:extLst>
                </p:cNvPr>
                <p:cNvSpPr/>
                <p:nvPr/>
              </p:nvSpPr>
              <p:spPr>
                <a:xfrm>
                  <a:off x="10311704" y="33747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Οβάλ 137">
                  <a:extLst>
                    <a:ext uri="{FF2B5EF4-FFF2-40B4-BE49-F238E27FC236}">
                      <a16:creationId xmlns:a16="http://schemas.microsoft.com/office/drawing/2014/main" id="{3C9F9F08-149B-B856-F2A7-4B8589B7C4B6}"/>
                    </a:ext>
                  </a:extLst>
                </p:cNvPr>
                <p:cNvSpPr/>
                <p:nvPr/>
              </p:nvSpPr>
              <p:spPr>
                <a:xfrm>
                  <a:off x="10459819" y="36133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Οβάλ 138">
                  <a:extLst>
                    <a:ext uri="{FF2B5EF4-FFF2-40B4-BE49-F238E27FC236}">
                      <a16:creationId xmlns:a16="http://schemas.microsoft.com/office/drawing/2014/main" id="{10570B0D-C6F6-40F7-A064-0EFE81F94233}"/>
                    </a:ext>
                  </a:extLst>
                </p:cNvPr>
                <p:cNvSpPr/>
                <p:nvPr/>
              </p:nvSpPr>
              <p:spPr>
                <a:xfrm>
                  <a:off x="10607934" y="334524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Οβάλ 139">
                  <a:extLst>
                    <a:ext uri="{FF2B5EF4-FFF2-40B4-BE49-F238E27FC236}">
                      <a16:creationId xmlns:a16="http://schemas.microsoft.com/office/drawing/2014/main" id="{007BCEE9-D977-7E08-6CD2-5CE6B0D7A9B3}"/>
                    </a:ext>
                  </a:extLst>
                </p:cNvPr>
                <p:cNvSpPr/>
                <p:nvPr/>
              </p:nvSpPr>
              <p:spPr>
                <a:xfrm>
                  <a:off x="9889511" y="3206956"/>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Οβάλ 140">
                  <a:extLst>
                    <a:ext uri="{FF2B5EF4-FFF2-40B4-BE49-F238E27FC236}">
                      <a16:creationId xmlns:a16="http://schemas.microsoft.com/office/drawing/2014/main" id="{5B8200CF-11F0-1567-661F-ADD642F62FFE}"/>
                    </a:ext>
                  </a:extLst>
                </p:cNvPr>
                <p:cNvSpPr/>
                <p:nvPr/>
              </p:nvSpPr>
              <p:spPr>
                <a:xfrm>
                  <a:off x="10037626" y="301288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Οβάλ 141">
                  <a:extLst>
                    <a:ext uri="{FF2B5EF4-FFF2-40B4-BE49-F238E27FC236}">
                      <a16:creationId xmlns:a16="http://schemas.microsoft.com/office/drawing/2014/main" id="{EB886E35-65D8-B03E-6DBB-556176FCC851}"/>
                    </a:ext>
                  </a:extLst>
                </p:cNvPr>
                <p:cNvSpPr/>
                <p:nvPr/>
              </p:nvSpPr>
              <p:spPr>
                <a:xfrm>
                  <a:off x="10156829" y="278083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Οβάλ 142">
                  <a:extLst>
                    <a:ext uri="{FF2B5EF4-FFF2-40B4-BE49-F238E27FC236}">
                      <a16:creationId xmlns:a16="http://schemas.microsoft.com/office/drawing/2014/main" id="{7281F173-988B-8F86-4A82-F01394EAF97D}"/>
                    </a:ext>
                  </a:extLst>
                </p:cNvPr>
                <p:cNvSpPr/>
                <p:nvPr/>
              </p:nvSpPr>
              <p:spPr>
                <a:xfrm>
                  <a:off x="10304944" y="29683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Οβάλ 143">
                  <a:extLst>
                    <a:ext uri="{FF2B5EF4-FFF2-40B4-BE49-F238E27FC236}">
                      <a16:creationId xmlns:a16="http://schemas.microsoft.com/office/drawing/2014/main" id="{9473196E-09FD-9849-3353-F8D71228E133}"/>
                    </a:ext>
                  </a:extLst>
                </p:cNvPr>
                <p:cNvSpPr/>
                <p:nvPr/>
              </p:nvSpPr>
              <p:spPr>
                <a:xfrm>
                  <a:off x="10453059" y="32069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Οβάλ 144">
                  <a:extLst>
                    <a:ext uri="{FF2B5EF4-FFF2-40B4-BE49-F238E27FC236}">
                      <a16:creationId xmlns:a16="http://schemas.microsoft.com/office/drawing/2014/main" id="{03E1D2F8-E973-3385-2621-399F38A05C0C}"/>
                    </a:ext>
                  </a:extLst>
                </p:cNvPr>
                <p:cNvSpPr/>
                <p:nvPr/>
              </p:nvSpPr>
              <p:spPr>
                <a:xfrm>
                  <a:off x="10601174" y="293882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Οβάλ 145">
                  <a:extLst>
                    <a:ext uri="{FF2B5EF4-FFF2-40B4-BE49-F238E27FC236}">
                      <a16:creationId xmlns:a16="http://schemas.microsoft.com/office/drawing/2014/main" id="{9E2B9DAD-D117-A250-2F3F-E850717FA93D}"/>
                    </a:ext>
                  </a:extLst>
                </p:cNvPr>
                <p:cNvSpPr/>
                <p:nvPr/>
              </p:nvSpPr>
              <p:spPr>
                <a:xfrm>
                  <a:off x="10345389" y="3824731"/>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C0984BA4-1C22-50D2-8076-4420E672D66B}"/>
                      </a:ext>
                    </a:extLst>
                  </p:cNvPr>
                  <p:cNvSpPr txBox="1"/>
                  <p:nvPr/>
                </p:nvSpPr>
                <p:spPr>
                  <a:xfrm>
                    <a:off x="8685510" y="5724093"/>
                    <a:ext cx="1757084"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120" name="TextBox 119">
                    <a:extLst>
                      <a:ext uri="{FF2B5EF4-FFF2-40B4-BE49-F238E27FC236}">
                        <a16:creationId xmlns:a16="http://schemas.microsoft.com/office/drawing/2014/main" id="{C0984BA4-1C22-50D2-8076-4420E672D66B}"/>
                      </a:ext>
                    </a:extLst>
                  </p:cNvPr>
                  <p:cNvSpPr txBox="1">
                    <a:spLocks noRot="1" noChangeAspect="1" noMove="1" noResize="1" noEditPoints="1" noAdjustHandles="1" noChangeArrowheads="1" noChangeShapeType="1" noTextEdit="1"/>
                  </p:cNvSpPr>
                  <p:nvPr/>
                </p:nvSpPr>
                <p:spPr>
                  <a:xfrm>
                    <a:off x="8685510" y="5724093"/>
                    <a:ext cx="1757084" cy="369332"/>
                  </a:xfrm>
                  <a:prstGeom prst="rect">
                    <a:avLst/>
                  </a:prstGeom>
                  <a:blipFill>
                    <a:blip r:embed="rId6"/>
                    <a:stretch>
                      <a:fillRect t="-7143" r="-10526"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60CD0FEB-7B75-5BC6-ECF4-A3D7F6834D07}"/>
                      </a:ext>
                    </a:extLst>
                  </p:cNvPr>
                  <p:cNvSpPr txBox="1"/>
                  <p:nvPr/>
                </p:nvSpPr>
                <p:spPr>
                  <a:xfrm>
                    <a:off x="6460971" y="2981593"/>
                    <a:ext cx="926216"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121" name="TextBox 120">
                    <a:extLst>
                      <a:ext uri="{FF2B5EF4-FFF2-40B4-BE49-F238E27FC236}">
                        <a16:creationId xmlns:a16="http://schemas.microsoft.com/office/drawing/2014/main" id="{60CD0FEB-7B75-5BC6-ECF4-A3D7F6834D07}"/>
                      </a:ext>
                    </a:extLst>
                  </p:cNvPr>
                  <p:cNvSpPr txBox="1">
                    <a:spLocks noRot="1" noChangeAspect="1" noMove="1" noResize="1" noEditPoints="1" noAdjustHandles="1" noChangeArrowheads="1" noChangeShapeType="1" noTextEdit="1"/>
                  </p:cNvSpPr>
                  <p:nvPr/>
                </p:nvSpPr>
                <p:spPr>
                  <a:xfrm>
                    <a:off x="6460971" y="2981593"/>
                    <a:ext cx="926216" cy="369332"/>
                  </a:xfrm>
                  <a:prstGeom prst="rect">
                    <a:avLst/>
                  </a:prstGeom>
                  <a:blipFill>
                    <a:blip r:embed="rId7"/>
                    <a:stretch>
                      <a:fillRect t="-9091" r="-14286" b="-38182"/>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303ADB15-A67D-71F6-93A4-B01FAC445C26}"/>
                  </a:ext>
                </a:extLst>
              </p:cNvPr>
              <p:cNvSpPr txBox="1"/>
              <p:nvPr/>
            </p:nvSpPr>
            <p:spPr>
              <a:xfrm>
                <a:off x="6601886" y="6045743"/>
                <a:ext cx="293924" cy="352341"/>
              </a:xfrm>
              <a:prstGeom prst="rect">
                <a:avLst/>
              </a:prstGeom>
              <a:noFill/>
            </p:spPr>
            <p:txBody>
              <a:bodyPr wrap="none" rtlCol="0">
                <a:spAutoFit/>
              </a:bodyPr>
              <a:lstStyle/>
              <a:p>
                <a:r>
                  <a:rPr lang="en-US" dirty="0"/>
                  <a:t>0</a:t>
                </a:r>
              </a:p>
            </p:txBody>
          </p:sp>
          <p:sp>
            <p:nvSpPr>
              <p:cNvPr id="123" name="TextBox 122">
                <a:extLst>
                  <a:ext uri="{FF2B5EF4-FFF2-40B4-BE49-F238E27FC236}">
                    <a16:creationId xmlns:a16="http://schemas.microsoft.com/office/drawing/2014/main" id="{B20D2123-582C-D17C-011F-12FB4BBBB67B}"/>
                  </a:ext>
                </a:extLst>
              </p:cNvPr>
              <p:cNvSpPr txBox="1"/>
              <p:nvPr/>
            </p:nvSpPr>
            <p:spPr>
              <a:xfrm>
                <a:off x="6407899" y="4627419"/>
                <a:ext cx="411676" cy="352341"/>
              </a:xfrm>
              <a:prstGeom prst="rect">
                <a:avLst/>
              </a:prstGeom>
              <a:noFill/>
            </p:spPr>
            <p:txBody>
              <a:bodyPr wrap="none" rtlCol="0">
                <a:spAutoFit/>
              </a:bodyPr>
              <a:lstStyle/>
              <a:p>
                <a:r>
                  <a:rPr lang="en-US" dirty="0"/>
                  <a:t>50</a:t>
                </a:r>
              </a:p>
            </p:txBody>
          </p:sp>
          <p:sp>
            <p:nvSpPr>
              <p:cNvPr id="124" name="TextBox 123">
                <a:extLst>
                  <a:ext uri="{FF2B5EF4-FFF2-40B4-BE49-F238E27FC236}">
                    <a16:creationId xmlns:a16="http://schemas.microsoft.com/office/drawing/2014/main" id="{F3E3D74B-E79F-F62B-C10C-C4EB74637CF8}"/>
                  </a:ext>
                </a:extLst>
              </p:cNvPr>
              <p:cNvSpPr txBox="1"/>
              <p:nvPr/>
            </p:nvSpPr>
            <p:spPr>
              <a:xfrm>
                <a:off x="8132232" y="6099178"/>
                <a:ext cx="411676" cy="352341"/>
              </a:xfrm>
              <a:prstGeom prst="rect">
                <a:avLst/>
              </a:prstGeom>
              <a:noFill/>
            </p:spPr>
            <p:txBody>
              <a:bodyPr wrap="none" rtlCol="0">
                <a:spAutoFit/>
              </a:bodyPr>
              <a:lstStyle/>
              <a:p>
                <a:r>
                  <a:rPr lang="en-US" dirty="0"/>
                  <a:t>50</a:t>
                </a:r>
              </a:p>
            </p:txBody>
          </p:sp>
          <p:sp>
            <p:nvSpPr>
              <p:cNvPr id="125" name="TextBox 124">
                <a:extLst>
                  <a:ext uri="{FF2B5EF4-FFF2-40B4-BE49-F238E27FC236}">
                    <a16:creationId xmlns:a16="http://schemas.microsoft.com/office/drawing/2014/main" id="{99C220FE-2169-5F5F-BD9D-1C19FCFA7D10}"/>
                  </a:ext>
                </a:extLst>
              </p:cNvPr>
              <p:cNvSpPr txBox="1"/>
              <p:nvPr/>
            </p:nvSpPr>
            <p:spPr>
              <a:xfrm>
                <a:off x="9320922" y="6057197"/>
                <a:ext cx="529430" cy="352341"/>
              </a:xfrm>
              <a:prstGeom prst="rect">
                <a:avLst/>
              </a:prstGeom>
              <a:noFill/>
            </p:spPr>
            <p:txBody>
              <a:bodyPr wrap="none" rtlCol="0">
                <a:spAutoFit/>
              </a:bodyPr>
              <a:lstStyle/>
              <a:p>
                <a:r>
                  <a:rPr lang="en-US" dirty="0"/>
                  <a:t>100</a:t>
                </a:r>
              </a:p>
            </p:txBody>
          </p:sp>
          <p:grpSp>
            <p:nvGrpSpPr>
              <p:cNvPr id="126" name="Ομάδα 125">
                <a:extLst>
                  <a:ext uri="{FF2B5EF4-FFF2-40B4-BE49-F238E27FC236}">
                    <a16:creationId xmlns:a16="http://schemas.microsoft.com/office/drawing/2014/main" id="{94D296CE-3E41-53B6-2948-CD89033C8C37}"/>
                  </a:ext>
                </a:extLst>
              </p:cNvPr>
              <p:cNvGrpSpPr/>
              <p:nvPr/>
            </p:nvGrpSpPr>
            <p:grpSpPr>
              <a:xfrm>
                <a:off x="8920332" y="3372061"/>
                <a:ext cx="1330610" cy="652517"/>
                <a:chOff x="11298168" y="1973982"/>
                <a:chExt cx="1394776" cy="683983"/>
              </a:xfrm>
            </p:grpSpPr>
            <p:sp>
              <p:nvSpPr>
                <p:cNvPr id="129" name="Οβάλ 128">
                  <a:extLst>
                    <a:ext uri="{FF2B5EF4-FFF2-40B4-BE49-F238E27FC236}">
                      <a16:creationId xmlns:a16="http://schemas.microsoft.com/office/drawing/2014/main" id="{74F30E1C-636D-F0BA-9DB0-68338A0E40A6}"/>
                    </a:ext>
                  </a:extLst>
                </p:cNvPr>
                <p:cNvSpPr/>
                <p:nvPr/>
              </p:nvSpPr>
              <p:spPr>
                <a:xfrm>
                  <a:off x="11298168" y="206535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Οβάλ 129">
                  <a:extLst>
                    <a:ext uri="{FF2B5EF4-FFF2-40B4-BE49-F238E27FC236}">
                      <a16:creationId xmlns:a16="http://schemas.microsoft.com/office/drawing/2014/main" id="{9EB7DE04-23DF-1367-2540-7AF88CE4661E}"/>
                    </a:ext>
                  </a:extLst>
                </p:cNvPr>
                <p:cNvSpPr/>
                <p:nvPr/>
              </p:nvSpPr>
              <p:spPr>
                <a:xfrm>
                  <a:off x="11298169" y="24035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8940F526-AAF7-D8D6-FFD1-C8910D139C5D}"/>
                    </a:ext>
                  </a:extLst>
                </p:cNvPr>
                <p:cNvSpPr txBox="1"/>
                <p:nvPr/>
              </p:nvSpPr>
              <p:spPr>
                <a:xfrm>
                  <a:off x="11469660" y="2288633"/>
                  <a:ext cx="1223284" cy="369332"/>
                </a:xfrm>
                <a:prstGeom prst="rect">
                  <a:avLst/>
                </a:prstGeom>
                <a:noFill/>
              </p:spPr>
              <p:txBody>
                <a:bodyPr wrap="none" rtlCol="0">
                  <a:spAutoFit/>
                </a:bodyPr>
                <a:lstStyle/>
                <a:p>
                  <a:r>
                    <a:rPr lang="en-US" b="1" dirty="0"/>
                    <a:t>Negatives</a:t>
                  </a:r>
                </a:p>
              </p:txBody>
            </p:sp>
            <p:sp>
              <p:nvSpPr>
                <p:cNvPr id="132" name="TextBox 131">
                  <a:extLst>
                    <a:ext uri="{FF2B5EF4-FFF2-40B4-BE49-F238E27FC236}">
                      <a16:creationId xmlns:a16="http://schemas.microsoft.com/office/drawing/2014/main" id="{8D55FBDD-C899-65AC-D882-B5B14712EA72}"/>
                    </a:ext>
                  </a:extLst>
                </p:cNvPr>
                <p:cNvSpPr txBox="1"/>
                <p:nvPr/>
              </p:nvSpPr>
              <p:spPr>
                <a:xfrm>
                  <a:off x="11469661" y="1973982"/>
                  <a:ext cx="1133452" cy="369332"/>
                </a:xfrm>
                <a:prstGeom prst="rect">
                  <a:avLst/>
                </a:prstGeom>
                <a:noFill/>
              </p:spPr>
              <p:txBody>
                <a:bodyPr wrap="none" rtlCol="0">
                  <a:spAutoFit/>
                </a:bodyPr>
                <a:lstStyle/>
                <a:p>
                  <a:r>
                    <a:rPr lang="en-US" b="1" dirty="0"/>
                    <a:t>Positives</a:t>
                  </a:r>
                </a:p>
              </p:txBody>
            </p:sp>
          </p:grpSp>
        </p:grpSp>
        <p:sp>
          <p:nvSpPr>
            <p:cNvPr id="163" name="Ελεύθερη σχεδίαση: Σχήμα 162">
              <a:extLst>
                <a:ext uri="{FF2B5EF4-FFF2-40B4-BE49-F238E27FC236}">
                  <a16:creationId xmlns:a16="http://schemas.microsoft.com/office/drawing/2014/main" id="{BF1D3C34-18BC-3A46-4D1F-3A9FD72222A6}"/>
                </a:ext>
              </a:extLst>
            </p:cNvPr>
            <p:cNvSpPr/>
            <p:nvPr/>
          </p:nvSpPr>
          <p:spPr>
            <a:xfrm>
              <a:off x="9113634" y="4071764"/>
              <a:ext cx="1492264" cy="1951710"/>
            </a:xfrm>
            <a:custGeom>
              <a:avLst/>
              <a:gdLst>
                <a:gd name="csX0" fmla="*/ 197209 w 1797409"/>
                <a:gd name="csY0" fmla="*/ 0 h 1499616"/>
                <a:gd name="csX1" fmla="*/ 142345 w 1797409"/>
                <a:gd name="csY1" fmla="*/ 859536 h 1499616"/>
                <a:gd name="csX2" fmla="*/ 1797409 w 1797409"/>
                <a:gd name="csY2" fmla="*/ 1499616 h 1499616"/>
              </a:gdLst>
              <a:ahLst/>
              <a:cxnLst>
                <a:cxn ang="0">
                  <a:pos x="csX0" y="csY0"/>
                </a:cxn>
                <a:cxn ang="0">
                  <a:pos x="csX1" y="csY1"/>
                </a:cxn>
                <a:cxn ang="0">
                  <a:pos x="csX2" y="csY2"/>
                </a:cxn>
              </a:cxnLst>
              <a:rect l="l" t="t" r="r" b="b"/>
              <a:pathLst>
                <a:path w="1797409" h="1499616">
                  <a:moveTo>
                    <a:pt x="197209" y="0"/>
                  </a:moveTo>
                  <a:cubicBezTo>
                    <a:pt x="36427" y="304800"/>
                    <a:pt x="-124355" y="609600"/>
                    <a:pt x="142345" y="859536"/>
                  </a:cubicBezTo>
                  <a:cubicBezTo>
                    <a:pt x="409045" y="1109472"/>
                    <a:pt x="1510897" y="1389888"/>
                    <a:pt x="1797409" y="1499616"/>
                  </a:cubicBez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162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113C6D-9BAB-2880-99E5-38D3A283F9DE}"/>
              </a:ext>
            </a:extLst>
          </p:cNvPr>
          <p:cNvSpPr>
            <a:spLocks noGrp="1"/>
          </p:cNvSpPr>
          <p:nvPr>
            <p:ph type="title"/>
          </p:nvPr>
        </p:nvSpPr>
        <p:spPr>
          <a:xfrm>
            <a:off x="2667817" y="41706"/>
            <a:ext cx="6989062" cy="983919"/>
          </a:xfrm>
        </p:spPr>
        <p:txBody>
          <a:bodyPr/>
          <a:lstStyle/>
          <a:p>
            <a:r>
              <a:rPr lang="en-US" dirty="0"/>
              <a:t>Multi-Layer Perceptron (MLP)</a:t>
            </a:r>
          </a:p>
        </p:txBody>
      </p:sp>
      <p:sp>
        <p:nvSpPr>
          <p:cNvPr id="4" name="Θέση υποσέλιδου 3">
            <a:extLst>
              <a:ext uri="{FF2B5EF4-FFF2-40B4-BE49-F238E27FC236}">
                <a16:creationId xmlns:a16="http://schemas.microsoft.com/office/drawing/2014/main" id="{6F54ACE2-B52F-6F7B-16A6-ADB43F676475}"/>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B7A9FAB0-B37F-EFFB-19C2-95242F580C34}"/>
              </a:ext>
            </a:extLst>
          </p:cNvPr>
          <p:cNvSpPr>
            <a:spLocks noGrp="1"/>
          </p:cNvSpPr>
          <p:nvPr>
            <p:ph type="sldNum" sz="quarter" idx="12"/>
          </p:nvPr>
        </p:nvSpPr>
        <p:spPr/>
        <p:txBody>
          <a:bodyPr/>
          <a:lstStyle/>
          <a:p>
            <a:fld id="{4ACA1919-B5C6-4827-8B15-372F46BB4020}" type="slidenum">
              <a:rPr lang="en-US" smtClean="0"/>
              <a:t>27</a:t>
            </a:fld>
            <a:endParaRPr lang="en-US" dirty="0"/>
          </a:p>
        </p:txBody>
      </p:sp>
      <p:grpSp>
        <p:nvGrpSpPr>
          <p:cNvPr id="6" name="Ομάδα 5">
            <a:extLst>
              <a:ext uri="{FF2B5EF4-FFF2-40B4-BE49-F238E27FC236}">
                <a16:creationId xmlns:a16="http://schemas.microsoft.com/office/drawing/2014/main" id="{D8ECB803-7506-8D1B-4CD6-B1C6515F6FD9}"/>
              </a:ext>
            </a:extLst>
          </p:cNvPr>
          <p:cNvGrpSpPr/>
          <p:nvPr/>
        </p:nvGrpSpPr>
        <p:grpSpPr>
          <a:xfrm>
            <a:off x="3666737" y="2221778"/>
            <a:ext cx="2949476" cy="2734434"/>
            <a:chOff x="6305017" y="2981593"/>
            <a:chExt cx="4157288" cy="3469926"/>
          </a:xfrm>
        </p:grpSpPr>
        <p:cxnSp>
          <p:nvCxnSpPr>
            <p:cNvPr id="7" name="Ευθύγραμμο βέλος σύνδεσης 6">
              <a:extLst>
                <a:ext uri="{FF2B5EF4-FFF2-40B4-BE49-F238E27FC236}">
                  <a16:creationId xmlns:a16="http://schemas.microsoft.com/office/drawing/2014/main" id="{25E3BE5C-3B35-F12C-15B1-8D6998409277}"/>
                </a:ext>
              </a:extLst>
            </p:cNvPr>
            <p:cNvCxnSpPr>
              <a:cxnSpLocks/>
            </p:cNvCxnSpPr>
            <p:nvPr/>
          </p:nvCxnSpPr>
          <p:spPr>
            <a:xfrm flipV="1">
              <a:off x="6855103" y="3374107"/>
              <a:ext cx="0" cy="271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Ευθύγραμμο βέλος σύνδεσης 7">
              <a:extLst>
                <a:ext uri="{FF2B5EF4-FFF2-40B4-BE49-F238E27FC236}">
                  <a16:creationId xmlns:a16="http://schemas.microsoft.com/office/drawing/2014/main" id="{2B6178F0-5B8D-5D48-C3B7-C0B84D5806EB}"/>
                </a:ext>
              </a:extLst>
            </p:cNvPr>
            <p:cNvCxnSpPr>
              <a:cxnSpLocks/>
            </p:cNvCxnSpPr>
            <p:nvPr/>
          </p:nvCxnSpPr>
          <p:spPr>
            <a:xfrm>
              <a:off x="6855103" y="6093425"/>
              <a:ext cx="29659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9" name="Ομάδα 8">
              <a:extLst>
                <a:ext uri="{FF2B5EF4-FFF2-40B4-BE49-F238E27FC236}">
                  <a16:creationId xmlns:a16="http://schemas.microsoft.com/office/drawing/2014/main" id="{B67AB043-06EC-A5CA-7F66-7D273744DD88}"/>
                </a:ext>
              </a:extLst>
            </p:cNvPr>
            <p:cNvGrpSpPr/>
            <p:nvPr/>
          </p:nvGrpSpPr>
          <p:grpSpPr>
            <a:xfrm>
              <a:off x="7087727" y="4549130"/>
              <a:ext cx="1086247" cy="1417306"/>
              <a:chOff x="8488680" y="3673132"/>
              <a:chExt cx="1138628" cy="1485652"/>
            </a:xfrm>
          </p:grpSpPr>
          <p:sp>
            <p:nvSpPr>
              <p:cNvPr id="38" name="Οβάλ 37">
                <a:extLst>
                  <a:ext uri="{FF2B5EF4-FFF2-40B4-BE49-F238E27FC236}">
                    <a16:creationId xmlns:a16="http://schemas.microsoft.com/office/drawing/2014/main" id="{65749F80-5A31-5982-27CF-BB5EB0E08955}"/>
                  </a:ext>
                </a:extLst>
              </p:cNvPr>
              <p:cNvSpPr/>
              <p:nvPr/>
            </p:nvSpPr>
            <p:spPr>
              <a:xfrm>
                <a:off x="8488680" y="490375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Οβάλ 38">
                <a:extLst>
                  <a:ext uri="{FF2B5EF4-FFF2-40B4-BE49-F238E27FC236}">
                    <a16:creationId xmlns:a16="http://schemas.microsoft.com/office/drawing/2014/main" id="{130FAAFE-2C6F-306D-A351-BFE3907B56B5}"/>
                  </a:ext>
                </a:extLst>
              </p:cNvPr>
              <p:cNvSpPr/>
              <p:nvPr/>
            </p:nvSpPr>
            <p:spPr>
              <a:xfrm>
                <a:off x="8636795" y="470968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Οβάλ 39">
                <a:extLst>
                  <a:ext uri="{FF2B5EF4-FFF2-40B4-BE49-F238E27FC236}">
                    <a16:creationId xmlns:a16="http://schemas.microsoft.com/office/drawing/2014/main" id="{DF04E7B1-B68A-9C14-4341-237322CA1B0B}"/>
                  </a:ext>
                </a:extLst>
              </p:cNvPr>
              <p:cNvSpPr/>
              <p:nvPr/>
            </p:nvSpPr>
            <p:spPr>
              <a:xfrm>
                <a:off x="8755999" y="49168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Οβάλ 40">
                <a:extLst>
                  <a:ext uri="{FF2B5EF4-FFF2-40B4-BE49-F238E27FC236}">
                    <a16:creationId xmlns:a16="http://schemas.microsoft.com/office/drawing/2014/main" id="{9683EF0D-F1B3-F513-1F5C-6E0878A4938C}"/>
                  </a:ext>
                </a:extLst>
              </p:cNvPr>
              <p:cNvSpPr/>
              <p:nvPr/>
            </p:nvSpPr>
            <p:spPr>
              <a:xfrm>
                <a:off x="8755998" y="44776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Οβάλ 41">
                <a:extLst>
                  <a:ext uri="{FF2B5EF4-FFF2-40B4-BE49-F238E27FC236}">
                    <a16:creationId xmlns:a16="http://schemas.microsoft.com/office/drawing/2014/main" id="{D9CD5B3C-ABD2-DD81-4B88-3AB5E803E55C}"/>
                  </a:ext>
                </a:extLst>
              </p:cNvPr>
              <p:cNvSpPr/>
              <p:nvPr/>
            </p:nvSpPr>
            <p:spPr>
              <a:xfrm>
                <a:off x="9479193" y="4570637"/>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Οβάλ 42">
                <a:extLst>
                  <a:ext uri="{FF2B5EF4-FFF2-40B4-BE49-F238E27FC236}">
                    <a16:creationId xmlns:a16="http://schemas.microsoft.com/office/drawing/2014/main" id="{58BD8332-5637-A8BB-C6CF-BD9FE3465481}"/>
                  </a:ext>
                </a:extLst>
              </p:cNvPr>
              <p:cNvSpPr/>
              <p:nvPr/>
            </p:nvSpPr>
            <p:spPr>
              <a:xfrm>
                <a:off x="9052228" y="49037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Οβάλ 43">
                <a:extLst>
                  <a:ext uri="{FF2B5EF4-FFF2-40B4-BE49-F238E27FC236}">
                    <a16:creationId xmlns:a16="http://schemas.microsoft.com/office/drawing/2014/main" id="{4F5285D5-B03B-B326-1BD9-AE33C3C080D1}"/>
                  </a:ext>
                </a:extLst>
              </p:cNvPr>
              <p:cNvSpPr/>
              <p:nvPr/>
            </p:nvSpPr>
            <p:spPr>
              <a:xfrm>
                <a:off x="9200343" y="463562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Οβάλ 44">
                <a:extLst>
                  <a:ext uri="{FF2B5EF4-FFF2-40B4-BE49-F238E27FC236}">
                    <a16:creationId xmlns:a16="http://schemas.microsoft.com/office/drawing/2014/main" id="{67FACD0F-B6D2-2AA5-6FA7-F4B36551B494}"/>
                  </a:ext>
                </a:extLst>
              </p:cNvPr>
              <p:cNvSpPr/>
              <p:nvPr/>
            </p:nvSpPr>
            <p:spPr>
              <a:xfrm>
                <a:off x="8663006" y="40380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Οβάλ 45">
                <a:extLst>
                  <a:ext uri="{FF2B5EF4-FFF2-40B4-BE49-F238E27FC236}">
                    <a16:creationId xmlns:a16="http://schemas.microsoft.com/office/drawing/2014/main" id="{5EAED3DC-7E45-06C4-1162-4EFD02A7EF88}"/>
                  </a:ext>
                </a:extLst>
              </p:cNvPr>
              <p:cNvSpPr/>
              <p:nvPr/>
            </p:nvSpPr>
            <p:spPr>
              <a:xfrm>
                <a:off x="8630035" y="430326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Οβάλ 46">
                <a:extLst>
                  <a:ext uri="{FF2B5EF4-FFF2-40B4-BE49-F238E27FC236}">
                    <a16:creationId xmlns:a16="http://schemas.microsoft.com/office/drawing/2014/main" id="{93947708-C3B9-692D-D498-4137CEF4F601}"/>
                  </a:ext>
                </a:extLst>
              </p:cNvPr>
              <p:cNvSpPr/>
              <p:nvPr/>
            </p:nvSpPr>
            <p:spPr>
              <a:xfrm>
                <a:off x="8681940" y="367313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Οβάλ 47">
                <a:extLst>
                  <a:ext uri="{FF2B5EF4-FFF2-40B4-BE49-F238E27FC236}">
                    <a16:creationId xmlns:a16="http://schemas.microsoft.com/office/drawing/2014/main" id="{891FDF2B-8A70-5F59-E426-80CDA75C740F}"/>
                  </a:ext>
                </a:extLst>
              </p:cNvPr>
              <p:cNvSpPr/>
              <p:nvPr/>
            </p:nvSpPr>
            <p:spPr>
              <a:xfrm>
                <a:off x="8897353" y="42587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Οβάλ 48">
                <a:extLst>
                  <a:ext uri="{FF2B5EF4-FFF2-40B4-BE49-F238E27FC236}">
                    <a16:creationId xmlns:a16="http://schemas.microsoft.com/office/drawing/2014/main" id="{8BBE709D-5075-CF5F-2498-BB543E9E8B07}"/>
                  </a:ext>
                </a:extLst>
              </p:cNvPr>
              <p:cNvSpPr/>
              <p:nvPr/>
            </p:nvSpPr>
            <p:spPr>
              <a:xfrm>
                <a:off x="9045468" y="44973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Οβάλ 49">
                <a:extLst>
                  <a:ext uri="{FF2B5EF4-FFF2-40B4-BE49-F238E27FC236}">
                    <a16:creationId xmlns:a16="http://schemas.microsoft.com/office/drawing/2014/main" id="{1250CDF3-05E3-E950-726A-8186EBBBCC08}"/>
                  </a:ext>
                </a:extLst>
              </p:cNvPr>
              <p:cNvSpPr/>
              <p:nvPr/>
            </p:nvSpPr>
            <p:spPr>
              <a:xfrm>
                <a:off x="9193583" y="422920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Οβάλ 50">
                <a:extLst>
                  <a:ext uri="{FF2B5EF4-FFF2-40B4-BE49-F238E27FC236}">
                    <a16:creationId xmlns:a16="http://schemas.microsoft.com/office/drawing/2014/main" id="{E81E4EF5-2EF4-D8D8-4CF2-3569584404C6}"/>
                  </a:ext>
                </a:extLst>
              </p:cNvPr>
              <p:cNvSpPr/>
              <p:nvPr/>
            </p:nvSpPr>
            <p:spPr>
              <a:xfrm>
                <a:off x="9274400" y="5010669"/>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Ομάδα 9">
              <a:extLst>
                <a:ext uri="{FF2B5EF4-FFF2-40B4-BE49-F238E27FC236}">
                  <a16:creationId xmlns:a16="http://schemas.microsoft.com/office/drawing/2014/main" id="{3D95E42C-F2E8-5068-7D7D-B65D85840B0E}"/>
                </a:ext>
              </a:extLst>
            </p:cNvPr>
            <p:cNvGrpSpPr/>
            <p:nvPr/>
          </p:nvGrpSpPr>
          <p:grpSpPr>
            <a:xfrm>
              <a:off x="7538749" y="4090757"/>
              <a:ext cx="879240" cy="1137175"/>
              <a:chOff x="9834410" y="2780833"/>
              <a:chExt cx="921639" cy="1192013"/>
            </a:xfrm>
          </p:grpSpPr>
          <p:sp>
            <p:nvSpPr>
              <p:cNvPr id="24" name="Οβάλ 23">
                <a:extLst>
                  <a:ext uri="{FF2B5EF4-FFF2-40B4-BE49-F238E27FC236}">
                    <a16:creationId xmlns:a16="http://schemas.microsoft.com/office/drawing/2014/main" id="{8D8E3C7B-29A6-BCB1-CE46-B31CC4E20F0B}"/>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Οβάλ 24">
                <a:extLst>
                  <a:ext uri="{FF2B5EF4-FFF2-40B4-BE49-F238E27FC236}">
                    <a16:creationId xmlns:a16="http://schemas.microsoft.com/office/drawing/2014/main" id="{ACBCF702-6D2A-2896-6547-F522A597A6A6}"/>
                  </a:ext>
                </a:extLst>
              </p:cNvPr>
              <p:cNvSpPr/>
              <p:nvPr/>
            </p:nvSpPr>
            <p:spPr>
              <a:xfrm>
                <a:off x="9834410" y="341016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Οβάλ 25">
                <a:extLst>
                  <a:ext uri="{FF2B5EF4-FFF2-40B4-BE49-F238E27FC236}">
                    <a16:creationId xmlns:a16="http://schemas.microsoft.com/office/drawing/2014/main" id="{10D3F748-3904-F5E8-6924-B7C10F2D3E58}"/>
                  </a:ext>
                </a:extLst>
              </p:cNvPr>
              <p:cNvSpPr/>
              <p:nvPr/>
            </p:nvSpPr>
            <p:spPr>
              <a:xfrm>
                <a:off x="10163590" y="36264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Οβάλ 26">
                <a:extLst>
                  <a:ext uri="{FF2B5EF4-FFF2-40B4-BE49-F238E27FC236}">
                    <a16:creationId xmlns:a16="http://schemas.microsoft.com/office/drawing/2014/main" id="{AA29F068-8243-A8EA-67AE-FAF29AF18216}"/>
                  </a:ext>
                </a:extLst>
              </p:cNvPr>
              <p:cNvSpPr/>
              <p:nvPr/>
            </p:nvSpPr>
            <p:spPr>
              <a:xfrm>
                <a:off x="10163589" y="3187252"/>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Οβάλ 27">
                <a:extLst>
                  <a:ext uri="{FF2B5EF4-FFF2-40B4-BE49-F238E27FC236}">
                    <a16:creationId xmlns:a16="http://schemas.microsoft.com/office/drawing/2014/main" id="{259A18A7-2863-8C25-E3C7-670FC0B80319}"/>
                  </a:ext>
                </a:extLst>
              </p:cNvPr>
              <p:cNvSpPr/>
              <p:nvPr/>
            </p:nvSpPr>
            <p:spPr>
              <a:xfrm>
                <a:off x="10311704" y="33747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Οβάλ 28">
                <a:extLst>
                  <a:ext uri="{FF2B5EF4-FFF2-40B4-BE49-F238E27FC236}">
                    <a16:creationId xmlns:a16="http://schemas.microsoft.com/office/drawing/2014/main" id="{779817B3-7A24-56E5-725A-3AD4A18B2DC9}"/>
                  </a:ext>
                </a:extLst>
              </p:cNvPr>
              <p:cNvSpPr/>
              <p:nvPr/>
            </p:nvSpPr>
            <p:spPr>
              <a:xfrm>
                <a:off x="10459819" y="36133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Οβάλ 29">
                <a:extLst>
                  <a:ext uri="{FF2B5EF4-FFF2-40B4-BE49-F238E27FC236}">
                    <a16:creationId xmlns:a16="http://schemas.microsoft.com/office/drawing/2014/main" id="{1110E552-D540-FAF7-AF9B-0BE4344802DE}"/>
                  </a:ext>
                </a:extLst>
              </p:cNvPr>
              <p:cNvSpPr/>
              <p:nvPr/>
            </p:nvSpPr>
            <p:spPr>
              <a:xfrm>
                <a:off x="10607934" y="334524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Οβάλ 30">
                <a:extLst>
                  <a:ext uri="{FF2B5EF4-FFF2-40B4-BE49-F238E27FC236}">
                    <a16:creationId xmlns:a16="http://schemas.microsoft.com/office/drawing/2014/main" id="{C38540CA-8DF4-2874-C5D0-8DE6A84E8AF0}"/>
                  </a:ext>
                </a:extLst>
              </p:cNvPr>
              <p:cNvSpPr/>
              <p:nvPr/>
            </p:nvSpPr>
            <p:spPr>
              <a:xfrm>
                <a:off x="9889511" y="3206956"/>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Οβάλ 31">
                <a:extLst>
                  <a:ext uri="{FF2B5EF4-FFF2-40B4-BE49-F238E27FC236}">
                    <a16:creationId xmlns:a16="http://schemas.microsoft.com/office/drawing/2014/main" id="{290BADB2-78DA-535E-ABEB-640D48EAB0AF}"/>
                  </a:ext>
                </a:extLst>
              </p:cNvPr>
              <p:cNvSpPr/>
              <p:nvPr/>
            </p:nvSpPr>
            <p:spPr>
              <a:xfrm>
                <a:off x="10037626" y="301288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Οβάλ 32">
                <a:extLst>
                  <a:ext uri="{FF2B5EF4-FFF2-40B4-BE49-F238E27FC236}">
                    <a16:creationId xmlns:a16="http://schemas.microsoft.com/office/drawing/2014/main" id="{63255016-1F75-4C4E-9811-E7C0DDD588C5}"/>
                  </a:ext>
                </a:extLst>
              </p:cNvPr>
              <p:cNvSpPr/>
              <p:nvPr/>
            </p:nvSpPr>
            <p:spPr>
              <a:xfrm>
                <a:off x="10156829" y="278083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Οβάλ 33">
                <a:extLst>
                  <a:ext uri="{FF2B5EF4-FFF2-40B4-BE49-F238E27FC236}">
                    <a16:creationId xmlns:a16="http://schemas.microsoft.com/office/drawing/2014/main" id="{507EB6C4-40C7-35B0-D27B-EC859C1B6536}"/>
                  </a:ext>
                </a:extLst>
              </p:cNvPr>
              <p:cNvSpPr/>
              <p:nvPr/>
            </p:nvSpPr>
            <p:spPr>
              <a:xfrm>
                <a:off x="10304944" y="29683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Οβάλ 34">
                <a:extLst>
                  <a:ext uri="{FF2B5EF4-FFF2-40B4-BE49-F238E27FC236}">
                    <a16:creationId xmlns:a16="http://schemas.microsoft.com/office/drawing/2014/main" id="{1D15806A-9EFB-D4FB-E9A0-D8BEF6BF3874}"/>
                  </a:ext>
                </a:extLst>
              </p:cNvPr>
              <p:cNvSpPr/>
              <p:nvPr/>
            </p:nvSpPr>
            <p:spPr>
              <a:xfrm>
                <a:off x="10453059" y="32069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Οβάλ 35">
                <a:extLst>
                  <a:ext uri="{FF2B5EF4-FFF2-40B4-BE49-F238E27FC236}">
                    <a16:creationId xmlns:a16="http://schemas.microsoft.com/office/drawing/2014/main" id="{8EB3339A-11FF-51F4-B04E-62369667E8DD}"/>
                  </a:ext>
                </a:extLst>
              </p:cNvPr>
              <p:cNvSpPr/>
              <p:nvPr/>
            </p:nvSpPr>
            <p:spPr>
              <a:xfrm>
                <a:off x="10601174" y="293882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Οβάλ 36">
                <a:extLst>
                  <a:ext uri="{FF2B5EF4-FFF2-40B4-BE49-F238E27FC236}">
                    <a16:creationId xmlns:a16="http://schemas.microsoft.com/office/drawing/2014/main" id="{E5EB474C-8594-53EF-C9EC-1F7B6537CA93}"/>
                  </a:ext>
                </a:extLst>
              </p:cNvPr>
              <p:cNvSpPr/>
              <p:nvPr/>
            </p:nvSpPr>
            <p:spPr>
              <a:xfrm>
                <a:off x="10345389" y="3824731"/>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1AA8B1-F217-A6DE-D9FD-CA36E06F07DD}"/>
                    </a:ext>
                  </a:extLst>
                </p:cNvPr>
                <p:cNvSpPr txBox="1"/>
                <p:nvPr/>
              </p:nvSpPr>
              <p:spPr>
                <a:xfrm>
                  <a:off x="8705222" y="5660598"/>
                  <a:ext cx="1757083"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11" name="TextBox 10">
                  <a:extLst>
                    <a:ext uri="{FF2B5EF4-FFF2-40B4-BE49-F238E27FC236}">
                      <a16:creationId xmlns:a16="http://schemas.microsoft.com/office/drawing/2014/main" id="{121AA8B1-F217-A6DE-D9FD-CA36E06F07DD}"/>
                    </a:ext>
                  </a:extLst>
                </p:cNvPr>
                <p:cNvSpPr txBox="1">
                  <a:spLocks noRot="1" noChangeAspect="1" noMove="1" noResize="1" noEditPoints="1" noAdjustHandles="1" noChangeArrowheads="1" noChangeShapeType="1" noTextEdit="1"/>
                </p:cNvSpPr>
                <p:nvPr/>
              </p:nvSpPr>
              <p:spPr>
                <a:xfrm>
                  <a:off x="8705222" y="5660598"/>
                  <a:ext cx="1757083" cy="369332"/>
                </a:xfrm>
                <a:prstGeom prst="rect">
                  <a:avLst/>
                </a:prstGeom>
                <a:blipFill>
                  <a:blip r:embed="rId2"/>
                  <a:stretch>
                    <a:fillRect t="-10417" r="-44118" b="-6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802B89D-195A-9190-6B24-E16650375ED9}"/>
                    </a:ext>
                  </a:extLst>
                </p:cNvPr>
                <p:cNvSpPr txBox="1"/>
                <p:nvPr/>
              </p:nvSpPr>
              <p:spPr>
                <a:xfrm>
                  <a:off x="6460971" y="2981593"/>
                  <a:ext cx="926216"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12" name="TextBox 11">
                  <a:extLst>
                    <a:ext uri="{FF2B5EF4-FFF2-40B4-BE49-F238E27FC236}">
                      <a16:creationId xmlns:a16="http://schemas.microsoft.com/office/drawing/2014/main" id="{C802B89D-195A-9190-6B24-E16650375ED9}"/>
                    </a:ext>
                  </a:extLst>
                </p:cNvPr>
                <p:cNvSpPr txBox="1">
                  <a:spLocks noRot="1" noChangeAspect="1" noMove="1" noResize="1" noEditPoints="1" noAdjustHandles="1" noChangeArrowheads="1" noChangeShapeType="1" noTextEdit="1"/>
                </p:cNvSpPr>
                <p:nvPr/>
              </p:nvSpPr>
              <p:spPr>
                <a:xfrm>
                  <a:off x="6460971" y="2981593"/>
                  <a:ext cx="926216" cy="369332"/>
                </a:xfrm>
                <a:prstGeom prst="rect">
                  <a:avLst/>
                </a:prstGeom>
                <a:blipFill>
                  <a:blip r:embed="rId3"/>
                  <a:stretch>
                    <a:fillRect t="-8333" r="-49533" b="-6041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6A82806-3175-0C5A-42D0-B39F7984E7C2}"/>
                </a:ext>
              </a:extLst>
            </p:cNvPr>
            <p:cNvSpPr txBox="1"/>
            <p:nvPr/>
          </p:nvSpPr>
          <p:spPr>
            <a:xfrm>
              <a:off x="6601886" y="6045743"/>
              <a:ext cx="293924" cy="352341"/>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4A75DB96-A358-1AF7-8DC0-41B6A8477644}"/>
                </a:ext>
              </a:extLst>
            </p:cNvPr>
            <p:cNvSpPr txBox="1"/>
            <p:nvPr/>
          </p:nvSpPr>
          <p:spPr>
            <a:xfrm>
              <a:off x="6305017" y="4567926"/>
              <a:ext cx="411676" cy="352341"/>
            </a:xfrm>
            <a:prstGeom prst="rect">
              <a:avLst/>
            </a:prstGeom>
            <a:noFill/>
          </p:spPr>
          <p:txBody>
            <a:bodyPr wrap="none" rtlCol="0">
              <a:spAutoFit/>
            </a:bodyPr>
            <a:lstStyle/>
            <a:p>
              <a:r>
                <a:rPr lang="en-US" dirty="0"/>
                <a:t>50</a:t>
              </a:r>
            </a:p>
          </p:txBody>
        </p:sp>
        <p:sp>
          <p:nvSpPr>
            <p:cNvPr id="15" name="TextBox 14">
              <a:extLst>
                <a:ext uri="{FF2B5EF4-FFF2-40B4-BE49-F238E27FC236}">
                  <a16:creationId xmlns:a16="http://schemas.microsoft.com/office/drawing/2014/main" id="{44C1374F-AC01-B1E4-F814-D994DB892FB9}"/>
                </a:ext>
              </a:extLst>
            </p:cNvPr>
            <p:cNvSpPr txBox="1"/>
            <p:nvPr/>
          </p:nvSpPr>
          <p:spPr>
            <a:xfrm>
              <a:off x="8132232" y="6099178"/>
              <a:ext cx="411676" cy="352341"/>
            </a:xfrm>
            <a:prstGeom prst="rect">
              <a:avLst/>
            </a:prstGeom>
            <a:noFill/>
          </p:spPr>
          <p:txBody>
            <a:bodyPr wrap="none" rtlCol="0">
              <a:spAutoFit/>
            </a:bodyPr>
            <a:lstStyle/>
            <a:p>
              <a:r>
                <a:rPr lang="en-US" dirty="0"/>
                <a:t>50</a:t>
              </a:r>
            </a:p>
          </p:txBody>
        </p:sp>
        <p:sp>
          <p:nvSpPr>
            <p:cNvPr id="16" name="TextBox 15">
              <a:extLst>
                <a:ext uri="{FF2B5EF4-FFF2-40B4-BE49-F238E27FC236}">
                  <a16:creationId xmlns:a16="http://schemas.microsoft.com/office/drawing/2014/main" id="{6471DF1F-6EEE-6023-578A-8A27151C73C3}"/>
                </a:ext>
              </a:extLst>
            </p:cNvPr>
            <p:cNvSpPr txBox="1"/>
            <p:nvPr/>
          </p:nvSpPr>
          <p:spPr>
            <a:xfrm>
              <a:off x="9320922" y="6057197"/>
              <a:ext cx="529430" cy="352341"/>
            </a:xfrm>
            <a:prstGeom prst="rect">
              <a:avLst/>
            </a:prstGeom>
            <a:noFill/>
          </p:spPr>
          <p:txBody>
            <a:bodyPr wrap="none" rtlCol="0">
              <a:spAutoFit/>
            </a:bodyPr>
            <a:lstStyle/>
            <a:p>
              <a:r>
                <a:rPr lang="en-US" dirty="0"/>
                <a:t>100</a:t>
              </a:r>
            </a:p>
          </p:txBody>
        </p:sp>
        <p:grpSp>
          <p:nvGrpSpPr>
            <p:cNvPr id="17" name="Ομάδα 16">
              <a:extLst>
                <a:ext uri="{FF2B5EF4-FFF2-40B4-BE49-F238E27FC236}">
                  <a16:creationId xmlns:a16="http://schemas.microsoft.com/office/drawing/2014/main" id="{B844A04F-AE12-5BE0-E587-D5F0A1A2E866}"/>
                </a:ext>
              </a:extLst>
            </p:cNvPr>
            <p:cNvGrpSpPr/>
            <p:nvPr/>
          </p:nvGrpSpPr>
          <p:grpSpPr>
            <a:xfrm>
              <a:off x="8920332" y="3372061"/>
              <a:ext cx="1330610" cy="652517"/>
              <a:chOff x="11298168" y="1973982"/>
              <a:chExt cx="1394776" cy="683983"/>
            </a:xfrm>
          </p:grpSpPr>
          <p:sp>
            <p:nvSpPr>
              <p:cNvPr id="20" name="Οβάλ 19">
                <a:extLst>
                  <a:ext uri="{FF2B5EF4-FFF2-40B4-BE49-F238E27FC236}">
                    <a16:creationId xmlns:a16="http://schemas.microsoft.com/office/drawing/2014/main" id="{A31B1FCF-37FC-8072-83F1-6D8224A9C35C}"/>
                  </a:ext>
                </a:extLst>
              </p:cNvPr>
              <p:cNvSpPr/>
              <p:nvPr/>
            </p:nvSpPr>
            <p:spPr>
              <a:xfrm>
                <a:off x="11298168" y="206535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Οβάλ 20">
                <a:extLst>
                  <a:ext uri="{FF2B5EF4-FFF2-40B4-BE49-F238E27FC236}">
                    <a16:creationId xmlns:a16="http://schemas.microsoft.com/office/drawing/2014/main" id="{13A5E22F-F7F7-147D-9BCF-34A9C798AE74}"/>
                  </a:ext>
                </a:extLst>
              </p:cNvPr>
              <p:cNvSpPr/>
              <p:nvPr/>
            </p:nvSpPr>
            <p:spPr>
              <a:xfrm>
                <a:off x="11298169" y="24035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6A2240A-B797-057D-D8DB-5B760C1A7909}"/>
                  </a:ext>
                </a:extLst>
              </p:cNvPr>
              <p:cNvSpPr txBox="1"/>
              <p:nvPr/>
            </p:nvSpPr>
            <p:spPr>
              <a:xfrm>
                <a:off x="11469660" y="2288633"/>
                <a:ext cx="1223284" cy="369332"/>
              </a:xfrm>
              <a:prstGeom prst="rect">
                <a:avLst/>
              </a:prstGeom>
              <a:noFill/>
            </p:spPr>
            <p:txBody>
              <a:bodyPr wrap="none" rtlCol="0">
                <a:spAutoFit/>
              </a:bodyPr>
              <a:lstStyle/>
              <a:p>
                <a:r>
                  <a:rPr lang="en-US" b="1" dirty="0"/>
                  <a:t>Negatives</a:t>
                </a:r>
              </a:p>
            </p:txBody>
          </p:sp>
          <p:sp>
            <p:nvSpPr>
              <p:cNvPr id="23" name="TextBox 22">
                <a:extLst>
                  <a:ext uri="{FF2B5EF4-FFF2-40B4-BE49-F238E27FC236}">
                    <a16:creationId xmlns:a16="http://schemas.microsoft.com/office/drawing/2014/main" id="{06E111FF-8F5F-36FE-0301-1E62B5585A10}"/>
                  </a:ext>
                </a:extLst>
              </p:cNvPr>
              <p:cNvSpPr txBox="1"/>
              <p:nvPr/>
            </p:nvSpPr>
            <p:spPr>
              <a:xfrm>
                <a:off x="11469661" y="1973982"/>
                <a:ext cx="1133452" cy="369332"/>
              </a:xfrm>
              <a:prstGeom prst="rect">
                <a:avLst/>
              </a:prstGeom>
              <a:noFill/>
            </p:spPr>
            <p:txBody>
              <a:bodyPr wrap="none" rtlCol="0">
                <a:spAutoFit/>
              </a:bodyPr>
              <a:lstStyle/>
              <a:p>
                <a:r>
                  <a:rPr lang="en-US" b="1" dirty="0"/>
                  <a:t>Positives</a:t>
                </a:r>
              </a:p>
            </p:txBody>
          </p:sp>
        </p:grpSp>
        <p:cxnSp>
          <p:nvCxnSpPr>
            <p:cNvPr id="18" name="Ευθεία γραμμή σύνδεσης 17">
              <a:extLst>
                <a:ext uri="{FF2B5EF4-FFF2-40B4-BE49-F238E27FC236}">
                  <a16:creationId xmlns:a16="http://schemas.microsoft.com/office/drawing/2014/main" id="{E47DA587-B8B2-350B-1B4D-2B71B4CDE4A0}"/>
                </a:ext>
              </a:extLst>
            </p:cNvPr>
            <p:cNvCxnSpPr>
              <a:cxnSpLocks/>
            </p:cNvCxnSpPr>
            <p:nvPr/>
          </p:nvCxnSpPr>
          <p:spPr>
            <a:xfrm>
              <a:off x="7476660" y="4993038"/>
              <a:ext cx="1844262" cy="731055"/>
            </a:xfrm>
            <a:prstGeom prst="line">
              <a:avLst/>
            </a:prstGeom>
            <a:ln w="38100"/>
          </p:spPr>
          <p:style>
            <a:lnRef idx="2">
              <a:schemeClr val="accent4"/>
            </a:lnRef>
            <a:fillRef idx="0">
              <a:schemeClr val="accent4"/>
            </a:fillRef>
            <a:effectRef idx="1">
              <a:schemeClr val="accent4"/>
            </a:effectRef>
            <a:fontRef idx="minor">
              <a:schemeClr val="tx1"/>
            </a:fontRef>
          </p:style>
        </p:cxnSp>
        <p:cxnSp>
          <p:nvCxnSpPr>
            <p:cNvPr id="19" name="Ευθεία γραμμή σύνδεσης 18">
              <a:extLst>
                <a:ext uri="{FF2B5EF4-FFF2-40B4-BE49-F238E27FC236}">
                  <a16:creationId xmlns:a16="http://schemas.microsoft.com/office/drawing/2014/main" id="{8A1F2325-2972-11E1-487A-857C6A3B3584}"/>
                </a:ext>
              </a:extLst>
            </p:cNvPr>
            <p:cNvCxnSpPr>
              <a:cxnSpLocks/>
            </p:cNvCxnSpPr>
            <p:nvPr/>
          </p:nvCxnSpPr>
          <p:spPr>
            <a:xfrm flipH="1">
              <a:off x="7476660" y="3524950"/>
              <a:ext cx="277452" cy="1468088"/>
            </a:xfrm>
            <a:prstGeom prst="line">
              <a:avLst/>
            </a:prstGeom>
            <a:ln w="38100"/>
          </p:spPr>
          <p:style>
            <a:lnRef idx="2">
              <a:schemeClr val="accent4"/>
            </a:lnRef>
            <a:fillRef idx="0">
              <a:schemeClr val="accent4"/>
            </a:fillRef>
            <a:effectRef idx="1">
              <a:schemeClr val="accent4"/>
            </a:effectRef>
            <a:fontRef idx="minor">
              <a:schemeClr val="tx1"/>
            </a:fontRef>
          </p:style>
        </p:cxnSp>
      </p:grpSp>
      <p:sp>
        <p:nvSpPr>
          <p:cNvPr id="86" name="Βέλος: Δεξιό 85">
            <a:extLst>
              <a:ext uri="{FF2B5EF4-FFF2-40B4-BE49-F238E27FC236}">
                <a16:creationId xmlns:a16="http://schemas.microsoft.com/office/drawing/2014/main" id="{96A2EAC6-DD81-98FC-512A-C2148BECF0AB}"/>
              </a:ext>
            </a:extLst>
          </p:cNvPr>
          <p:cNvSpPr/>
          <p:nvPr/>
        </p:nvSpPr>
        <p:spPr>
          <a:xfrm>
            <a:off x="6631128" y="3481634"/>
            <a:ext cx="593148" cy="2558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7" name="Ομάδα 86">
            <a:extLst>
              <a:ext uri="{FF2B5EF4-FFF2-40B4-BE49-F238E27FC236}">
                <a16:creationId xmlns:a16="http://schemas.microsoft.com/office/drawing/2014/main" id="{F1BC39C6-CE44-B1B5-87C3-1963E7AD79E0}"/>
              </a:ext>
            </a:extLst>
          </p:cNvPr>
          <p:cNvGrpSpPr/>
          <p:nvPr/>
        </p:nvGrpSpPr>
        <p:grpSpPr>
          <a:xfrm>
            <a:off x="107059" y="3336810"/>
            <a:ext cx="2949476" cy="2734434"/>
            <a:chOff x="6305017" y="2981593"/>
            <a:chExt cx="4157288" cy="3469926"/>
          </a:xfrm>
        </p:grpSpPr>
        <p:cxnSp>
          <p:nvCxnSpPr>
            <p:cNvPr id="88" name="Ευθύγραμμο βέλος σύνδεσης 87">
              <a:extLst>
                <a:ext uri="{FF2B5EF4-FFF2-40B4-BE49-F238E27FC236}">
                  <a16:creationId xmlns:a16="http://schemas.microsoft.com/office/drawing/2014/main" id="{7950DB34-D710-B961-2860-AD7EB2FA93CF}"/>
                </a:ext>
              </a:extLst>
            </p:cNvPr>
            <p:cNvCxnSpPr>
              <a:cxnSpLocks/>
            </p:cNvCxnSpPr>
            <p:nvPr/>
          </p:nvCxnSpPr>
          <p:spPr>
            <a:xfrm flipV="1">
              <a:off x="6855103" y="3374107"/>
              <a:ext cx="0" cy="271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9" name="Ευθύγραμμο βέλος σύνδεσης 88">
              <a:extLst>
                <a:ext uri="{FF2B5EF4-FFF2-40B4-BE49-F238E27FC236}">
                  <a16:creationId xmlns:a16="http://schemas.microsoft.com/office/drawing/2014/main" id="{E147496D-2D5D-5B3A-CC7E-69FB44F9F58E}"/>
                </a:ext>
              </a:extLst>
            </p:cNvPr>
            <p:cNvCxnSpPr>
              <a:cxnSpLocks/>
            </p:cNvCxnSpPr>
            <p:nvPr/>
          </p:nvCxnSpPr>
          <p:spPr>
            <a:xfrm>
              <a:off x="6855103" y="6093425"/>
              <a:ext cx="29659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90" name="Ομάδα 89">
              <a:extLst>
                <a:ext uri="{FF2B5EF4-FFF2-40B4-BE49-F238E27FC236}">
                  <a16:creationId xmlns:a16="http://schemas.microsoft.com/office/drawing/2014/main" id="{F8E505AF-024F-0701-CF49-75FB538991AF}"/>
                </a:ext>
              </a:extLst>
            </p:cNvPr>
            <p:cNvGrpSpPr/>
            <p:nvPr/>
          </p:nvGrpSpPr>
          <p:grpSpPr>
            <a:xfrm>
              <a:off x="7087727" y="4549130"/>
              <a:ext cx="1086247" cy="1417306"/>
              <a:chOff x="8488680" y="3673132"/>
              <a:chExt cx="1138628" cy="1485652"/>
            </a:xfrm>
          </p:grpSpPr>
          <p:sp>
            <p:nvSpPr>
              <p:cNvPr id="119" name="Οβάλ 118">
                <a:extLst>
                  <a:ext uri="{FF2B5EF4-FFF2-40B4-BE49-F238E27FC236}">
                    <a16:creationId xmlns:a16="http://schemas.microsoft.com/office/drawing/2014/main" id="{238CE425-C0CC-2B63-76D9-4F677D29284E}"/>
                  </a:ext>
                </a:extLst>
              </p:cNvPr>
              <p:cNvSpPr/>
              <p:nvPr/>
            </p:nvSpPr>
            <p:spPr>
              <a:xfrm>
                <a:off x="8488680" y="490375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Οβάλ 119">
                <a:extLst>
                  <a:ext uri="{FF2B5EF4-FFF2-40B4-BE49-F238E27FC236}">
                    <a16:creationId xmlns:a16="http://schemas.microsoft.com/office/drawing/2014/main" id="{4E614A37-021A-C2F3-24D4-93283D5817E9}"/>
                  </a:ext>
                </a:extLst>
              </p:cNvPr>
              <p:cNvSpPr/>
              <p:nvPr/>
            </p:nvSpPr>
            <p:spPr>
              <a:xfrm>
                <a:off x="8636795" y="470968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Οβάλ 120">
                <a:extLst>
                  <a:ext uri="{FF2B5EF4-FFF2-40B4-BE49-F238E27FC236}">
                    <a16:creationId xmlns:a16="http://schemas.microsoft.com/office/drawing/2014/main" id="{926FD1C3-7617-FF99-AC14-F3923B0A6F83}"/>
                  </a:ext>
                </a:extLst>
              </p:cNvPr>
              <p:cNvSpPr/>
              <p:nvPr/>
            </p:nvSpPr>
            <p:spPr>
              <a:xfrm>
                <a:off x="8755999" y="49168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Οβάλ 121">
                <a:extLst>
                  <a:ext uri="{FF2B5EF4-FFF2-40B4-BE49-F238E27FC236}">
                    <a16:creationId xmlns:a16="http://schemas.microsoft.com/office/drawing/2014/main" id="{7CAA4CEB-AEFA-726B-42FF-5F18BF4DF361}"/>
                  </a:ext>
                </a:extLst>
              </p:cNvPr>
              <p:cNvSpPr/>
              <p:nvPr/>
            </p:nvSpPr>
            <p:spPr>
              <a:xfrm>
                <a:off x="8755998" y="44776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Οβάλ 122">
                <a:extLst>
                  <a:ext uri="{FF2B5EF4-FFF2-40B4-BE49-F238E27FC236}">
                    <a16:creationId xmlns:a16="http://schemas.microsoft.com/office/drawing/2014/main" id="{79920962-3AEF-8D3F-7253-6185AEBF3FE9}"/>
                  </a:ext>
                </a:extLst>
              </p:cNvPr>
              <p:cNvSpPr/>
              <p:nvPr/>
            </p:nvSpPr>
            <p:spPr>
              <a:xfrm>
                <a:off x="9479193" y="4570637"/>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Οβάλ 123">
                <a:extLst>
                  <a:ext uri="{FF2B5EF4-FFF2-40B4-BE49-F238E27FC236}">
                    <a16:creationId xmlns:a16="http://schemas.microsoft.com/office/drawing/2014/main" id="{849EED9E-73CE-9F0B-E4A9-E8E3D85EF0D0}"/>
                  </a:ext>
                </a:extLst>
              </p:cNvPr>
              <p:cNvSpPr/>
              <p:nvPr/>
            </p:nvSpPr>
            <p:spPr>
              <a:xfrm>
                <a:off x="9052228" y="49037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Οβάλ 124">
                <a:extLst>
                  <a:ext uri="{FF2B5EF4-FFF2-40B4-BE49-F238E27FC236}">
                    <a16:creationId xmlns:a16="http://schemas.microsoft.com/office/drawing/2014/main" id="{89122915-43F6-58FC-33CA-DD3C62E9D187}"/>
                  </a:ext>
                </a:extLst>
              </p:cNvPr>
              <p:cNvSpPr/>
              <p:nvPr/>
            </p:nvSpPr>
            <p:spPr>
              <a:xfrm>
                <a:off x="9200343" y="463562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Οβάλ 125">
                <a:extLst>
                  <a:ext uri="{FF2B5EF4-FFF2-40B4-BE49-F238E27FC236}">
                    <a16:creationId xmlns:a16="http://schemas.microsoft.com/office/drawing/2014/main" id="{3488FCD6-2274-7AD3-F4FC-0E2B180BE906}"/>
                  </a:ext>
                </a:extLst>
              </p:cNvPr>
              <p:cNvSpPr/>
              <p:nvPr/>
            </p:nvSpPr>
            <p:spPr>
              <a:xfrm>
                <a:off x="8663006" y="40380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Οβάλ 126">
                <a:extLst>
                  <a:ext uri="{FF2B5EF4-FFF2-40B4-BE49-F238E27FC236}">
                    <a16:creationId xmlns:a16="http://schemas.microsoft.com/office/drawing/2014/main" id="{249BEFB3-34B1-B152-F3C4-474AB4BC59E5}"/>
                  </a:ext>
                </a:extLst>
              </p:cNvPr>
              <p:cNvSpPr/>
              <p:nvPr/>
            </p:nvSpPr>
            <p:spPr>
              <a:xfrm>
                <a:off x="8630035" y="430326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Οβάλ 127">
                <a:extLst>
                  <a:ext uri="{FF2B5EF4-FFF2-40B4-BE49-F238E27FC236}">
                    <a16:creationId xmlns:a16="http://schemas.microsoft.com/office/drawing/2014/main" id="{C84865CE-B898-8DF4-0070-118EE46AD75B}"/>
                  </a:ext>
                </a:extLst>
              </p:cNvPr>
              <p:cNvSpPr/>
              <p:nvPr/>
            </p:nvSpPr>
            <p:spPr>
              <a:xfrm>
                <a:off x="8681940" y="367313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Οβάλ 128">
                <a:extLst>
                  <a:ext uri="{FF2B5EF4-FFF2-40B4-BE49-F238E27FC236}">
                    <a16:creationId xmlns:a16="http://schemas.microsoft.com/office/drawing/2014/main" id="{5792B1D1-B7C2-B695-FA3B-3D03BC2CB1DE}"/>
                  </a:ext>
                </a:extLst>
              </p:cNvPr>
              <p:cNvSpPr/>
              <p:nvPr/>
            </p:nvSpPr>
            <p:spPr>
              <a:xfrm>
                <a:off x="8897353" y="42587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Οβάλ 129">
                <a:extLst>
                  <a:ext uri="{FF2B5EF4-FFF2-40B4-BE49-F238E27FC236}">
                    <a16:creationId xmlns:a16="http://schemas.microsoft.com/office/drawing/2014/main" id="{4399252E-F361-FA9F-0282-70CFAA24ABB1}"/>
                  </a:ext>
                </a:extLst>
              </p:cNvPr>
              <p:cNvSpPr/>
              <p:nvPr/>
            </p:nvSpPr>
            <p:spPr>
              <a:xfrm>
                <a:off x="9045468" y="44973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Οβάλ 130">
                <a:extLst>
                  <a:ext uri="{FF2B5EF4-FFF2-40B4-BE49-F238E27FC236}">
                    <a16:creationId xmlns:a16="http://schemas.microsoft.com/office/drawing/2014/main" id="{2DA8B2F6-F24B-C373-2CA9-45972A9A4ECB}"/>
                  </a:ext>
                </a:extLst>
              </p:cNvPr>
              <p:cNvSpPr/>
              <p:nvPr/>
            </p:nvSpPr>
            <p:spPr>
              <a:xfrm>
                <a:off x="9193583" y="422920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Οβάλ 131">
                <a:extLst>
                  <a:ext uri="{FF2B5EF4-FFF2-40B4-BE49-F238E27FC236}">
                    <a16:creationId xmlns:a16="http://schemas.microsoft.com/office/drawing/2014/main" id="{6BFBD206-0A52-745D-DB53-370C3B488EF5}"/>
                  </a:ext>
                </a:extLst>
              </p:cNvPr>
              <p:cNvSpPr/>
              <p:nvPr/>
            </p:nvSpPr>
            <p:spPr>
              <a:xfrm>
                <a:off x="9274400" y="5010669"/>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Ομάδα 90">
              <a:extLst>
                <a:ext uri="{FF2B5EF4-FFF2-40B4-BE49-F238E27FC236}">
                  <a16:creationId xmlns:a16="http://schemas.microsoft.com/office/drawing/2014/main" id="{50D6D4AF-292F-074B-A2B1-CA46DF10FB52}"/>
                </a:ext>
              </a:extLst>
            </p:cNvPr>
            <p:cNvGrpSpPr/>
            <p:nvPr/>
          </p:nvGrpSpPr>
          <p:grpSpPr>
            <a:xfrm>
              <a:off x="7538749" y="4090757"/>
              <a:ext cx="879240" cy="1137175"/>
              <a:chOff x="9834410" y="2780833"/>
              <a:chExt cx="921639" cy="1192013"/>
            </a:xfrm>
          </p:grpSpPr>
          <p:sp>
            <p:nvSpPr>
              <p:cNvPr id="105" name="Οβάλ 104">
                <a:extLst>
                  <a:ext uri="{FF2B5EF4-FFF2-40B4-BE49-F238E27FC236}">
                    <a16:creationId xmlns:a16="http://schemas.microsoft.com/office/drawing/2014/main" id="{7EC32705-8FCC-36BB-F07D-BCDF6A008EF7}"/>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Οβάλ 105">
                <a:extLst>
                  <a:ext uri="{FF2B5EF4-FFF2-40B4-BE49-F238E27FC236}">
                    <a16:creationId xmlns:a16="http://schemas.microsoft.com/office/drawing/2014/main" id="{7507FF39-0C28-61EB-B0BF-B01C31F040E6}"/>
                  </a:ext>
                </a:extLst>
              </p:cNvPr>
              <p:cNvSpPr/>
              <p:nvPr/>
            </p:nvSpPr>
            <p:spPr>
              <a:xfrm>
                <a:off x="9834410" y="341016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Οβάλ 106">
                <a:extLst>
                  <a:ext uri="{FF2B5EF4-FFF2-40B4-BE49-F238E27FC236}">
                    <a16:creationId xmlns:a16="http://schemas.microsoft.com/office/drawing/2014/main" id="{577F663B-4677-E5C2-125D-ADB3E254DE81}"/>
                  </a:ext>
                </a:extLst>
              </p:cNvPr>
              <p:cNvSpPr/>
              <p:nvPr/>
            </p:nvSpPr>
            <p:spPr>
              <a:xfrm>
                <a:off x="10163590" y="36264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Οβάλ 107">
                <a:extLst>
                  <a:ext uri="{FF2B5EF4-FFF2-40B4-BE49-F238E27FC236}">
                    <a16:creationId xmlns:a16="http://schemas.microsoft.com/office/drawing/2014/main" id="{DE0F4B52-2603-3947-C978-1961F6AD5414}"/>
                  </a:ext>
                </a:extLst>
              </p:cNvPr>
              <p:cNvSpPr/>
              <p:nvPr/>
            </p:nvSpPr>
            <p:spPr>
              <a:xfrm>
                <a:off x="10163589" y="3187252"/>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Οβάλ 108">
                <a:extLst>
                  <a:ext uri="{FF2B5EF4-FFF2-40B4-BE49-F238E27FC236}">
                    <a16:creationId xmlns:a16="http://schemas.microsoft.com/office/drawing/2014/main" id="{AE536039-89DF-C8CA-DE61-F2AFF3516D2E}"/>
                  </a:ext>
                </a:extLst>
              </p:cNvPr>
              <p:cNvSpPr/>
              <p:nvPr/>
            </p:nvSpPr>
            <p:spPr>
              <a:xfrm>
                <a:off x="10311704" y="33747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Οβάλ 109">
                <a:extLst>
                  <a:ext uri="{FF2B5EF4-FFF2-40B4-BE49-F238E27FC236}">
                    <a16:creationId xmlns:a16="http://schemas.microsoft.com/office/drawing/2014/main" id="{8F100DE0-482C-E1E3-DD65-AA36A81EFF3C}"/>
                  </a:ext>
                </a:extLst>
              </p:cNvPr>
              <p:cNvSpPr/>
              <p:nvPr/>
            </p:nvSpPr>
            <p:spPr>
              <a:xfrm>
                <a:off x="10459819" y="36133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Οβάλ 110">
                <a:extLst>
                  <a:ext uri="{FF2B5EF4-FFF2-40B4-BE49-F238E27FC236}">
                    <a16:creationId xmlns:a16="http://schemas.microsoft.com/office/drawing/2014/main" id="{AAF6117A-6001-8020-F849-05673472A280}"/>
                  </a:ext>
                </a:extLst>
              </p:cNvPr>
              <p:cNvSpPr/>
              <p:nvPr/>
            </p:nvSpPr>
            <p:spPr>
              <a:xfrm>
                <a:off x="10607934" y="334524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Οβάλ 111">
                <a:extLst>
                  <a:ext uri="{FF2B5EF4-FFF2-40B4-BE49-F238E27FC236}">
                    <a16:creationId xmlns:a16="http://schemas.microsoft.com/office/drawing/2014/main" id="{055DAA75-4F37-E703-F3D5-41767243479E}"/>
                  </a:ext>
                </a:extLst>
              </p:cNvPr>
              <p:cNvSpPr/>
              <p:nvPr/>
            </p:nvSpPr>
            <p:spPr>
              <a:xfrm>
                <a:off x="9889511" y="3206956"/>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Οβάλ 112">
                <a:extLst>
                  <a:ext uri="{FF2B5EF4-FFF2-40B4-BE49-F238E27FC236}">
                    <a16:creationId xmlns:a16="http://schemas.microsoft.com/office/drawing/2014/main" id="{F73F4F58-4DC3-C30F-A3D5-11490D84715D}"/>
                  </a:ext>
                </a:extLst>
              </p:cNvPr>
              <p:cNvSpPr/>
              <p:nvPr/>
            </p:nvSpPr>
            <p:spPr>
              <a:xfrm>
                <a:off x="10037626" y="301288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Οβάλ 113">
                <a:extLst>
                  <a:ext uri="{FF2B5EF4-FFF2-40B4-BE49-F238E27FC236}">
                    <a16:creationId xmlns:a16="http://schemas.microsoft.com/office/drawing/2014/main" id="{D9DD1E75-5E11-2F01-D94D-8CA7277C8860}"/>
                  </a:ext>
                </a:extLst>
              </p:cNvPr>
              <p:cNvSpPr/>
              <p:nvPr/>
            </p:nvSpPr>
            <p:spPr>
              <a:xfrm>
                <a:off x="10156829" y="278083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Οβάλ 114">
                <a:extLst>
                  <a:ext uri="{FF2B5EF4-FFF2-40B4-BE49-F238E27FC236}">
                    <a16:creationId xmlns:a16="http://schemas.microsoft.com/office/drawing/2014/main" id="{F22492BD-0606-A632-DC0C-CB6E33520D50}"/>
                  </a:ext>
                </a:extLst>
              </p:cNvPr>
              <p:cNvSpPr/>
              <p:nvPr/>
            </p:nvSpPr>
            <p:spPr>
              <a:xfrm>
                <a:off x="10304944" y="29683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Οβάλ 115">
                <a:extLst>
                  <a:ext uri="{FF2B5EF4-FFF2-40B4-BE49-F238E27FC236}">
                    <a16:creationId xmlns:a16="http://schemas.microsoft.com/office/drawing/2014/main" id="{711B85D9-5723-1FF5-C921-F587995FC0C6}"/>
                  </a:ext>
                </a:extLst>
              </p:cNvPr>
              <p:cNvSpPr/>
              <p:nvPr/>
            </p:nvSpPr>
            <p:spPr>
              <a:xfrm>
                <a:off x="10453059" y="32069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Οβάλ 116">
                <a:extLst>
                  <a:ext uri="{FF2B5EF4-FFF2-40B4-BE49-F238E27FC236}">
                    <a16:creationId xmlns:a16="http://schemas.microsoft.com/office/drawing/2014/main" id="{D1467DE6-4732-D150-8B00-DF659E3D06E2}"/>
                  </a:ext>
                </a:extLst>
              </p:cNvPr>
              <p:cNvSpPr/>
              <p:nvPr/>
            </p:nvSpPr>
            <p:spPr>
              <a:xfrm>
                <a:off x="10601174" y="293882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Οβάλ 117">
                <a:extLst>
                  <a:ext uri="{FF2B5EF4-FFF2-40B4-BE49-F238E27FC236}">
                    <a16:creationId xmlns:a16="http://schemas.microsoft.com/office/drawing/2014/main" id="{6B962729-B59A-D289-2E9D-9A5DC41A151F}"/>
                  </a:ext>
                </a:extLst>
              </p:cNvPr>
              <p:cNvSpPr/>
              <p:nvPr/>
            </p:nvSpPr>
            <p:spPr>
              <a:xfrm>
                <a:off x="10345389" y="3824731"/>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0BC6B63-538B-FEFE-72D0-3198C3C53288}"/>
                    </a:ext>
                  </a:extLst>
                </p:cNvPr>
                <p:cNvSpPr txBox="1"/>
                <p:nvPr/>
              </p:nvSpPr>
              <p:spPr>
                <a:xfrm>
                  <a:off x="8705222" y="5660598"/>
                  <a:ext cx="1757083"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92" name="TextBox 91">
                  <a:extLst>
                    <a:ext uri="{FF2B5EF4-FFF2-40B4-BE49-F238E27FC236}">
                      <a16:creationId xmlns:a16="http://schemas.microsoft.com/office/drawing/2014/main" id="{F0BC6B63-538B-FEFE-72D0-3198C3C53288}"/>
                    </a:ext>
                  </a:extLst>
                </p:cNvPr>
                <p:cNvSpPr txBox="1">
                  <a:spLocks noRot="1" noChangeAspect="1" noMove="1" noResize="1" noEditPoints="1" noAdjustHandles="1" noChangeArrowheads="1" noChangeShapeType="1" noTextEdit="1"/>
                </p:cNvSpPr>
                <p:nvPr/>
              </p:nvSpPr>
              <p:spPr>
                <a:xfrm>
                  <a:off x="8705222" y="5660598"/>
                  <a:ext cx="1757083" cy="369332"/>
                </a:xfrm>
                <a:prstGeom prst="rect">
                  <a:avLst/>
                </a:prstGeom>
                <a:blipFill>
                  <a:blip r:embed="rId4"/>
                  <a:stretch>
                    <a:fillRect t="-10638" r="-44118" b="-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B979DA1A-C926-2A89-9190-17382C89B291}"/>
                    </a:ext>
                  </a:extLst>
                </p:cNvPr>
                <p:cNvSpPr txBox="1"/>
                <p:nvPr/>
              </p:nvSpPr>
              <p:spPr>
                <a:xfrm>
                  <a:off x="6460971" y="2981593"/>
                  <a:ext cx="926216"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93" name="TextBox 92">
                  <a:extLst>
                    <a:ext uri="{FF2B5EF4-FFF2-40B4-BE49-F238E27FC236}">
                      <a16:creationId xmlns:a16="http://schemas.microsoft.com/office/drawing/2014/main" id="{B979DA1A-C926-2A89-9190-17382C89B291}"/>
                    </a:ext>
                  </a:extLst>
                </p:cNvPr>
                <p:cNvSpPr txBox="1">
                  <a:spLocks noRot="1" noChangeAspect="1" noMove="1" noResize="1" noEditPoints="1" noAdjustHandles="1" noChangeArrowheads="1" noChangeShapeType="1" noTextEdit="1"/>
                </p:cNvSpPr>
                <p:nvPr/>
              </p:nvSpPr>
              <p:spPr>
                <a:xfrm>
                  <a:off x="6460971" y="2981593"/>
                  <a:ext cx="926216" cy="369332"/>
                </a:xfrm>
                <a:prstGeom prst="rect">
                  <a:avLst/>
                </a:prstGeom>
                <a:blipFill>
                  <a:blip r:embed="rId5"/>
                  <a:stretch>
                    <a:fillRect t="-8333" r="-48148" b="-60417"/>
                  </a:stretch>
                </a:blipFill>
              </p:spPr>
              <p:txBody>
                <a:bodyPr/>
                <a:lstStyle/>
                <a:p>
                  <a:r>
                    <a:rPr lang="en-US">
                      <a:noFill/>
                    </a:rPr>
                    <a:t> </a:t>
                  </a:r>
                </a:p>
              </p:txBody>
            </p:sp>
          </mc:Fallback>
        </mc:AlternateContent>
        <p:sp>
          <p:nvSpPr>
            <p:cNvPr id="94" name="TextBox 93">
              <a:extLst>
                <a:ext uri="{FF2B5EF4-FFF2-40B4-BE49-F238E27FC236}">
                  <a16:creationId xmlns:a16="http://schemas.microsoft.com/office/drawing/2014/main" id="{7D4E17EC-B3BB-D7DC-A99E-DE1248CA2A42}"/>
                </a:ext>
              </a:extLst>
            </p:cNvPr>
            <p:cNvSpPr txBox="1"/>
            <p:nvPr/>
          </p:nvSpPr>
          <p:spPr>
            <a:xfrm>
              <a:off x="6601886" y="6045743"/>
              <a:ext cx="293924" cy="352341"/>
            </a:xfrm>
            <a:prstGeom prst="rect">
              <a:avLst/>
            </a:prstGeom>
            <a:noFill/>
          </p:spPr>
          <p:txBody>
            <a:bodyPr wrap="none" rtlCol="0">
              <a:spAutoFit/>
            </a:bodyPr>
            <a:lstStyle/>
            <a:p>
              <a:r>
                <a:rPr lang="en-US" dirty="0"/>
                <a:t>0</a:t>
              </a:r>
            </a:p>
          </p:txBody>
        </p:sp>
        <p:sp>
          <p:nvSpPr>
            <p:cNvPr id="95" name="TextBox 94">
              <a:extLst>
                <a:ext uri="{FF2B5EF4-FFF2-40B4-BE49-F238E27FC236}">
                  <a16:creationId xmlns:a16="http://schemas.microsoft.com/office/drawing/2014/main" id="{231E9DFE-4972-1D8C-EE71-3DEC38384456}"/>
                </a:ext>
              </a:extLst>
            </p:cNvPr>
            <p:cNvSpPr txBox="1"/>
            <p:nvPr/>
          </p:nvSpPr>
          <p:spPr>
            <a:xfrm>
              <a:off x="6305017" y="4567926"/>
              <a:ext cx="411676" cy="352341"/>
            </a:xfrm>
            <a:prstGeom prst="rect">
              <a:avLst/>
            </a:prstGeom>
            <a:noFill/>
          </p:spPr>
          <p:txBody>
            <a:bodyPr wrap="none" rtlCol="0">
              <a:spAutoFit/>
            </a:bodyPr>
            <a:lstStyle/>
            <a:p>
              <a:r>
                <a:rPr lang="en-US" dirty="0"/>
                <a:t>50</a:t>
              </a:r>
            </a:p>
          </p:txBody>
        </p:sp>
        <p:sp>
          <p:nvSpPr>
            <p:cNvPr id="96" name="TextBox 95">
              <a:extLst>
                <a:ext uri="{FF2B5EF4-FFF2-40B4-BE49-F238E27FC236}">
                  <a16:creationId xmlns:a16="http://schemas.microsoft.com/office/drawing/2014/main" id="{E2DFEE4C-285D-BF29-8643-07905253DD75}"/>
                </a:ext>
              </a:extLst>
            </p:cNvPr>
            <p:cNvSpPr txBox="1"/>
            <p:nvPr/>
          </p:nvSpPr>
          <p:spPr>
            <a:xfrm>
              <a:off x="8132232" y="6099178"/>
              <a:ext cx="411676" cy="352341"/>
            </a:xfrm>
            <a:prstGeom prst="rect">
              <a:avLst/>
            </a:prstGeom>
            <a:noFill/>
          </p:spPr>
          <p:txBody>
            <a:bodyPr wrap="none" rtlCol="0">
              <a:spAutoFit/>
            </a:bodyPr>
            <a:lstStyle/>
            <a:p>
              <a:r>
                <a:rPr lang="en-US" dirty="0"/>
                <a:t>50</a:t>
              </a:r>
            </a:p>
          </p:txBody>
        </p:sp>
        <p:sp>
          <p:nvSpPr>
            <p:cNvPr id="97" name="TextBox 96">
              <a:extLst>
                <a:ext uri="{FF2B5EF4-FFF2-40B4-BE49-F238E27FC236}">
                  <a16:creationId xmlns:a16="http://schemas.microsoft.com/office/drawing/2014/main" id="{9953A248-D107-7A66-0F7F-38C380360A9C}"/>
                </a:ext>
              </a:extLst>
            </p:cNvPr>
            <p:cNvSpPr txBox="1"/>
            <p:nvPr/>
          </p:nvSpPr>
          <p:spPr>
            <a:xfrm>
              <a:off x="9320922" y="6057197"/>
              <a:ext cx="529430" cy="352341"/>
            </a:xfrm>
            <a:prstGeom prst="rect">
              <a:avLst/>
            </a:prstGeom>
            <a:noFill/>
          </p:spPr>
          <p:txBody>
            <a:bodyPr wrap="none" rtlCol="0">
              <a:spAutoFit/>
            </a:bodyPr>
            <a:lstStyle/>
            <a:p>
              <a:r>
                <a:rPr lang="en-US" dirty="0"/>
                <a:t>100</a:t>
              </a:r>
            </a:p>
          </p:txBody>
        </p:sp>
        <p:cxnSp>
          <p:nvCxnSpPr>
            <p:cNvPr id="99" name="Ευθεία γραμμή σύνδεσης 98">
              <a:extLst>
                <a:ext uri="{FF2B5EF4-FFF2-40B4-BE49-F238E27FC236}">
                  <a16:creationId xmlns:a16="http://schemas.microsoft.com/office/drawing/2014/main" id="{7A6C909C-CD12-7234-9E47-7ADF9A702B67}"/>
                </a:ext>
              </a:extLst>
            </p:cNvPr>
            <p:cNvCxnSpPr>
              <a:cxnSpLocks/>
            </p:cNvCxnSpPr>
            <p:nvPr/>
          </p:nvCxnSpPr>
          <p:spPr>
            <a:xfrm>
              <a:off x="6895811" y="4733766"/>
              <a:ext cx="2425112" cy="990326"/>
            </a:xfrm>
            <a:prstGeom prst="line">
              <a:avLst/>
            </a:prstGeom>
            <a:ln w="38100"/>
          </p:spPr>
          <p:style>
            <a:lnRef idx="2">
              <a:schemeClr val="accent4"/>
            </a:lnRef>
            <a:fillRef idx="0">
              <a:schemeClr val="accent4"/>
            </a:fillRef>
            <a:effectRef idx="1">
              <a:schemeClr val="accent4"/>
            </a:effectRef>
            <a:fontRef idx="minor">
              <a:schemeClr val="tx1"/>
            </a:fontRef>
          </p:style>
        </p:cxnSp>
      </p:grpSp>
      <p:grpSp>
        <p:nvGrpSpPr>
          <p:cNvPr id="133" name="Ομάδα 132">
            <a:extLst>
              <a:ext uri="{FF2B5EF4-FFF2-40B4-BE49-F238E27FC236}">
                <a16:creationId xmlns:a16="http://schemas.microsoft.com/office/drawing/2014/main" id="{28DF576D-1678-A482-97AC-6EE145D955F2}"/>
              </a:ext>
            </a:extLst>
          </p:cNvPr>
          <p:cNvGrpSpPr/>
          <p:nvPr/>
        </p:nvGrpSpPr>
        <p:grpSpPr>
          <a:xfrm>
            <a:off x="152504" y="615936"/>
            <a:ext cx="2799520" cy="2734434"/>
            <a:chOff x="6305017" y="2981593"/>
            <a:chExt cx="3945925" cy="3469926"/>
          </a:xfrm>
        </p:grpSpPr>
        <p:cxnSp>
          <p:nvCxnSpPr>
            <p:cNvPr id="134" name="Ευθύγραμμο βέλος σύνδεσης 133">
              <a:extLst>
                <a:ext uri="{FF2B5EF4-FFF2-40B4-BE49-F238E27FC236}">
                  <a16:creationId xmlns:a16="http://schemas.microsoft.com/office/drawing/2014/main" id="{CE1EB116-0E6B-CBD7-B8C3-8EE1D8B9AA81}"/>
                </a:ext>
              </a:extLst>
            </p:cNvPr>
            <p:cNvCxnSpPr>
              <a:cxnSpLocks/>
            </p:cNvCxnSpPr>
            <p:nvPr/>
          </p:nvCxnSpPr>
          <p:spPr>
            <a:xfrm flipV="1">
              <a:off x="6855103" y="3374107"/>
              <a:ext cx="0" cy="271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5" name="Ευθύγραμμο βέλος σύνδεσης 134">
              <a:extLst>
                <a:ext uri="{FF2B5EF4-FFF2-40B4-BE49-F238E27FC236}">
                  <a16:creationId xmlns:a16="http://schemas.microsoft.com/office/drawing/2014/main" id="{6CAE7E51-8F06-2563-7E8D-296C8728D14B}"/>
                </a:ext>
              </a:extLst>
            </p:cNvPr>
            <p:cNvCxnSpPr>
              <a:cxnSpLocks/>
            </p:cNvCxnSpPr>
            <p:nvPr/>
          </p:nvCxnSpPr>
          <p:spPr>
            <a:xfrm>
              <a:off x="6855103" y="6093425"/>
              <a:ext cx="296593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36" name="Ομάδα 135">
              <a:extLst>
                <a:ext uri="{FF2B5EF4-FFF2-40B4-BE49-F238E27FC236}">
                  <a16:creationId xmlns:a16="http://schemas.microsoft.com/office/drawing/2014/main" id="{F5B51229-8E26-A966-8991-B13873AE4DBA}"/>
                </a:ext>
              </a:extLst>
            </p:cNvPr>
            <p:cNvGrpSpPr/>
            <p:nvPr/>
          </p:nvGrpSpPr>
          <p:grpSpPr>
            <a:xfrm>
              <a:off x="7087727" y="4549130"/>
              <a:ext cx="1086247" cy="1417306"/>
              <a:chOff x="8488680" y="3673132"/>
              <a:chExt cx="1138628" cy="1485652"/>
            </a:xfrm>
          </p:grpSpPr>
          <p:sp>
            <p:nvSpPr>
              <p:cNvPr id="165" name="Οβάλ 164">
                <a:extLst>
                  <a:ext uri="{FF2B5EF4-FFF2-40B4-BE49-F238E27FC236}">
                    <a16:creationId xmlns:a16="http://schemas.microsoft.com/office/drawing/2014/main" id="{57C30CD1-DE49-780B-50EF-54114AA820E5}"/>
                  </a:ext>
                </a:extLst>
              </p:cNvPr>
              <p:cNvSpPr/>
              <p:nvPr/>
            </p:nvSpPr>
            <p:spPr>
              <a:xfrm>
                <a:off x="8488680" y="490375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Οβάλ 165">
                <a:extLst>
                  <a:ext uri="{FF2B5EF4-FFF2-40B4-BE49-F238E27FC236}">
                    <a16:creationId xmlns:a16="http://schemas.microsoft.com/office/drawing/2014/main" id="{B1E20FC2-7741-1EAF-DE4A-0F9C7919E88F}"/>
                  </a:ext>
                </a:extLst>
              </p:cNvPr>
              <p:cNvSpPr/>
              <p:nvPr/>
            </p:nvSpPr>
            <p:spPr>
              <a:xfrm>
                <a:off x="8636795" y="470968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Οβάλ 166">
                <a:extLst>
                  <a:ext uri="{FF2B5EF4-FFF2-40B4-BE49-F238E27FC236}">
                    <a16:creationId xmlns:a16="http://schemas.microsoft.com/office/drawing/2014/main" id="{F671BD59-6EDE-47AA-C838-ABA485AEB50A}"/>
                  </a:ext>
                </a:extLst>
              </p:cNvPr>
              <p:cNvSpPr/>
              <p:nvPr/>
            </p:nvSpPr>
            <p:spPr>
              <a:xfrm>
                <a:off x="8755999" y="49168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Οβάλ 167">
                <a:extLst>
                  <a:ext uri="{FF2B5EF4-FFF2-40B4-BE49-F238E27FC236}">
                    <a16:creationId xmlns:a16="http://schemas.microsoft.com/office/drawing/2014/main" id="{5BC476E1-2EE5-11B5-1D1F-BAF0C281326D}"/>
                  </a:ext>
                </a:extLst>
              </p:cNvPr>
              <p:cNvSpPr/>
              <p:nvPr/>
            </p:nvSpPr>
            <p:spPr>
              <a:xfrm>
                <a:off x="8755998" y="44776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Οβάλ 168">
                <a:extLst>
                  <a:ext uri="{FF2B5EF4-FFF2-40B4-BE49-F238E27FC236}">
                    <a16:creationId xmlns:a16="http://schemas.microsoft.com/office/drawing/2014/main" id="{84404091-EDFF-717F-F254-3F2E4934D6E1}"/>
                  </a:ext>
                </a:extLst>
              </p:cNvPr>
              <p:cNvSpPr/>
              <p:nvPr/>
            </p:nvSpPr>
            <p:spPr>
              <a:xfrm>
                <a:off x="9479193" y="4570637"/>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Οβάλ 169">
                <a:extLst>
                  <a:ext uri="{FF2B5EF4-FFF2-40B4-BE49-F238E27FC236}">
                    <a16:creationId xmlns:a16="http://schemas.microsoft.com/office/drawing/2014/main" id="{4B863E5F-9B6E-D3B7-7E6C-69BC644D0F8E}"/>
                  </a:ext>
                </a:extLst>
              </p:cNvPr>
              <p:cNvSpPr/>
              <p:nvPr/>
            </p:nvSpPr>
            <p:spPr>
              <a:xfrm>
                <a:off x="9052228" y="49037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Οβάλ 170">
                <a:extLst>
                  <a:ext uri="{FF2B5EF4-FFF2-40B4-BE49-F238E27FC236}">
                    <a16:creationId xmlns:a16="http://schemas.microsoft.com/office/drawing/2014/main" id="{D7E5A789-E539-66A3-FB4A-7354DFFB7A2C}"/>
                  </a:ext>
                </a:extLst>
              </p:cNvPr>
              <p:cNvSpPr/>
              <p:nvPr/>
            </p:nvSpPr>
            <p:spPr>
              <a:xfrm>
                <a:off x="9200343" y="463562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Οβάλ 171">
                <a:extLst>
                  <a:ext uri="{FF2B5EF4-FFF2-40B4-BE49-F238E27FC236}">
                    <a16:creationId xmlns:a16="http://schemas.microsoft.com/office/drawing/2014/main" id="{EA2B628C-66A2-2960-E332-B49690867FA0}"/>
                  </a:ext>
                </a:extLst>
              </p:cNvPr>
              <p:cNvSpPr/>
              <p:nvPr/>
            </p:nvSpPr>
            <p:spPr>
              <a:xfrm>
                <a:off x="8663006" y="40380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Οβάλ 172">
                <a:extLst>
                  <a:ext uri="{FF2B5EF4-FFF2-40B4-BE49-F238E27FC236}">
                    <a16:creationId xmlns:a16="http://schemas.microsoft.com/office/drawing/2014/main" id="{747D5079-13F2-96E5-AFA3-A1FC389014BB}"/>
                  </a:ext>
                </a:extLst>
              </p:cNvPr>
              <p:cNvSpPr/>
              <p:nvPr/>
            </p:nvSpPr>
            <p:spPr>
              <a:xfrm>
                <a:off x="8630035" y="430326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Οβάλ 173">
                <a:extLst>
                  <a:ext uri="{FF2B5EF4-FFF2-40B4-BE49-F238E27FC236}">
                    <a16:creationId xmlns:a16="http://schemas.microsoft.com/office/drawing/2014/main" id="{E9D5706F-DF38-8C6F-907E-0065E3ECAE21}"/>
                  </a:ext>
                </a:extLst>
              </p:cNvPr>
              <p:cNvSpPr/>
              <p:nvPr/>
            </p:nvSpPr>
            <p:spPr>
              <a:xfrm>
                <a:off x="8681940" y="367313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Οβάλ 174">
                <a:extLst>
                  <a:ext uri="{FF2B5EF4-FFF2-40B4-BE49-F238E27FC236}">
                    <a16:creationId xmlns:a16="http://schemas.microsoft.com/office/drawing/2014/main" id="{C775A251-37A4-C394-5C29-34C35FC28FA1}"/>
                  </a:ext>
                </a:extLst>
              </p:cNvPr>
              <p:cNvSpPr/>
              <p:nvPr/>
            </p:nvSpPr>
            <p:spPr>
              <a:xfrm>
                <a:off x="8897353" y="42587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Οβάλ 175">
                <a:extLst>
                  <a:ext uri="{FF2B5EF4-FFF2-40B4-BE49-F238E27FC236}">
                    <a16:creationId xmlns:a16="http://schemas.microsoft.com/office/drawing/2014/main" id="{18EE76A8-D9C9-B201-E38E-E342059FF97D}"/>
                  </a:ext>
                </a:extLst>
              </p:cNvPr>
              <p:cNvSpPr/>
              <p:nvPr/>
            </p:nvSpPr>
            <p:spPr>
              <a:xfrm>
                <a:off x="9045468" y="44973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Οβάλ 176">
                <a:extLst>
                  <a:ext uri="{FF2B5EF4-FFF2-40B4-BE49-F238E27FC236}">
                    <a16:creationId xmlns:a16="http://schemas.microsoft.com/office/drawing/2014/main" id="{F3720D2A-545B-B8D8-100C-BB8484110AF7}"/>
                  </a:ext>
                </a:extLst>
              </p:cNvPr>
              <p:cNvSpPr/>
              <p:nvPr/>
            </p:nvSpPr>
            <p:spPr>
              <a:xfrm>
                <a:off x="9193583" y="422920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Οβάλ 177">
                <a:extLst>
                  <a:ext uri="{FF2B5EF4-FFF2-40B4-BE49-F238E27FC236}">
                    <a16:creationId xmlns:a16="http://schemas.microsoft.com/office/drawing/2014/main" id="{0CE38612-5AA6-D51E-BCA4-F73C01DC4A87}"/>
                  </a:ext>
                </a:extLst>
              </p:cNvPr>
              <p:cNvSpPr/>
              <p:nvPr/>
            </p:nvSpPr>
            <p:spPr>
              <a:xfrm>
                <a:off x="9274400" y="5010669"/>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Ομάδα 136">
              <a:extLst>
                <a:ext uri="{FF2B5EF4-FFF2-40B4-BE49-F238E27FC236}">
                  <a16:creationId xmlns:a16="http://schemas.microsoft.com/office/drawing/2014/main" id="{F4B72664-CBD7-5ED5-F06D-E5DBE2002DE4}"/>
                </a:ext>
              </a:extLst>
            </p:cNvPr>
            <p:cNvGrpSpPr/>
            <p:nvPr/>
          </p:nvGrpSpPr>
          <p:grpSpPr>
            <a:xfrm>
              <a:off x="7538749" y="4090757"/>
              <a:ext cx="879240" cy="1137175"/>
              <a:chOff x="9834410" y="2780833"/>
              <a:chExt cx="921639" cy="1192013"/>
            </a:xfrm>
          </p:grpSpPr>
          <p:sp>
            <p:nvSpPr>
              <p:cNvPr id="151" name="Οβάλ 150">
                <a:extLst>
                  <a:ext uri="{FF2B5EF4-FFF2-40B4-BE49-F238E27FC236}">
                    <a16:creationId xmlns:a16="http://schemas.microsoft.com/office/drawing/2014/main" id="{2792B1B8-5541-A9D7-86C0-F83670ACEE47}"/>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Οβάλ 151">
                <a:extLst>
                  <a:ext uri="{FF2B5EF4-FFF2-40B4-BE49-F238E27FC236}">
                    <a16:creationId xmlns:a16="http://schemas.microsoft.com/office/drawing/2014/main" id="{B1156E2C-A55C-28B3-F07A-C0F264A6F68A}"/>
                  </a:ext>
                </a:extLst>
              </p:cNvPr>
              <p:cNvSpPr/>
              <p:nvPr/>
            </p:nvSpPr>
            <p:spPr>
              <a:xfrm>
                <a:off x="9834410" y="341016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Οβάλ 152">
                <a:extLst>
                  <a:ext uri="{FF2B5EF4-FFF2-40B4-BE49-F238E27FC236}">
                    <a16:creationId xmlns:a16="http://schemas.microsoft.com/office/drawing/2014/main" id="{0BA41598-A06A-C0C7-2C96-F56141049558}"/>
                  </a:ext>
                </a:extLst>
              </p:cNvPr>
              <p:cNvSpPr/>
              <p:nvPr/>
            </p:nvSpPr>
            <p:spPr>
              <a:xfrm>
                <a:off x="10163590" y="36264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Οβάλ 153">
                <a:extLst>
                  <a:ext uri="{FF2B5EF4-FFF2-40B4-BE49-F238E27FC236}">
                    <a16:creationId xmlns:a16="http://schemas.microsoft.com/office/drawing/2014/main" id="{945FA64E-9EB4-B71F-F0E1-EB8BBC4B951F}"/>
                  </a:ext>
                </a:extLst>
              </p:cNvPr>
              <p:cNvSpPr/>
              <p:nvPr/>
            </p:nvSpPr>
            <p:spPr>
              <a:xfrm>
                <a:off x="10163589" y="3187252"/>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Οβάλ 154">
                <a:extLst>
                  <a:ext uri="{FF2B5EF4-FFF2-40B4-BE49-F238E27FC236}">
                    <a16:creationId xmlns:a16="http://schemas.microsoft.com/office/drawing/2014/main" id="{8B7BBD12-0E16-1AD5-C889-DD0A9A3A5351}"/>
                  </a:ext>
                </a:extLst>
              </p:cNvPr>
              <p:cNvSpPr/>
              <p:nvPr/>
            </p:nvSpPr>
            <p:spPr>
              <a:xfrm>
                <a:off x="10311704" y="33747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Οβάλ 155">
                <a:extLst>
                  <a:ext uri="{FF2B5EF4-FFF2-40B4-BE49-F238E27FC236}">
                    <a16:creationId xmlns:a16="http://schemas.microsoft.com/office/drawing/2014/main" id="{D4D7767D-30C2-F8A3-B4C5-2A92E6C40B83}"/>
                  </a:ext>
                </a:extLst>
              </p:cNvPr>
              <p:cNvSpPr/>
              <p:nvPr/>
            </p:nvSpPr>
            <p:spPr>
              <a:xfrm>
                <a:off x="10459819" y="36133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Οβάλ 156">
                <a:extLst>
                  <a:ext uri="{FF2B5EF4-FFF2-40B4-BE49-F238E27FC236}">
                    <a16:creationId xmlns:a16="http://schemas.microsoft.com/office/drawing/2014/main" id="{E8162927-FB6B-64AC-62C8-E4C77229736D}"/>
                  </a:ext>
                </a:extLst>
              </p:cNvPr>
              <p:cNvSpPr/>
              <p:nvPr/>
            </p:nvSpPr>
            <p:spPr>
              <a:xfrm>
                <a:off x="10607934" y="334524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Οβάλ 157">
                <a:extLst>
                  <a:ext uri="{FF2B5EF4-FFF2-40B4-BE49-F238E27FC236}">
                    <a16:creationId xmlns:a16="http://schemas.microsoft.com/office/drawing/2014/main" id="{CF2FE8EA-3E44-1B33-6CCF-8722C3541DB7}"/>
                  </a:ext>
                </a:extLst>
              </p:cNvPr>
              <p:cNvSpPr/>
              <p:nvPr/>
            </p:nvSpPr>
            <p:spPr>
              <a:xfrm>
                <a:off x="9889511" y="3206956"/>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Οβάλ 158">
                <a:extLst>
                  <a:ext uri="{FF2B5EF4-FFF2-40B4-BE49-F238E27FC236}">
                    <a16:creationId xmlns:a16="http://schemas.microsoft.com/office/drawing/2014/main" id="{8C15463B-7FCB-E3A4-8D4D-8FCAA1558704}"/>
                  </a:ext>
                </a:extLst>
              </p:cNvPr>
              <p:cNvSpPr/>
              <p:nvPr/>
            </p:nvSpPr>
            <p:spPr>
              <a:xfrm>
                <a:off x="10037626" y="301288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Οβάλ 159">
                <a:extLst>
                  <a:ext uri="{FF2B5EF4-FFF2-40B4-BE49-F238E27FC236}">
                    <a16:creationId xmlns:a16="http://schemas.microsoft.com/office/drawing/2014/main" id="{C888BC94-E23B-74EB-7F34-82AB89240D0B}"/>
                  </a:ext>
                </a:extLst>
              </p:cNvPr>
              <p:cNvSpPr/>
              <p:nvPr/>
            </p:nvSpPr>
            <p:spPr>
              <a:xfrm>
                <a:off x="10156829" y="278083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Οβάλ 160">
                <a:extLst>
                  <a:ext uri="{FF2B5EF4-FFF2-40B4-BE49-F238E27FC236}">
                    <a16:creationId xmlns:a16="http://schemas.microsoft.com/office/drawing/2014/main" id="{1B051459-EF0A-DA84-83DE-848E650BF1BA}"/>
                  </a:ext>
                </a:extLst>
              </p:cNvPr>
              <p:cNvSpPr/>
              <p:nvPr/>
            </p:nvSpPr>
            <p:spPr>
              <a:xfrm>
                <a:off x="10304944" y="29683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Οβάλ 161">
                <a:extLst>
                  <a:ext uri="{FF2B5EF4-FFF2-40B4-BE49-F238E27FC236}">
                    <a16:creationId xmlns:a16="http://schemas.microsoft.com/office/drawing/2014/main" id="{0A3B762F-AC8D-2210-C5AC-55BA582017C6}"/>
                  </a:ext>
                </a:extLst>
              </p:cNvPr>
              <p:cNvSpPr/>
              <p:nvPr/>
            </p:nvSpPr>
            <p:spPr>
              <a:xfrm>
                <a:off x="10453059" y="32069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Οβάλ 162">
                <a:extLst>
                  <a:ext uri="{FF2B5EF4-FFF2-40B4-BE49-F238E27FC236}">
                    <a16:creationId xmlns:a16="http://schemas.microsoft.com/office/drawing/2014/main" id="{6872B21E-C6ED-9480-6D6B-7DE3EA29EEA6}"/>
                  </a:ext>
                </a:extLst>
              </p:cNvPr>
              <p:cNvSpPr/>
              <p:nvPr/>
            </p:nvSpPr>
            <p:spPr>
              <a:xfrm>
                <a:off x="10601174" y="293882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Οβάλ 163">
                <a:extLst>
                  <a:ext uri="{FF2B5EF4-FFF2-40B4-BE49-F238E27FC236}">
                    <a16:creationId xmlns:a16="http://schemas.microsoft.com/office/drawing/2014/main" id="{BA1D768A-84C0-B223-800E-114F3B981E65}"/>
                  </a:ext>
                </a:extLst>
              </p:cNvPr>
              <p:cNvSpPr/>
              <p:nvPr/>
            </p:nvSpPr>
            <p:spPr>
              <a:xfrm>
                <a:off x="10345389" y="3824731"/>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4159DC87-E0A5-A1D7-483E-671F56054BE1}"/>
                    </a:ext>
                  </a:extLst>
                </p:cNvPr>
                <p:cNvSpPr txBox="1"/>
                <p:nvPr/>
              </p:nvSpPr>
              <p:spPr>
                <a:xfrm>
                  <a:off x="7964199" y="5553258"/>
                  <a:ext cx="1757083"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138" name="TextBox 137">
                  <a:extLst>
                    <a:ext uri="{FF2B5EF4-FFF2-40B4-BE49-F238E27FC236}">
                      <a16:creationId xmlns:a16="http://schemas.microsoft.com/office/drawing/2014/main" id="{4159DC87-E0A5-A1D7-483E-671F56054BE1}"/>
                    </a:ext>
                  </a:extLst>
                </p:cNvPr>
                <p:cNvSpPr txBox="1">
                  <a:spLocks noRot="1" noChangeAspect="1" noMove="1" noResize="1" noEditPoints="1" noAdjustHandles="1" noChangeArrowheads="1" noChangeShapeType="1" noTextEdit="1"/>
                </p:cNvSpPr>
                <p:nvPr/>
              </p:nvSpPr>
              <p:spPr>
                <a:xfrm>
                  <a:off x="7964199" y="5553258"/>
                  <a:ext cx="1757083" cy="369332"/>
                </a:xfrm>
                <a:prstGeom prst="rect">
                  <a:avLst/>
                </a:prstGeom>
                <a:blipFill>
                  <a:blip r:embed="rId6"/>
                  <a:stretch>
                    <a:fillRect t="-8333" r="-43902" b="-6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A7D7FF1-0EE4-3965-F637-708FE392915E}"/>
                    </a:ext>
                  </a:extLst>
                </p:cNvPr>
                <p:cNvSpPr txBox="1"/>
                <p:nvPr/>
              </p:nvSpPr>
              <p:spPr>
                <a:xfrm>
                  <a:off x="6460971" y="2981593"/>
                  <a:ext cx="926216"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139" name="TextBox 138">
                  <a:extLst>
                    <a:ext uri="{FF2B5EF4-FFF2-40B4-BE49-F238E27FC236}">
                      <a16:creationId xmlns:a16="http://schemas.microsoft.com/office/drawing/2014/main" id="{3A7D7FF1-0EE4-3965-F637-708FE392915E}"/>
                    </a:ext>
                  </a:extLst>
                </p:cNvPr>
                <p:cNvSpPr txBox="1">
                  <a:spLocks noRot="1" noChangeAspect="1" noMove="1" noResize="1" noEditPoints="1" noAdjustHandles="1" noChangeArrowheads="1" noChangeShapeType="1" noTextEdit="1"/>
                </p:cNvSpPr>
                <p:nvPr/>
              </p:nvSpPr>
              <p:spPr>
                <a:xfrm>
                  <a:off x="6460971" y="2981593"/>
                  <a:ext cx="926216" cy="369332"/>
                </a:xfrm>
                <a:prstGeom prst="rect">
                  <a:avLst/>
                </a:prstGeom>
                <a:blipFill>
                  <a:blip r:embed="rId7"/>
                  <a:stretch>
                    <a:fillRect t="-8333" r="-49074" b="-60417"/>
                  </a:stretch>
                </a:blipFill>
              </p:spPr>
              <p:txBody>
                <a:bodyPr/>
                <a:lstStyle/>
                <a:p>
                  <a:r>
                    <a:rPr lang="en-US">
                      <a:noFill/>
                    </a:rPr>
                    <a:t> </a:t>
                  </a:r>
                </a:p>
              </p:txBody>
            </p:sp>
          </mc:Fallback>
        </mc:AlternateContent>
        <p:sp>
          <p:nvSpPr>
            <p:cNvPr id="140" name="TextBox 139">
              <a:extLst>
                <a:ext uri="{FF2B5EF4-FFF2-40B4-BE49-F238E27FC236}">
                  <a16:creationId xmlns:a16="http://schemas.microsoft.com/office/drawing/2014/main" id="{8B6449AE-521C-B258-F8CE-C546777C875F}"/>
                </a:ext>
              </a:extLst>
            </p:cNvPr>
            <p:cNvSpPr txBox="1"/>
            <p:nvPr/>
          </p:nvSpPr>
          <p:spPr>
            <a:xfrm>
              <a:off x="6601886" y="6045743"/>
              <a:ext cx="293924" cy="352341"/>
            </a:xfrm>
            <a:prstGeom prst="rect">
              <a:avLst/>
            </a:prstGeom>
            <a:noFill/>
          </p:spPr>
          <p:txBody>
            <a:bodyPr wrap="none" rtlCol="0">
              <a:spAutoFit/>
            </a:bodyPr>
            <a:lstStyle/>
            <a:p>
              <a:r>
                <a:rPr lang="en-US" dirty="0"/>
                <a:t>0</a:t>
              </a:r>
            </a:p>
          </p:txBody>
        </p:sp>
        <p:sp>
          <p:nvSpPr>
            <p:cNvPr id="141" name="TextBox 140">
              <a:extLst>
                <a:ext uri="{FF2B5EF4-FFF2-40B4-BE49-F238E27FC236}">
                  <a16:creationId xmlns:a16="http://schemas.microsoft.com/office/drawing/2014/main" id="{7BC02120-3EA5-3F1E-DEC3-FC184A39DE89}"/>
                </a:ext>
              </a:extLst>
            </p:cNvPr>
            <p:cNvSpPr txBox="1"/>
            <p:nvPr/>
          </p:nvSpPr>
          <p:spPr>
            <a:xfrm>
              <a:off x="6305017" y="4567926"/>
              <a:ext cx="411676" cy="352341"/>
            </a:xfrm>
            <a:prstGeom prst="rect">
              <a:avLst/>
            </a:prstGeom>
            <a:noFill/>
          </p:spPr>
          <p:txBody>
            <a:bodyPr wrap="none" rtlCol="0">
              <a:spAutoFit/>
            </a:bodyPr>
            <a:lstStyle/>
            <a:p>
              <a:r>
                <a:rPr lang="en-US" dirty="0"/>
                <a:t>50</a:t>
              </a:r>
            </a:p>
          </p:txBody>
        </p:sp>
        <p:sp>
          <p:nvSpPr>
            <p:cNvPr id="142" name="TextBox 141">
              <a:extLst>
                <a:ext uri="{FF2B5EF4-FFF2-40B4-BE49-F238E27FC236}">
                  <a16:creationId xmlns:a16="http://schemas.microsoft.com/office/drawing/2014/main" id="{2C5E1BB4-8ACB-A827-46CC-1CA6EFE97A0D}"/>
                </a:ext>
              </a:extLst>
            </p:cNvPr>
            <p:cNvSpPr txBox="1"/>
            <p:nvPr/>
          </p:nvSpPr>
          <p:spPr>
            <a:xfrm>
              <a:off x="8132232" y="6099178"/>
              <a:ext cx="411676" cy="352341"/>
            </a:xfrm>
            <a:prstGeom prst="rect">
              <a:avLst/>
            </a:prstGeom>
            <a:noFill/>
          </p:spPr>
          <p:txBody>
            <a:bodyPr wrap="none" rtlCol="0">
              <a:spAutoFit/>
            </a:bodyPr>
            <a:lstStyle/>
            <a:p>
              <a:r>
                <a:rPr lang="en-US" dirty="0"/>
                <a:t>50</a:t>
              </a:r>
            </a:p>
          </p:txBody>
        </p:sp>
        <p:sp>
          <p:nvSpPr>
            <p:cNvPr id="143" name="TextBox 142">
              <a:extLst>
                <a:ext uri="{FF2B5EF4-FFF2-40B4-BE49-F238E27FC236}">
                  <a16:creationId xmlns:a16="http://schemas.microsoft.com/office/drawing/2014/main" id="{AF4FA9E3-2164-1038-7C00-E3A1672FF048}"/>
                </a:ext>
              </a:extLst>
            </p:cNvPr>
            <p:cNvSpPr txBox="1"/>
            <p:nvPr/>
          </p:nvSpPr>
          <p:spPr>
            <a:xfrm>
              <a:off x="9320922" y="6057197"/>
              <a:ext cx="529430" cy="352341"/>
            </a:xfrm>
            <a:prstGeom prst="rect">
              <a:avLst/>
            </a:prstGeom>
            <a:noFill/>
          </p:spPr>
          <p:txBody>
            <a:bodyPr wrap="none" rtlCol="0">
              <a:spAutoFit/>
            </a:bodyPr>
            <a:lstStyle/>
            <a:p>
              <a:r>
                <a:rPr lang="en-US" dirty="0"/>
                <a:t>100</a:t>
              </a:r>
            </a:p>
          </p:txBody>
        </p:sp>
        <p:grpSp>
          <p:nvGrpSpPr>
            <p:cNvPr id="144" name="Ομάδα 143">
              <a:extLst>
                <a:ext uri="{FF2B5EF4-FFF2-40B4-BE49-F238E27FC236}">
                  <a16:creationId xmlns:a16="http://schemas.microsoft.com/office/drawing/2014/main" id="{AEAC4CCC-DFA7-1A90-9F94-1FD151DF2771}"/>
                </a:ext>
              </a:extLst>
            </p:cNvPr>
            <p:cNvGrpSpPr/>
            <p:nvPr/>
          </p:nvGrpSpPr>
          <p:grpSpPr>
            <a:xfrm>
              <a:off x="8920332" y="3372061"/>
              <a:ext cx="1330610" cy="652517"/>
              <a:chOff x="11298168" y="1973982"/>
              <a:chExt cx="1394776" cy="683983"/>
            </a:xfrm>
          </p:grpSpPr>
          <p:sp>
            <p:nvSpPr>
              <p:cNvPr id="147" name="Οβάλ 146">
                <a:extLst>
                  <a:ext uri="{FF2B5EF4-FFF2-40B4-BE49-F238E27FC236}">
                    <a16:creationId xmlns:a16="http://schemas.microsoft.com/office/drawing/2014/main" id="{04E2963F-0047-A93D-4361-166D37BEA898}"/>
                  </a:ext>
                </a:extLst>
              </p:cNvPr>
              <p:cNvSpPr/>
              <p:nvPr/>
            </p:nvSpPr>
            <p:spPr>
              <a:xfrm>
                <a:off x="11298168" y="206535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Οβάλ 147">
                <a:extLst>
                  <a:ext uri="{FF2B5EF4-FFF2-40B4-BE49-F238E27FC236}">
                    <a16:creationId xmlns:a16="http://schemas.microsoft.com/office/drawing/2014/main" id="{4C4809E7-8AB7-DBF9-AE2A-879E4D54B43D}"/>
                  </a:ext>
                </a:extLst>
              </p:cNvPr>
              <p:cNvSpPr/>
              <p:nvPr/>
            </p:nvSpPr>
            <p:spPr>
              <a:xfrm>
                <a:off x="11298169" y="24035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ED851392-135B-B33D-5361-2013F9CABA4D}"/>
                  </a:ext>
                </a:extLst>
              </p:cNvPr>
              <p:cNvSpPr txBox="1"/>
              <p:nvPr/>
            </p:nvSpPr>
            <p:spPr>
              <a:xfrm>
                <a:off x="11469660" y="2288633"/>
                <a:ext cx="1223284" cy="369332"/>
              </a:xfrm>
              <a:prstGeom prst="rect">
                <a:avLst/>
              </a:prstGeom>
              <a:noFill/>
            </p:spPr>
            <p:txBody>
              <a:bodyPr wrap="none" rtlCol="0">
                <a:spAutoFit/>
              </a:bodyPr>
              <a:lstStyle/>
              <a:p>
                <a:r>
                  <a:rPr lang="en-US" b="1" dirty="0"/>
                  <a:t>Negatives</a:t>
                </a:r>
              </a:p>
            </p:txBody>
          </p:sp>
          <p:sp>
            <p:nvSpPr>
              <p:cNvPr id="150" name="TextBox 149">
                <a:extLst>
                  <a:ext uri="{FF2B5EF4-FFF2-40B4-BE49-F238E27FC236}">
                    <a16:creationId xmlns:a16="http://schemas.microsoft.com/office/drawing/2014/main" id="{F561ADDA-6B66-27BF-66D2-33FDE6FA60AD}"/>
                  </a:ext>
                </a:extLst>
              </p:cNvPr>
              <p:cNvSpPr txBox="1"/>
              <p:nvPr/>
            </p:nvSpPr>
            <p:spPr>
              <a:xfrm>
                <a:off x="11469661" y="1973982"/>
                <a:ext cx="1133452" cy="369332"/>
              </a:xfrm>
              <a:prstGeom prst="rect">
                <a:avLst/>
              </a:prstGeom>
              <a:noFill/>
            </p:spPr>
            <p:txBody>
              <a:bodyPr wrap="none" rtlCol="0">
                <a:spAutoFit/>
              </a:bodyPr>
              <a:lstStyle/>
              <a:p>
                <a:r>
                  <a:rPr lang="en-US" b="1" dirty="0"/>
                  <a:t>Positives</a:t>
                </a:r>
              </a:p>
            </p:txBody>
          </p:sp>
        </p:grpSp>
        <p:cxnSp>
          <p:nvCxnSpPr>
            <p:cNvPr id="146" name="Ευθεία γραμμή σύνδεσης 145">
              <a:extLst>
                <a:ext uri="{FF2B5EF4-FFF2-40B4-BE49-F238E27FC236}">
                  <a16:creationId xmlns:a16="http://schemas.microsoft.com/office/drawing/2014/main" id="{943CAB30-4FBB-AB14-1D8C-F7EF69F60109}"/>
                </a:ext>
              </a:extLst>
            </p:cNvPr>
            <p:cNvCxnSpPr>
              <a:cxnSpLocks/>
            </p:cNvCxnSpPr>
            <p:nvPr/>
          </p:nvCxnSpPr>
          <p:spPr>
            <a:xfrm flipH="1">
              <a:off x="7260176" y="3524950"/>
              <a:ext cx="493936" cy="2574228"/>
            </a:xfrm>
            <a:prstGeom prst="line">
              <a:avLst/>
            </a:prstGeom>
            <a:ln w="38100"/>
          </p:spPr>
          <p:style>
            <a:lnRef idx="2">
              <a:schemeClr val="accent4"/>
            </a:lnRef>
            <a:fillRef idx="0">
              <a:schemeClr val="accent4"/>
            </a:fillRef>
            <a:effectRef idx="1">
              <a:schemeClr val="accent4"/>
            </a:effectRef>
            <a:fontRef idx="minor">
              <a:schemeClr val="tx1"/>
            </a:fontRef>
          </p:style>
        </p:cxnSp>
      </p:grpSp>
      <p:sp>
        <p:nvSpPr>
          <p:cNvPr id="181" name="Βέλος: Δεξιό 180">
            <a:extLst>
              <a:ext uri="{FF2B5EF4-FFF2-40B4-BE49-F238E27FC236}">
                <a16:creationId xmlns:a16="http://schemas.microsoft.com/office/drawing/2014/main" id="{50DC407D-444B-68EF-0BB9-E5FDB62687B9}"/>
              </a:ext>
            </a:extLst>
          </p:cNvPr>
          <p:cNvSpPr/>
          <p:nvPr/>
        </p:nvSpPr>
        <p:spPr>
          <a:xfrm rot="1874665">
            <a:off x="3247823" y="2902704"/>
            <a:ext cx="593148" cy="2558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2" name="Βέλος: Δεξιό 181">
            <a:extLst>
              <a:ext uri="{FF2B5EF4-FFF2-40B4-BE49-F238E27FC236}">
                <a16:creationId xmlns:a16="http://schemas.microsoft.com/office/drawing/2014/main" id="{F2328C1F-61C4-D416-B600-14594C6183D5}"/>
              </a:ext>
            </a:extLst>
          </p:cNvPr>
          <p:cNvSpPr/>
          <p:nvPr/>
        </p:nvSpPr>
        <p:spPr>
          <a:xfrm rot="20372195">
            <a:off x="3229954" y="4031557"/>
            <a:ext cx="593148" cy="2558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88" name="Ομάδα 187">
            <a:extLst>
              <a:ext uri="{FF2B5EF4-FFF2-40B4-BE49-F238E27FC236}">
                <a16:creationId xmlns:a16="http://schemas.microsoft.com/office/drawing/2014/main" id="{3DC7FEA0-B964-17A1-1559-E4F004603299}"/>
              </a:ext>
            </a:extLst>
          </p:cNvPr>
          <p:cNvGrpSpPr/>
          <p:nvPr/>
        </p:nvGrpSpPr>
        <p:grpSpPr>
          <a:xfrm>
            <a:off x="6884346" y="1270720"/>
            <a:ext cx="5115587" cy="4679028"/>
            <a:chOff x="6884346" y="1270720"/>
            <a:chExt cx="5115587" cy="4679028"/>
          </a:xfrm>
        </p:grpSpPr>
        <p:grpSp>
          <p:nvGrpSpPr>
            <p:cNvPr id="52" name="Ομάδα 51">
              <a:extLst>
                <a:ext uri="{FF2B5EF4-FFF2-40B4-BE49-F238E27FC236}">
                  <a16:creationId xmlns:a16="http://schemas.microsoft.com/office/drawing/2014/main" id="{1C56F6C3-8FAC-9E82-C5DC-CD4E6DFBEDEB}"/>
                </a:ext>
              </a:extLst>
            </p:cNvPr>
            <p:cNvGrpSpPr/>
            <p:nvPr/>
          </p:nvGrpSpPr>
          <p:grpSpPr>
            <a:xfrm>
              <a:off x="6884346" y="1270720"/>
              <a:ext cx="5115587" cy="4679028"/>
              <a:chOff x="7316713" y="1864210"/>
              <a:chExt cx="5115587" cy="4679028"/>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B65AC97-A36C-3948-A907-E2A5150E7784}"/>
                      </a:ext>
                    </a:extLst>
                  </p:cNvPr>
                  <p:cNvSpPr txBox="1"/>
                  <p:nvPr/>
                </p:nvSpPr>
                <p:spPr>
                  <a:xfrm>
                    <a:off x="9870900" y="1864210"/>
                    <a:ext cx="377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l-GR" dirty="0"/>
                  </a:p>
                </p:txBody>
              </p:sp>
            </mc:Choice>
            <mc:Fallback xmlns="">
              <p:sp>
                <p:nvSpPr>
                  <p:cNvPr id="995" name="TextBox 994">
                    <a:extLst>
                      <a:ext uri="{FF2B5EF4-FFF2-40B4-BE49-F238E27FC236}">
                        <a16:creationId xmlns:a16="http://schemas.microsoft.com/office/drawing/2014/main" id="{0C46470C-3588-B4B7-A6E4-E7DC41149AB3}"/>
                      </a:ext>
                    </a:extLst>
                  </p:cNvPr>
                  <p:cNvSpPr txBox="1">
                    <a:spLocks noRot="1" noChangeAspect="1" noMove="1" noResize="1" noEditPoints="1" noAdjustHandles="1" noChangeArrowheads="1" noChangeShapeType="1" noTextEdit="1"/>
                  </p:cNvSpPr>
                  <p:nvPr/>
                </p:nvSpPr>
                <p:spPr>
                  <a:xfrm>
                    <a:off x="9870900" y="1864210"/>
                    <a:ext cx="377026" cy="369332"/>
                  </a:xfrm>
                  <a:prstGeom prst="rect">
                    <a:avLst/>
                  </a:prstGeom>
                  <a:blipFill>
                    <a:blip r:embed="rId8"/>
                    <a:stretch>
                      <a:fillRect/>
                    </a:stretch>
                  </a:blipFill>
                </p:spPr>
                <p:txBody>
                  <a:bodyPr/>
                  <a:lstStyle/>
                  <a:p>
                    <a:r>
                      <a:rPr lang="en-US">
                        <a:noFill/>
                      </a:rPr>
                      <a:t> </a:t>
                    </a:r>
                  </a:p>
                </p:txBody>
              </p:sp>
            </mc:Fallback>
          </mc:AlternateContent>
          <p:grpSp>
            <p:nvGrpSpPr>
              <p:cNvPr id="54" name="Ομάδα 53">
                <a:extLst>
                  <a:ext uri="{FF2B5EF4-FFF2-40B4-BE49-F238E27FC236}">
                    <a16:creationId xmlns:a16="http://schemas.microsoft.com/office/drawing/2014/main" id="{DDABC87D-7C31-F3A2-8085-F1DF2E19A2E6}"/>
                  </a:ext>
                </a:extLst>
              </p:cNvPr>
              <p:cNvGrpSpPr/>
              <p:nvPr/>
            </p:nvGrpSpPr>
            <p:grpSpPr>
              <a:xfrm>
                <a:off x="7316713" y="2311029"/>
                <a:ext cx="5115587" cy="4232209"/>
                <a:chOff x="7316713" y="2311029"/>
                <a:chExt cx="5115587" cy="4232209"/>
              </a:xfrm>
            </p:grpSpPr>
            <p:sp>
              <p:nvSpPr>
                <p:cNvPr id="55" name="Οβάλ 54">
                  <a:extLst>
                    <a:ext uri="{FF2B5EF4-FFF2-40B4-BE49-F238E27FC236}">
                      <a16:creationId xmlns:a16="http://schemas.microsoft.com/office/drawing/2014/main" id="{F3F136C9-6C81-8ADC-FBCF-0647311B2254}"/>
                    </a:ext>
                  </a:extLst>
                </p:cNvPr>
                <p:cNvSpPr/>
                <p:nvPr/>
              </p:nvSpPr>
              <p:spPr>
                <a:xfrm>
                  <a:off x="9788454" y="2965844"/>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sp>
              <p:nvSpPr>
                <p:cNvPr id="56" name="Οβάλ 55">
                  <a:extLst>
                    <a:ext uri="{FF2B5EF4-FFF2-40B4-BE49-F238E27FC236}">
                      <a16:creationId xmlns:a16="http://schemas.microsoft.com/office/drawing/2014/main" id="{F7C92AF7-1655-1E92-1AE4-494E69892779}"/>
                    </a:ext>
                  </a:extLst>
                </p:cNvPr>
                <p:cNvSpPr/>
                <p:nvPr/>
              </p:nvSpPr>
              <p:spPr>
                <a:xfrm>
                  <a:off x="9835621" y="4700045"/>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cxnSp>
              <p:nvCxnSpPr>
                <p:cNvPr id="57" name="Ευθεία γραμμή σύνδεσης 56">
                  <a:extLst>
                    <a:ext uri="{FF2B5EF4-FFF2-40B4-BE49-F238E27FC236}">
                      <a16:creationId xmlns:a16="http://schemas.microsoft.com/office/drawing/2014/main" id="{BAD0861F-02D9-05A6-6E98-74869B91AB2B}"/>
                    </a:ext>
                  </a:extLst>
                </p:cNvPr>
                <p:cNvCxnSpPr>
                  <a:cxnSpLocks/>
                </p:cNvCxnSpPr>
                <p:nvPr/>
              </p:nvCxnSpPr>
              <p:spPr>
                <a:xfrm>
                  <a:off x="11584603" y="4093624"/>
                  <a:ext cx="532962" cy="1"/>
                </a:xfrm>
                <a:prstGeom prst="line">
                  <a:avLst/>
                </a:prstGeom>
              </p:spPr>
              <p:style>
                <a:lnRef idx="3">
                  <a:schemeClr val="dk1"/>
                </a:lnRef>
                <a:fillRef idx="0">
                  <a:schemeClr val="dk1"/>
                </a:fillRef>
                <a:effectRef idx="2">
                  <a:schemeClr val="dk1"/>
                </a:effectRef>
                <a:fontRef idx="minor">
                  <a:schemeClr val="tx1"/>
                </a:fontRef>
              </p:style>
            </p:cxnSp>
            <p:sp>
              <p:nvSpPr>
                <p:cNvPr id="58" name="Οβάλ 57">
                  <a:extLst>
                    <a:ext uri="{FF2B5EF4-FFF2-40B4-BE49-F238E27FC236}">
                      <a16:creationId xmlns:a16="http://schemas.microsoft.com/office/drawing/2014/main" id="{9A87AED1-9A63-D6C0-723C-9DF2DA47C086}"/>
                    </a:ext>
                  </a:extLst>
                </p:cNvPr>
                <p:cNvSpPr/>
                <p:nvPr/>
              </p:nvSpPr>
              <p:spPr>
                <a:xfrm>
                  <a:off x="10991181" y="3797370"/>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cxnSp>
              <p:nvCxnSpPr>
                <p:cNvPr id="59" name="Ευθεία γραμμή σύνδεσης 58">
                  <a:extLst>
                    <a:ext uri="{FF2B5EF4-FFF2-40B4-BE49-F238E27FC236}">
                      <a16:creationId xmlns:a16="http://schemas.microsoft.com/office/drawing/2014/main" id="{15D1BF25-668E-E44F-A25B-52D2313F1BFE}"/>
                    </a:ext>
                  </a:extLst>
                </p:cNvPr>
                <p:cNvCxnSpPr>
                  <a:cxnSpLocks/>
                  <a:stCxn id="58" idx="2"/>
                  <a:endCxn id="55" idx="6"/>
                </p:cNvCxnSpPr>
                <p:nvPr/>
              </p:nvCxnSpPr>
              <p:spPr>
                <a:xfrm flipH="1" flipV="1">
                  <a:off x="10380963" y="3262099"/>
                  <a:ext cx="610218" cy="831526"/>
                </a:xfrm>
                <a:prstGeom prst="line">
                  <a:avLst/>
                </a:prstGeom>
              </p:spPr>
              <p:style>
                <a:lnRef idx="3">
                  <a:schemeClr val="dk1"/>
                </a:lnRef>
                <a:fillRef idx="0">
                  <a:schemeClr val="dk1"/>
                </a:fillRef>
                <a:effectRef idx="2">
                  <a:schemeClr val="dk1"/>
                </a:effectRef>
                <a:fontRef idx="minor">
                  <a:schemeClr val="tx1"/>
                </a:fontRef>
              </p:style>
            </p:cxnSp>
            <p:cxnSp>
              <p:nvCxnSpPr>
                <p:cNvPr id="60" name="Ευθεία γραμμή σύνδεσης 59">
                  <a:extLst>
                    <a:ext uri="{FF2B5EF4-FFF2-40B4-BE49-F238E27FC236}">
                      <a16:creationId xmlns:a16="http://schemas.microsoft.com/office/drawing/2014/main" id="{06190AB2-E3E6-1834-24DC-DF1A1822083D}"/>
                    </a:ext>
                  </a:extLst>
                </p:cNvPr>
                <p:cNvCxnSpPr>
                  <a:cxnSpLocks/>
                  <a:stCxn id="58" idx="2"/>
                  <a:endCxn id="56" idx="6"/>
                </p:cNvCxnSpPr>
                <p:nvPr/>
              </p:nvCxnSpPr>
              <p:spPr>
                <a:xfrm flipH="1">
                  <a:off x="10428130" y="4093625"/>
                  <a:ext cx="563051" cy="90267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6F8688C-F93D-24A6-45C0-D817051EBE2C}"/>
                        </a:ext>
                      </a:extLst>
                    </p:cNvPr>
                    <p:cNvSpPr txBox="1"/>
                    <p:nvPr/>
                  </p:nvSpPr>
                  <p:spPr>
                    <a:xfrm>
                      <a:off x="7316713" y="3089670"/>
                      <a:ext cx="1210011" cy="369332"/>
                    </a:xfrm>
                    <a:prstGeom prst="rect">
                      <a:avLst/>
                    </a:prstGeom>
                    <a:noFill/>
                  </p:spPr>
                  <p:txBody>
                    <a:bodyPr wrap="none" rtlCol="0">
                      <a:spAutoFit/>
                    </a:bodyPr>
                    <a:lstStyle/>
                    <a:p>
                      <a:r>
                        <a:rPr lang="en-US" dirty="0"/>
                        <a:t>Weight</a:t>
                      </a:r>
                      <a:r>
                        <a:rPr lang="el-G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l-GR" dirty="0"/>
                    </a:p>
                  </p:txBody>
                </p:sp>
              </mc:Choice>
              <mc:Fallback xmlns="">
                <p:sp>
                  <p:nvSpPr>
                    <p:cNvPr id="61" name="TextBox 60">
                      <a:extLst>
                        <a:ext uri="{FF2B5EF4-FFF2-40B4-BE49-F238E27FC236}">
                          <a16:creationId xmlns:a16="http://schemas.microsoft.com/office/drawing/2014/main" id="{F6F8688C-F93D-24A6-45C0-D817051EBE2C}"/>
                        </a:ext>
                      </a:extLst>
                    </p:cNvPr>
                    <p:cNvSpPr txBox="1">
                      <a:spLocks noRot="1" noChangeAspect="1" noMove="1" noResize="1" noEditPoints="1" noAdjustHandles="1" noChangeArrowheads="1" noChangeShapeType="1" noTextEdit="1"/>
                    </p:cNvSpPr>
                    <p:nvPr/>
                  </p:nvSpPr>
                  <p:spPr>
                    <a:xfrm>
                      <a:off x="7316713" y="3089670"/>
                      <a:ext cx="1210011" cy="369332"/>
                    </a:xfrm>
                    <a:prstGeom prst="rect">
                      <a:avLst/>
                    </a:prstGeom>
                    <a:blipFill>
                      <a:blip r:embed="rId9"/>
                      <a:stretch>
                        <a:fillRect l="-4020"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D6647C9-9355-D1EA-12AF-ED9666CF3F47}"/>
                        </a:ext>
                      </a:extLst>
                    </p:cNvPr>
                    <p:cNvSpPr txBox="1"/>
                    <p:nvPr/>
                  </p:nvSpPr>
                  <p:spPr>
                    <a:xfrm>
                      <a:off x="7522898" y="4770575"/>
                      <a:ext cx="898451" cy="369332"/>
                    </a:xfrm>
                    <a:prstGeom prst="rect">
                      <a:avLst/>
                    </a:prstGeom>
                    <a:noFill/>
                  </p:spPr>
                  <p:txBody>
                    <a:bodyPr wrap="none" rtlCol="0">
                      <a:spAutoFit/>
                    </a:bodyPr>
                    <a:lstStyle/>
                    <a:p>
                      <a:r>
                        <a:rPr lang="en-US" dirty="0"/>
                        <a:t>Age</a:t>
                      </a:r>
                      <a:r>
                        <a:rPr lang="el-G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l-GR" b="0" i="1" smtClean="0">
                                  <a:latin typeface="Cambria Math" panose="02040503050406030204" pitchFamily="18" charset="0"/>
                                </a:rPr>
                                <m:t>2</m:t>
                              </m:r>
                            </m:sub>
                          </m:sSub>
                        </m:oMath>
                      </a14:m>
                      <a:endParaRPr lang="el-GR" dirty="0"/>
                    </a:p>
                  </p:txBody>
                </p:sp>
              </mc:Choice>
              <mc:Fallback xmlns="">
                <p:sp>
                  <p:nvSpPr>
                    <p:cNvPr id="62" name="TextBox 61">
                      <a:extLst>
                        <a:ext uri="{FF2B5EF4-FFF2-40B4-BE49-F238E27FC236}">
                          <a16:creationId xmlns:a16="http://schemas.microsoft.com/office/drawing/2014/main" id="{5D6647C9-9355-D1EA-12AF-ED9666CF3F47}"/>
                        </a:ext>
                      </a:extLst>
                    </p:cNvPr>
                    <p:cNvSpPr txBox="1">
                      <a:spLocks noRot="1" noChangeAspect="1" noMove="1" noResize="1" noEditPoints="1" noAdjustHandles="1" noChangeArrowheads="1" noChangeShapeType="1" noTextEdit="1"/>
                    </p:cNvSpPr>
                    <p:nvPr/>
                  </p:nvSpPr>
                  <p:spPr>
                    <a:xfrm>
                      <a:off x="7522898" y="4770575"/>
                      <a:ext cx="898451" cy="369332"/>
                    </a:xfrm>
                    <a:prstGeom prst="rect">
                      <a:avLst/>
                    </a:prstGeom>
                    <a:blipFill>
                      <a:blip r:embed="rId10"/>
                      <a:stretch>
                        <a:fillRect l="-5405" t="-6557" b="-26230"/>
                      </a:stretch>
                    </a:blipFill>
                  </p:spPr>
                  <p:txBody>
                    <a:bodyPr/>
                    <a:lstStyle/>
                    <a:p>
                      <a:r>
                        <a:rPr lang="en-US">
                          <a:noFill/>
                        </a:rPr>
                        <a:t> </a:t>
                      </a:r>
                    </a:p>
                  </p:txBody>
                </p:sp>
              </mc:Fallback>
            </mc:AlternateContent>
            <p:cxnSp>
              <p:nvCxnSpPr>
                <p:cNvPr id="63" name="Ευθεία γραμμή σύνδεσης 62">
                  <a:extLst>
                    <a:ext uri="{FF2B5EF4-FFF2-40B4-BE49-F238E27FC236}">
                      <a16:creationId xmlns:a16="http://schemas.microsoft.com/office/drawing/2014/main" id="{E06DB3B1-3653-73DE-6C04-329B416BEE02}"/>
                    </a:ext>
                  </a:extLst>
                </p:cNvPr>
                <p:cNvCxnSpPr>
                  <a:cxnSpLocks/>
                  <a:stCxn id="55" idx="2"/>
                  <a:endCxn id="61" idx="3"/>
                </p:cNvCxnSpPr>
                <p:nvPr/>
              </p:nvCxnSpPr>
              <p:spPr>
                <a:xfrm flipH="1">
                  <a:off x="8526724" y="3262099"/>
                  <a:ext cx="1261730" cy="12237"/>
                </a:xfrm>
                <a:prstGeom prst="line">
                  <a:avLst/>
                </a:prstGeom>
              </p:spPr>
              <p:style>
                <a:lnRef idx="3">
                  <a:schemeClr val="dk1"/>
                </a:lnRef>
                <a:fillRef idx="0">
                  <a:schemeClr val="dk1"/>
                </a:fillRef>
                <a:effectRef idx="2">
                  <a:schemeClr val="dk1"/>
                </a:effectRef>
                <a:fontRef idx="minor">
                  <a:schemeClr val="tx1"/>
                </a:fontRef>
              </p:style>
            </p:cxnSp>
            <p:cxnSp>
              <p:nvCxnSpPr>
                <p:cNvPr id="64" name="Ευθεία γραμμή σύνδεσης 63">
                  <a:extLst>
                    <a:ext uri="{FF2B5EF4-FFF2-40B4-BE49-F238E27FC236}">
                      <a16:creationId xmlns:a16="http://schemas.microsoft.com/office/drawing/2014/main" id="{CDE857D1-86D4-2F6A-B008-C48E018B0BE7}"/>
                    </a:ext>
                  </a:extLst>
                </p:cNvPr>
                <p:cNvCxnSpPr>
                  <a:cxnSpLocks/>
                  <a:endCxn id="61" idx="3"/>
                </p:cNvCxnSpPr>
                <p:nvPr/>
              </p:nvCxnSpPr>
              <p:spPr>
                <a:xfrm flipH="1" flipV="1">
                  <a:off x="8526724" y="3274336"/>
                  <a:ext cx="1327721" cy="1738454"/>
                </a:xfrm>
                <a:prstGeom prst="line">
                  <a:avLst/>
                </a:prstGeom>
              </p:spPr>
              <p:style>
                <a:lnRef idx="3">
                  <a:schemeClr val="dk1"/>
                </a:lnRef>
                <a:fillRef idx="0">
                  <a:schemeClr val="dk1"/>
                </a:fillRef>
                <a:effectRef idx="2">
                  <a:schemeClr val="dk1"/>
                </a:effectRef>
                <a:fontRef idx="minor">
                  <a:schemeClr val="tx1"/>
                </a:fontRef>
              </p:style>
            </p:cxnSp>
            <p:cxnSp>
              <p:nvCxnSpPr>
                <p:cNvPr id="65" name="Ευθεία γραμμή σύνδεσης 64">
                  <a:extLst>
                    <a:ext uri="{FF2B5EF4-FFF2-40B4-BE49-F238E27FC236}">
                      <a16:creationId xmlns:a16="http://schemas.microsoft.com/office/drawing/2014/main" id="{13580E71-B35D-7DAC-06F2-AFD33458D268}"/>
                    </a:ext>
                  </a:extLst>
                </p:cNvPr>
                <p:cNvCxnSpPr>
                  <a:cxnSpLocks/>
                  <a:stCxn id="55" idx="2"/>
                </p:cNvCxnSpPr>
                <p:nvPr/>
              </p:nvCxnSpPr>
              <p:spPr>
                <a:xfrm flipH="1">
                  <a:off x="8584335" y="3262099"/>
                  <a:ext cx="1204119" cy="1717712"/>
                </a:xfrm>
                <a:prstGeom prst="line">
                  <a:avLst/>
                </a:prstGeom>
              </p:spPr>
              <p:style>
                <a:lnRef idx="3">
                  <a:schemeClr val="dk1"/>
                </a:lnRef>
                <a:fillRef idx="0">
                  <a:schemeClr val="dk1"/>
                </a:fillRef>
                <a:effectRef idx="2">
                  <a:schemeClr val="dk1"/>
                </a:effectRef>
                <a:fontRef idx="minor">
                  <a:schemeClr val="tx1"/>
                </a:fontRef>
              </p:style>
            </p:cxnSp>
            <p:cxnSp>
              <p:nvCxnSpPr>
                <p:cNvPr id="66" name="Ευθεία γραμμή σύνδεσης 65">
                  <a:extLst>
                    <a:ext uri="{FF2B5EF4-FFF2-40B4-BE49-F238E27FC236}">
                      <a16:creationId xmlns:a16="http://schemas.microsoft.com/office/drawing/2014/main" id="{AFA2A2F4-F0DE-DF72-02BB-8CD4E75E0DBE}"/>
                    </a:ext>
                  </a:extLst>
                </p:cNvPr>
                <p:cNvCxnSpPr>
                  <a:cxnSpLocks/>
                  <a:stCxn id="56" idx="2"/>
                </p:cNvCxnSpPr>
                <p:nvPr/>
              </p:nvCxnSpPr>
              <p:spPr>
                <a:xfrm flipH="1">
                  <a:off x="8553579" y="4996300"/>
                  <a:ext cx="1282042" cy="0"/>
                </a:xfrm>
                <a:prstGeom prst="line">
                  <a:avLst/>
                </a:prstGeom>
              </p:spPr>
              <p:style>
                <a:lnRef idx="3">
                  <a:schemeClr val="dk1"/>
                </a:lnRef>
                <a:fillRef idx="0">
                  <a:schemeClr val="dk1"/>
                </a:fillRef>
                <a:effectRef idx="2">
                  <a:schemeClr val="dk1"/>
                </a:effectRef>
                <a:fontRef idx="minor">
                  <a:schemeClr val="tx1"/>
                </a:fontRef>
              </p:style>
            </p:cxnSp>
            <p:cxnSp>
              <p:nvCxnSpPr>
                <p:cNvPr id="67" name="Ευθεία γραμμή σύνδεσης 66">
                  <a:extLst>
                    <a:ext uri="{FF2B5EF4-FFF2-40B4-BE49-F238E27FC236}">
                      <a16:creationId xmlns:a16="http://schemas.microsoft.com/office/drawing/2014/main" id="{B47D4B9F-2D8D-9D82-51E5-49992D87FBFC}"/>
                    </a:ext>
                  </a:extLst>
                </p:cNvPr>
                <p:cNvCxnSpPr>
                  <a:cxnSpLocks/>
                  <a:stCxn id="55" idx="0"/>
                </p:cNvCxnSpPr>
                <p:nvPr/>
              </p:nvCxnSpPr>
              <p:spPr>
                <a:xfrm flipV="1">
                  <a:off x="10084709" y="2311029"/>
                  <a:ext cx="0" cy="654815"/>
                </a:xfrm>
                <a:prstGeom prst="line">
                  <a:avLst/>
                </a:prstGeom>
              </p:spPr>
              <p:style>
                <a:lnRef idx="3">
                  <a:schemeClr val="dk1"/>
                </a:lnRef>
                <a:fillRef idx="0">
                  <a:schemeClr val="dk1"/>
                </a:fillRef>
                <a:effectRef idx="2">
                  <a:schemeClr val="dk1"/>
                </a:effectRef>
                <a:fontRef idx="minor">
                  <a:schemeClr val="tx1"/>
                </a:fontRef>
              </p:style>
            </p:cxnSp>
            <p:cxnSp>
              <p:nvCxnSpPr>
                <p:cNvPr id="68" name="Ευθεία γραμμή σύνδεσης 67">
                  <a:extLst>
                    <a:ext uri="{FF2B5EF4-FFF2-40B4-BE49-F238E27FC236}">
                      <a16:creationId xmlns:a16="http://schemas.microsoft.com/office/drawing/2014/main" id="{C81AA6C7-6D42-D1B8-6275-5F401950E6CC}"/>
                    </a:ext>
                  </a:extLst>
                </p:cNvPr>
                <p:cNvCxnSpPr>
                  <a:cxnSpLocks/>
                  <a:endCxn id="56" idx="4"/>
                </p:cNvCxnSpPr>
                <p:nvPr/>
              </p:nvCxnSpPr>
              <p:spPr>
                <a:xfrm flipV="1">
                  <a:off x="10131876" y="5292554"/>
                  <a:ext cx="0" cy="61549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FE80046-6C13-9BD3-F1B0-26EEA1D34803}"/>
                        </a:ext>
                      </a:extLst>
                    </p:cNvPr>
                    <p:cNvSpPr txBox="1"/>
                    <p:nvPr/>
                  </p:nvSpPr>
                  <p:spPr>
                    <a:xfrm>
                      <a:off x="11108398" y="3865802"/>
                      <a:ext cx="384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l-GR" dirty="0"/>
                    </a:p>
                  </p:txBody>
                </p:sp>
              </mc:Choice>
              <mc:Fallback xmlns="">
                <p:sp>
                  <p:nvSpPr>
                    <p:cNvPr id="985" name="TextBox 984">
                      <a:extLst>
                        <a:ext uri="{FF2B5EF4-FFF2-40B4-BE49-F238E27FC236}">
                          <a16:creationId xmlns:a16="http://schemas.microsoft.com/office/drawing/2014/main" id="{614D9308-13E7-9E4F-7F2A-6EC98B267A44}"/>
                        </a:ext>
                      </a:extLst>
                    </p:cNvPr>
                    <p:cNvSpPr txBox="1">
                      <a:spLocks noRot="1" noChangeAspect="1" noMove="1" noResize="1" noEditPoints="1" noAdjustHandles="1" noChangeArrowheads="1" noChangeShapeType="1" noTextEdit="1"/>
                    </p:cNvSpPr>
                    <p:nvPr/>
                  </p:nvSpPr>
                  <p:spPr>
                    <a:xfrm>
                      <a:off x="11108398" y="3865802"/>
                      <a:ext cx="38446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6961241-A574-768D-C79F-491432B689A1}"/>
                        </a:ext>
                      </a:extLst>
                    </p:cNvPr>
                    <p:cNvSpPr txBox="1"/>
                    <p:nvPr/>
                  </p:nvSpPr>
                  <p:spPr>
                    <a:xfrm>
                      <a:off x="10575755" y="3253645"/>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986" name="TextBox 985">
                      <a:extLst>
                        <a:ext uri="{FF2B5EF4-FFF2-40B4-BE49-F238E27FC236}">
                          <a16:creationId xmlns:a16="http://schemas.microsoft.com/office/drawing/2014/main" id="{A8D9AD4B-DB45-022E-DA78-81A878D863A9}"/>
                        </a:ext>
                      </a:extLst>
                    </p:cNvPr>
                    <p:cNvSpPr txBox="1">
                      <a:spLocks noRot="1" noChangeAspect="1" noMove="1" noResize="1" noEditPoints="1" noAdjustHandles="1" noChangeArrowheads="1" noChangeShapeType="1" noTextEdit="1"/>
                    </p:cNvSpPr>
                    <p:nvPr/>
                  </p:nvSpPr>
                  <p:spPr>
                    <a:xfrm>
                      <a:off x="10575755" y="3253645"/>
                      <a:ext cx="677943" cy="438262"/>
                    </a:xfrm>
                    <a:prstGeom prst="rect">
                      <a:avLst/>
                    </a:prstGeom>
                    <a:blipFill>
                      <a:blip r:embed="rId12"/>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838E979-C846-5B06-8EAF-988B50149B6B}"/>
                        </a:ext>
                      </a:extLst>
                    </p:cNvPr>
                    <p:cNvSpPr txBox="1"/>
                    <p:nvPr/>
                  </p:nvSpPr>
                  <p:spPr>
                    <a:xfrm>
                      <a:off x="10583691" y="4516168"/>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(2)</m:t>
                                </m:r>
                              </m:sup>
                            </m:sSubSup>
                          </m:oMath>
                        </m:oMathPara>
                      </a14:m>
                      <a:endParaRPr lang="el-GR" dirty="0"/>
                    </a:p>
                  </p:txBody>
                </p:sp>
              </mc:Choice>
              <mc:Fallback xmlns="">
                <p:sp>
                  <p:nvSpPr>
                    <p:cNvPr id="987" name="TextBox 986">
                      <a:extLst>
                        <a:ext uri="{FF2B5EF4-FFF2-40B4-BE49-F238E27FC236}">
                          <a16:creationId xmlns:a16="http://schemas.microsoft.com/office/drawing/2014/main" id="{5A4981BE-624F-035C-17DC-9F797195DEC8}"/>
                        </a:ext>
                      </a:extLst>
                    </p:cNvPr>
                    <p:cNvSpPr txBox="1">
                      <a:spLocks noRot="1" noChangeAspect="1" noMove="1" noResize="1" noEditPoints="1" noAdjustHandles="1" noChangeArrowheads="1" noChangeShapeType="1" noTextEdit="1"/>
                    </p:cNvSpPr>
                    <p:nvPr/>
                  </p:nvSpPr>
                  <p:spPr>
                    <a:xfrm>
                      <a:off x="10583691" y="4516168"/>
                      <a:ext cx="677943" cy="438262"/>
                    </a:xfrm>
                    <a:prstGeom prst="rect">
                      <a:avLst/>
                    </a:prstGeom>
                    <a:blipFill>
                      <a:blip r:embed="rId13"/>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0D4D443-0DB2-8F83-04BF-7E2C01D8C2AB}"/>
                        </a:ext>
                      </a:extLst>
                    </p:cNvPr>
                    <p:cNvSpPr txBox="1"/>
                    <p:nvPr/>
                  </p:nvSpPr>
                  <p:spPr>
                    <a:xfrm>
                      <a:off x="8863300" y="2815383"/>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𝑤</m:t>
                                </m:r>
                              </m:e>
                              <m:sub>
                                <m:r>
                                  <a:rPr lang="en-US" b="0" i="1" dirty="0" smtClean="0">
                                    <a:latin typeface="Cambria Math" panose="02040503050406030204" pitchFamily="18" charset="0"/>
                                  </a:rPr>
                                  <m:t>11</m:t>
                                </m:r>
                              </m:sub>
                              <m:sup>
                                <m:r>
                                  <a:rPr lang="en-US" b="0" i="1" dirty="0" smtClean="0">
                                    <a:latin typeface="Cambria Math" panose="02040503050406030204" pitchFamily="18" charset="0"/>
                                  </a:rPr>
                                  <m:t>(1)</m:t>
                                </m:r>
                              </m:sup>
                            </m:sSubSup>
                          </m:oMath>
                        </m:oMathPara>
                      </a14:m>
                      <a:endParaRPr lang="el-GR" dirty="0"/>
                    </a:p>
                  </p:txBody>
                </p:sp>
              </mc:Choice>
              <mc:Fallback xmlns="">
                <p:sp>
                  <p:nvSpPr>
                    <p:cNvPr id="988" name="TextBox 987">
                      <a:extLst>
                        <a:ext uri="{FF2B5EF4-FFF2-40B4-BE49-F238E27FC236}">
                          <a16:creationId xmlns:a16="http://schemas.microsoft.com/office/drawing/2014/main" id="{4ACBD221-EB3B-8C1D-5683-545BE14C7AA2}"/>
                        </a:ext>
                      </a:extLst>
                    </p:cNvPr>
                    <p:cNvSpPr txBox="1">
                      <a:spLocks noRot="1" noChangeAspect="1" noMove="1" noResize="1" noEditPoints="1" noAdjustHandles="1" noChangeArrowheads="1" noChangeShapeType="1" noTextEdit="1"/>
                    </p:cNvSpPr>
                    <p:nvPr/>
                  </p:nvSpPr>
                  <p:spPr>
                    <a:xfrm>
                      <a:off x="8863300" y="2815383"/>
                      <a:ext cx="677943" cy="438262"/>
                    </a:xfrm>
                    <a:prstGeom prst="rect">
                      <a:avLst/>
                    </a:prstGeom>
                    <a:blipFill>
                      <a:blip r:embed="rId14"/>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0D6A64-BDC9-4E30-F494-9873D53E8555}"/>
                        </a:ext>
                      </a:extLst>
                    </p:cNvPr>
                    <p:cNvSpPr txBox="1"/>
                    <p:nvPr/>
                  </p:nvSpPr>
                  <p:spPr>
                    <a:xfrm>
                      <a:off x="8214608" y="3531875"/>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r>
                                  <a:rPr lang="en-US" b="0" i="1" dirty="0" smtClean="0">
                                    <a:latin typeface="Cambria Math" panose="02040503050406030204" pitchFamily="18" charset="0"/>
                                  </a:rPr>
                                  <m:t>2</m:t>
                                </m:r>
                              </m:sub>
                              <m:sup>
                                <m:r>
                                  <a:rPr lang="en-US" i="1" dirty="0">
                                    <a:latin typeface="Cambria Math" panose="02040503050406030204" pitchFamily="18" charset="0"/>
                                  </a:rPr>
                                  <m:t>(1)</m:t>
                                </m:r>
                              </m:sup>
                            </m:sSubSup>
                          </m:oMath>
                        </m:oMathPara>
                      </a14:m>
                      <a:endParaRPr lang="el-GR" dirty="0"/>
                    </a:p>
                  </p:txBody>
                </p:sp>
              </mc:Choice>
              <mc:Fallback xmlns="">
                <p:sp>
                  <p:nvSpPr>
                    <p:cNvPr id="73" name="TextBox 72">
                      <a:extLst>
                        <a:ext uri="{FF2B5EF4-FFF2-40B4-BE49-F238E27FC236}">
                          <a16:creationId xmlns:a16="http://schemas.microsoft.com/office/drawing/2014/main" id="{380D6A64-BDC9-4E30-F494-9873D53E8555}"/>
                        </a:ext>
                      </a:extLst>
                    </p:cNvPr>
                    <p:cNvSpPr txBox="1">
                      <a:spLocks noRot="1" noChangeAspect="1" noMove="1" noResize="1" noEditPoints="1" noAdjustHandles="1" noChangeArrowheads="1" noChangeShapeType="1" noTextEdit="1"/>
                    </p:cNvSpPr>
                    <p:nvPr/>
                  </p:nvSpPr>
                  <p:spPr>
                    <a:xfrm>
                      <a:off x="8214608" y="3531875"/>
                      <a:ext cx="677943" cy="438262"/>
                    </a:xfrm>
                    <a:prstGeom prst="rect">
                      <a:avLst/>
                    </a:prstGeom>
                    <a:blipFill>
                      <a:blip r:embed="rId15"/>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D769529-AB03-DC32-6C68-1D89D4CCEB61}"/>
                        </a:ext>
                      </a:extLst>
                    </p:cNvPr>
                    <p:cNvSpPr txBox="1"/>
                    <p:nvPr/>
                  </p:nvSpPr>
                  <p:spPr>
                    <a:xfrm>
                      <a:off x="8332865" y="4156927"/>
                      <a:ext cx="677941"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74" name="TextBox 73">
                      <a:extLst>
                        <a:ext uri="{FF2B5EF4-FFF2-40B4-BE49-F238E27FC236}">
                          <a16:creationId xmlns:a16="http://schemas.microsoft.com/office/drawing/2014/main" id="{0D769529-AB03-DC32-6C68-1D89D4CCEB61}"/>
                        </a:ext>
                      </a:extLst>
                    </p:cNvPr>
                    <p:cNvSpPr txBox="1">
                      <a:spLocks noRot="1" noChangeAspect="1" noMove="1" noResize="1" noEditPoints="1" noAdjustHandles="1" noChangeArrowheads="1" noChangeShapeType="1" noTextEdit="1"/>
                    </p:cNvSpPr>
                    <p:nvPr/>
                  </p:nvSpPr>
                  <p:spPr>
                    <a:xfrm>
                      <a:off x="8332865" y="4156927"/>
                      <a:ext cx="677941" cy="438262"/>
                    </a:xfrm>
                    <a:prstGeom prst="rect">
                      <a:avLst/>
                    </a:prstGeom>
                    <a:blipFill>
                      <a:blip r:embed="rId16"/>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C8853B2-928C-074B-A0EE-4AEDBEA8E191}"/>
                        </a:ext>
                      </a:extLst>
                    </p:cNvPr>
                    <p:cNvSpPr txBox="1"/>
                    <p:nvPr/>
                  </p:nvSpPr>
                  <p:spPr>
                    <a:xfrm>
                      <a:off x="9003333" y="5056671"/>
                      <a:ext cx="703718"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22</m:t>
                                </m:r>
                              </m:sub>
                              <m:sup>
                                <m:r>
                                  <a:rPr lang="en-US" i="1" dirty="0">
                                    <a:latin typeface="Cambria Math" panose="02040503050406030204" pitchFamily="18" charset="0"/>
                                  </a:rPr>
                                  <m:t>(1)</m:t>
                                </m:r>
                              </m:sup>
                            </m:sSubSup>
                          </m:oMath>
                        </m:oMathPara>
                      </a14:m>
                      <a:endParaRPr lang="el-GR" dirty="0"/>
                    </a:p>
                  </p:txBody>
                </p:sp>
              </mc:Choice>
              <mc:Fallback xmlns="">
                <p:sp>
                  <p:nvSpPr>
                    <p:cNvPr id="991" name="TextBox 990">
                      <a:extLst>
                        <a:ext uri="{FF2B5EF4-FFF2-40B4-BE49-F238E27FC236}">
                          <a16:creationId xmlns:a16="http://schemas.microsoft.com/office/drawing/2014/main" id="{3AC1BE72-B929-4748-55E7-30553004706A}"/>
                        </a:ext>
                      </a:extLst>
                    </p:cNvPr>
                    <p:cNvSpPr txBox="1">
                      <a:spLocks noRot="1" noChangeAspect="1" noMove="1" noResize="1" noEditPoints="1" noAdjustHandles="1" noChangeArrowheads="1" noChangeShapeType="1" noTextEdit="1"/>
                    </p:cNvSpPr>
                    <p:nvPr/>
                  </p:nvSpPr>
                  <p:spPr>
                    <a:xfrm>
                      <a:off x="9003333" y="5056671"/>
                      <a:ext cx="703718" cy="438518"/>
                    </a:xfrm>
                    <a:prstGeom prst="rect">
                      <a:avLst/>
                    </a:prstGeom>
                    <a:blipFill>
                      <a:blip r:embed="rId17"/>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A0BB2F7-E69F-7B8F-D805-1759300B93C2}"/>
                        </a:ext>
                      </a:extLst>
                    </p:cNvPr>
                    <p:cNvSpPr txBox="1"/>
                    <p:nvPr/>
                  </p:nvSpPr>
                  <p:spPr>
                    <a:xfrm>
                      <a:off x="9531928" y="2475339"/>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992" name="TextBox 991">
                      <a:extLst>
                        <a:ext uri="{FF2B5EF4-FFF2-40B4-BE49-F238E27FC236}">
                          <a16:creationId xmlns:a16="http://schemas.microsoft.com/office/drawing/2014/main" id="{1AB6C88F-6855-882B-985D-B1F6A32260FA}"/>
                        </a:ext>
                      </a:extLst>
                    </p:cNvPr>
                    <p:cNvSpPr txBox="1">
                      <a:spLocks noRot="1" noChangeAspect="1" noMove="1" noResize="1" noEditPoints="1" noAdjustHandles="1" noChangeArrowheads="1" noChangeShapeType="1" noTextEdit="1"/>
                    </p:cNvSpPr>
                    <p:nvPr/>
                  </p:nvSpPr>
                  <p:spPr>
                    <a:xfrm>
                      <a:off x="9531928" y="2475339"/>
                      <a:ext cx="677943" cy="438262"/>
                    </a:xfrm>
                    <a:prstGeom prst="rect">
                      <a:avLst/>
                    </a:prstGeom>
                    <a:blipFill>
                      <a:blip r:embed="rId18"/>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346EFA0-8A4E-B836-59E1-F5E68BE56F28}"/>
                        </a:ext>
                      </a:extLst>
                    </p:cNvPr>
                    <p:cNvSpPr txBox="1"/>
                    <p:nvPr/>
                  </p:nvSpPr>
                  <p:spPr>
                    <a:xfrm>
                      <a:off x="9574627" y="5339824"/>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l-GR" dirty="0"/>
                    </a:p>
                  </p:txBody>
                </p:sp>
              </mc:Choice>
              <mc:Fallback xmlns="">
                <p:sp>
                  <p:nvSpPr>
                    <p:cNvPr id="993" name="TextBox 992">
                      <a:extLst>
                        <a:ext uri="{FF2B5EF4-FFF2-40B4-BE49-F238E27FC236}">
                          <a16:creationId xmlns:a16="http://schemas.microsoft.com/office/drawing/2014/main" id="{A3DB61E8-5C35-429B-A128-6CFDACB21CA9}"/>
                        </a:ext>
                      </a:extLst>
                    </p:cNvPr>
                    <p:cNvSpPr txBox="1">
                      <a:spLocks noRot="1" noChangeAspect="1" noMove="1" noResize="1" noEditPoints="1" noAdjustHandles="1" noChangeArrowheads="1" noChangeShapeType="1" noTextEdit="1"/>
                    </p:cNvSpPr>
                    <p:nvPr/>
                  </p:nvSpPr>
                  <p:spPr>
                    <a:xfrm>
                      <a:off x="9574627" y="5339824"/>
                      <a:ext cx="677943" cy="438518"/>
                    </a:xfrm>
                    <a:prstGeom prst="rect">
                      <a:avLst/>
                    </a:prstGeom>
                    <a:blipFill>
                      <a:blip r:embed="rId19"/>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888C620-D71D-AAD4-B5A3-484DD271049E}"/>
                        </a:ext>
                      </a:extLst>
                    </p:cNvPr>
                    <p:cNvSpPr txBox="1"/>
                    <p:nvPr/>
                  </p:nvSpPr>
                  <p:spPr>
                    <a:xfrm>
                      <a:off x="9862650" y="5834911"/>
                      <a:ext cx="377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l-GR" dirty="0"/>
                    </a:p>
                  </p:txBody>
                </p:sp>
              </mc:Choice>
              <mc:Fallback xmlns="">
                <p:sp>
                  <p:nvSpPr>
                    <p:cNvPr id="994" name="TextBox 993">
                      <a:extLst>
                        <a:ext uri="{FF2B5EF4-FFF2-40B4-BE49-F238E27FC236}">
                          <a16:creationId xmlns:a16="http://schemas.microsoft.com/office/drawing/2014/main" id="{53C71BA8-E4D1-F41C-36F3-3EFFDBB066D4}"/>
                        </a:ext>
                      </a:extLst>
                    </p:cNvPr>
                    <p:cNvSpPr txBox="1">
                      <a:spLocks noRot="1" noChangeAspect="1" noMove="1" noResize="1" noEditPoints="1" noAdjustHandles="1" noChangeArrowheads="1" noChangeShapeType="1" noTextEdit="1"/>
                    </p:cNvSpPr>
                    <p:nvPr/>
                  </p:nvSpPr>
                  <p:spPr>
                    <a:xfrm>
                      <a:off x="9862650" y="5834911"/>
                      <a:ext cx="377026"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40B22BB-617B-6ACA-D6B1-E3B19AFD7739}"/>
                        </a:ext>
                      </a:extLst>
                    </p:cNvPr>
                    <p:cNvSpPr txBox="1"/>
                    <p:nvPr/>
                  </p:nvSpPr>
                  <p:spPr>
                    <a:xfrm>
                      <a:off x="9870900" y="3068979"/>
                      <a:ext cx="4790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h</m:t>
                                </m:r>
                              </m:e>
                              <m:sub>
                                <m:r>
                                  <a:rPr lang="el-GR" b="0" i="1" smtClean="0">
                                    <a:latin typeface="Cambria Math" panose="02040503050406030204" pitchFamily="18" charset="0"/>
                                  </a:rPr>
                                  <m:t>1</m:t>
                                </m:r>
                              </m:sub>
                            </m:sSub>
                          </m:oMath>
                        </m:oMathPara>
                      </a14:m>
                      <a:endParaRPr lang="el-GR" dirty="0"/>
                    </a:p>
                  </p:txBody>
                </p:sp>
              </mc:Choice>
              <mc:Fallback xmlns="">
                <p:sp>
                  <p:nvSpPr>
                    <p:cNvPr id="996" name="TextBox 995">
                      <a:extLst>
                        <a:ext uri="{FF2B5EF4-FFF2-40B4-BE49-F238E27FC236}">
                          <a16:creationId xmlns:a16="http://schemas.microsoft.com/office/drawing/2014/main" id="{4B3C39B6-D547-1596-FC10-505AF0EAE138}"/>
                        </a:ext>
                      </a:extLst>
                    </p:cNvPr>
                    <p:cNvSpPr txBox="1">
                      <a:spLocks noRot="1" noChangeAspect="1" noMove="1" noResize="1" noEditPoints="1" noAdjustHandles="1" noChangeArrowheads="1" noChangeShapeType="1" noTextEdit="1"/>
                    </p:cNvSpPr>
                    <p:nvPr/>
                  </p:nvSpPr>
                  <p:spPr>
                    <a:xfrm>
                      <a:off x="9870900" y="3068979"/>
                      <a:ext cx="479042"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FE4A608-A746-8B54-469B-EE7E2029998C}"/>
                        </a:ext>
                      </a:extLst>
                    </p:cNvPr>
                    <p:cNvSpPr txBox="1"/>
                    <p:nvPr/>
                  </p:nvSpPr>
                  <p:spPr>
                    <a:xfrm>
                      <a:off x="9924781" y="4812626"/>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l-GR" dirty="0"/>
                    </a:p>
                  </p:txBody>
                </p:sp>
              </mc:Choice>
              <mc:Fallback xmlns="">
                <p:sp>
                  <p:nvSpPr>
                    <p:cNvPr id="997" name="TextBox 996">
                      <a:extLst>
                        <a:ext uri="{FF2B5EF4-FFF2-40B4-BE49-F238E27FC236}">
                          <a16:creationId xmlns:a16="http://schemas.microsoft.com/office/drawing/2014/main" id="{FAD23A75-CAEB-0C66-3FBE-533DE07C0824}"/>
                        </a:ext>
                      </a:extLst>
                    </p:cNvPr>
                    <p:cNvSpPr txBox="1">
                      <a:spLocks noRot="1" noChangeAspect="1" noMove="1" noResize="1" noEditPoints="1" noAdjustHandles="1" noChangeArrowheads="1" noChangeShapeType="1" noTextEdit="1"/>
                    </p:cNvSpPr>
                    <p:nvPr/>
                  </p:nvSpPr>
                  <p:spPr>
                    <a:xfrm>
                      <a:off x="9924781" y="4812626"/>
                      <a:ext cx="484363"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82A7051-BC28-EBAE-355C-450D75D037B4}"/>
                        </a:ext>
                      </a:extLst>
                    </p:cNvPr>
                    <p:cNvSpPr txBox="1"/>
                    <p:nvPr/>
                  </p:nvSpPr>
                  <p:spPr>
                    <a:xfrm>
                      <a:off x="7394895" y="6151592"/>
                      <a:ext cx="5037405" cy="391646"/>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l-GR" b="0" i="1" smtClean="0">
                              <a:latin typeface="Cambria Math" panose="02040503050406030204" pitchFamily="18" charset="0"/>
                            </a:rPr>
                            <m:t>→</m:t>
                          </m:r>
                        </m:oMath>
                      </a14:m>
                      <a:r>
                        <a:rPr lang="en-US" dirty="0"/>
                        <a:t> Neuron </a:t>
                      </a:r>
                      <a14:m>
                        <m:oMath xmlns:m="http://schemas.openxmlformats.org/officeDocument/2006/math">
                          <m:r>
                            <a:rPr lang="en-US" b="0" i="1" smtClean="0">
                              <a:latin typeface="Cambria Math" panose="02040503050406030204" pitchFamily="18" charset="0"/>
                            </a:rPr>
                            <m:t>𝑖</m:t>
                          </m:r>
                        </m:oMath>
                      </a14:m>
                      <a:r>
                        <a:rPr lang="en-US" dirty="0"/>
                        <a:t> is connected to</a:t>
                      </a:r>
                      <a:r>
                        <a:rPr lang="el-GR" dirty="0"/>
                        <a:t> </a:t>
                      </a:r>
                      <a14:m>
                        <m:oMath xmlns:m="http://schemas.openxmlformats.org/officeDocument/2006/math">
                          <m:r>
                            <a:rPr lang="en-US" b="0" i="1" smtClean="0">
                              <a:latin typeface="Cambria Math" panose="02040503050406030204" pitchFamily="18" charset="0"/>
                            </a:rPr>
                            <m:t>𝑗</m:t>
                          </m:r>
                        </m:oMath>
                      </a14:m>
                      <a:r>
                        <a:rPr lang="en-US" dirty="0"/>
                        <a:t> of the next layer.</a:t>
                      </a:r>
                      <a:endParaRPr lang="el-GR" dirty="0"/>
                    </a:p>
                  </p:txBody>
                </p:sp>
              </mc:Choice>
              <mc:Fallback xmlns="">
                <p:sp>
                  <p:nvSpPr>
                    <p:cNvPr id="81" name="TextBox 80">
                      <a:extLst>
                        <a:ext uri="{FF2B5EF4-FFF2-40B4-BE49-F238E27FC236}">
                          <a16:creationId xmlns:a16="http://schemas.microsoft.com/office/drawing/2014/main" id="{682A7051-BC28-EBAE-355C-450D75D037B4}"/>
                        </a:ext>
                      </a:extLst>
                    </p:cNvPr>
                    <p:cNvSpPr txBox="1">
                      <a:spLocks noRot="1" noChangeAspect="1" noMove="1" noResize="1" noEditPoints="1" noAdjustHandles="1" noChangeArrowheads="1" noChangeShapeType="1" noTextEdit="1"/>
                    </p:cNvSpPr>
                    <p:nvPr/>
                  </p:nvSpPr>
                  <p:spPr>
                    <a:xfrm>
                      <a:off x="7394895" y="6151592"/>
                      <a:ext cx="5037405" cy="391646"/>
                    </a:xfrm>
                    <a:prstGeom prst="rect">
                      <a:avLst/>
                    </a:prstGeom>
                    <a:blipFill>
                      <a:blip r:embed="rId23"/>
                      <a:stretch>
                        <a:fillRect t="-6250" r="-1332" b="-21875"/>
                      </a:stretch>
                    </a:blipFill>
                  </p:spPr>
                  <p:txBody>
                    <a:bodyPr/>
                    <a:lstStyle/>
                    <a:p>
                      <a:r>
                        <a:rPr lang="en-US">
                          <a:noFill/>
                        </a:rPr>
                        <a:t> </a:t>
                      </a:r>
                    </a:p>
                  </p:txBody>
                </p:sp>
              </mc:Fallback>
            </mc:AlternateContent>
          </p:grpSp>
        </p:grpSp>
        <p:cxnSp>
          <p:nvCxnSpPr>
            <p:cNvPr id="185" name="Ευθεία γραμμή σύνδεσης 184">
              <a:extLst>
                <a:ext uri="{FF2B5EF4-FFF2-40B4-BE49-F238E27FC236}">
                  <a16:creationId xmlns:a16="http://schemas.microsoft.com/office/drawing/2014/main" id="{02D2BEE4-4B35-40C9-5666-4804DD0A1ECF}"/>
                </a:ext>
              </a:extLst>
            </p:cNvPr>
            <p:cNvCxnSpPr>
              <a:cxnSpLocks/>
              <a:stCxn id="58" idx="0"/>
            </p:cNvCxnSpPr>
            <p:nvPr/>
          </p:nvCxnSpPr>
          <p:spPr>
            <a:xfrm flipV="1">
              <a:off x="10855069" y="2512826"/>
              <a:ext cx="1233" cy="691054"/>
            </a:xfrm>
            <a:prstGeom prst="line">
              <a:avLst/>
            </a:prstGeom>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7D58D88-EC66-4A07-17EC-2B85B6092F77}"/>
                  </a:ext>
                </a:extLst>
              </p:cNvPr>
              <p:cNvSpPr txBox="1"/>
              <p:nvPr/>
            </p:nvSpPr>
            <p:spPr>
              <a:xfrm>
                <a:off x="10847850" y="2256580"/>
                <a:ext cx="663515"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87" name="TextBox 186">
                <a:extLst>
                  <a:ext uri="{FF2B5EF4-FFF2-40B4-BE49-F238E27FC236}">
                    <a16:creationId xmlns:a16="http://schemas.microsoft.com/office/drawing/2014/main" id="{87D58D88-EC66-4A07-17EC-2B85B6092F77}"/>
                  </a:ext>
                </a:extLst>
              </p:cNvPr>
              <p:cNvSpPr txBox="1">
                <a:spLocks noRot="1" noChangeAspect="1" noMove="1" noResize="1" noEditPoints="1" noAdjustHandles="1" noChangeArrowheads="1" noChangeShapeType="1" noTextEdit="1"/>
              </p:cNvSpPr>
              <p:nvPr/>
            </p:nvSpPr>
            <p:spPr>
              <a:xfrm>
                <a:off x="10847850" y="2256580"/>
                <a:ext cx="663515" cy="438262"/>
              </a:xfrm>
              <a:prstGeom prst="rect">
                <a:avLst/>
              </a:prstGeom>
              <a:blipFill>
                <a:blip r:embed="rId24"/>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1598490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D43EFE6-4855-BEDA-4005-F27FEE0A7196}"/>
              </a:ext>
            </a:extLst>
          </p:cNvPr>
          <p:cNvSpPr>
            <a:spLocks noGrp="1"/>
          </p:cNvSpPr>
          <p:nvPr>
            <p:ph type="title"/>
          </p:nvPr>
        </p:nvSpPr>
        <p:spPr>
          <a:xfrm>
            <a:off x="838200" y="136525"/>
            <a:ext cx="10515600" cy="1152779"/>
          </a:xfrm>
        </p:spPr>
        <p:txBody>
          <a:bodyPr/>
          <a:lstStyle/>
          <a:p>
            <a:r>
              <a:rPr lang="en-US" dirty="0"/>
              <a:t>Multi-Layer Perceptron (MLP) Use Case</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EA233AC0-29E9-1936-D34D-E7FCF746220A}"/>
                  </a:ext>
                </a:extLst>
              </p:cNvPr>
              <p:cNvSpPr>
                <a:spLocks noGrp="1"/>
              </p:cNvSpPr>
              <p:nvPr>
                <p:ph idx="1"/>
              </p:nvPr>
            </p:nvSpPr>
            <p:spPr>
              <a:xfrm>
                <a:off x="838200" y="1435609"/>
                <a:ext cx="10515600" cy="4288536"/>
              </a:xfrm>
            </p:spPr>
            <p:txBody>
              <a:bodyPr>
                <a:normAutofit/>
              </a:bodyPr>
              <a:lstStyle/>
              <a:p>
                <a:r>
                  <a:rPr lang="en-US" sz="2000" dirty="0"/>
                  <a:t>Each neuron applies a transformation of its input.</a:t>
                </a:r>
              </a:p>
              <a:p>
                <a:r>
                  <a:rPr lang="en-US" sz="2000" dirty="0"/>
                  <a:t>The transformed outputs of each neuron are gathered into a single final neuron that generates the predictions.</a:t>
                </a:r>
              </a:p>
              <a:p>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𝑤</m:t>
                        </m:r>
                      </m:e>
                      <m:sub>
                        <m:r>
                          <a:rPr lang="en-US" sz="2000" i="1" dirty="0">
                            <a:latin typeface="Cambria Math" panose="02040503050406030204" pitchFamily="18" charset="0"/>
                          </a:rPr>
                          <m:t>11</m:t>
                        </m:r>
                      </m:sub>
                      <m:sup>
                        <m:r>
                          <a:rPr lang="en-US" sz="2000" i="1" dirty="0">
                            <a:latin typeface="Cambria Math" panose="02040503050406030204" pitchFamily="18" charset="0"/>
                          </a:rPr>
                          <m:t>(1)</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𝑤</m:t>
                        </m:r>
                      </m:e>
                      <m:sub>
                        <m:r>
                          <a:rPr lang="en-US" sz="2000" b="0" i="1" dirty="0" smtClean="0">
                            <a:latin typeface="Cambria Math" panose="02040503050406030204" pitchFamily="18" charset="0"/>
                          </a:rPr>
                          <m:t>21</m:t>
                        </m:r>
                      </m:sub>
                      <m:sup>
                        <m:r>
                          <a:rPr lang="en-US" sz="2000" i="1" dirty="0">
                            <a:latin typeface="Cambria Math" panose="02040503050406030204" pitchFamily="18" charset="0"/>
                          </a:rPr>
                          <m:t>(1)</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oMath>
                </a14:m>
                <a:r>
                  <a:rPr lang="en-US" sz="2000" dirty="0">
                    <a:latin typeface="Calibri" panose="020F0502020204030204" pitchFamily="34" charset="0"/>
                    <a:ea typeface="Calibri" panose="020F0502020204030204" pitchFamily="34" charset="0"/>
                    <a:cs typeface="Calibri" panose="020F0502020204030204" pitchFamily="34" charset="0"/>
                  </a:rPr>
                  <a:t>.</a:t>
                </a:r>
              </a:p>
              <a:p>
                <a14:m>
                  <m:oMath xmlns:m="http://schemas.openxmlformats.org/officeDocument/2006/math">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12</m:t>
                        </m:r>
                      </m:sub>
                      <m:sup>
                        <m:r>
                          <a:rPr lang="en-US" sz="2000" b="0" i="1" smtClean="0">
                            <a:latin typeface="Cambria Math" panose="02040503050406030204" pitchFamily="18" charset="0"/>
                          </a:rPr>
                          <m:t>(1)</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22</m:t>
                        </m:r>
                      </m:sub>
                      <m:sup>
                        <m:r>
                          <a:rPr lang="en-US" sz="2000" b="0" i="1" smtClean="0">
                            <a:latin typeface="Cambria Math" panose="02040503050406030204" pitchFamily="18" charset="0"/>
                          </a:rPr>
                          <m:t>(1)</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2</m:t>
                        </m:r>
                      </m:sub>
                    </m:sSub>
                  </m:oMath>
                </a14:m>
                <a:r>
                  <a:rPr lang="en-US" sz="2000" dirty="0">
                    <a:latin typeface="Calibri" panose="020F0502020204030204" pitchFamily="34" charset="0"/>
                    <a:ea typeface="Calibri" panose="020F0502020204030204" pitchFamily="34" charset="0"/>
                    <a:cs typeface="Calibri" panose="020F0502020204030204" pitchFamily="34" charset="0"/>
                  </a:rPr>
                  <a:t>.</a:t>
                </a:r>
              </a:p>
              <a:p>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𝑤</m:t>
                        </m:r>
                      </m:e>
                      <m:sub>
                        <m:r>
                          <a:rPr lang="en-US" sz="2000" i="1" dirty="0">
                            <a:latin typeface="Cambria Math" panose="02040503050406030204" pitchFamily="18" charset="0"/>
                          </a:rPr>
                          <m:t>11</m:t>
                        </m:r>
                      </m:sub>
                      <m:sup>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r>
                      <a:rPr lang="en-US" sz="2000" i="1">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𝑤</m:t>
                        </m:r>
                      </m:e>
                      <m:sub>
                        <m:r>
                          <a:rPr lang="en-US" sz="2000" b="0" i="1" dirty="0" smtClean="0">
                            <a:latin typeface="Cambria Math" panose="02040503050406030204" pitchFamily="18" charset="0"/>
                          </a:rPr>
                          <m:t>2</m:t>
                        </m:r>
                        <m:r>
                          <a:rPr lang="en-US" sz="2000" i="1" dirty="0">
                            <a:latin typeface="Cambria Math" panose="02040503050406030204" pitchFamily="18" charset="0"/>
                          </a:rPr>
                          <m:t>1</m:t>
                        </m:r>
                      </m:sub>
                      <m:sup>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2</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m:t>
                        </m:r>
                      </m:sub>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bSup>
                    <m:r>
                      <a:rPr lang="en-US" sz="2000" i="1">
                        <a:latin typeface="Cambria Math" panose="02040503050406030204" pitchFamily="18" charset="0"/>
                      </a:rPr>
                      <m:t>=</m:t>
                    </m:r>
                    <m:r>
                      <a:rPr lang="en-US" sz="2000" i="1">
                        <a:latin typeface="Cambria Math" panose="02040503050406030204" pitchFamily="18" charset="0"/>
                      </a:rPr>
                      <m:t>𝑢</m:t>
                    </m:r>
                  </m:oMath>
                </a14:m>
                <a:r>
                  <a:rPr lang="en-US" sz="2000" dirty="0">
                    <a:latin typeface="Calibri" panose="020F0502020204030204" pitchFamily="34" charset="0"/>
                    <a:ea typeface="Calibri" panose="020F0502020204030204" pitchFamily="34" charset="0"/>
                    <a:cs typeface="Calibri" panose="020F0502020204030204" pitchFamily="34" charset="0"/>
                  </a:rPr>
                  <a:t>.</a:t>
                </a:r>
              </a:p>
              <a:p>
                <a:r>
                  <a:rPr lang="en-US" sz="2000" dirty="0"/>
                  <a:t>Optionally, we can place activation functions at the output of each neuron:</a:t>
                </a:r>
              </a:p>
              <a:p>
                <a:pPr lvl="1"/>
                <a14:m>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1</m:t>
                        </m:r>
                      </m:sub>
                      <m:sup>
                        <m:r>
                          <a:rPr lang="en-US" sz="2000" i="1">
                            <a:latin typeface="Cambria Math" panose="02040503050406030204" pitchFamily="18" charset="0"/>
                          </a:rPr>
                          <m:t>′</m:t>
                        </m:r>
                      </m:sup>
                    </m:sSubSup>
                    <m:r>
                      <a:rPr lang="en-US" sz="2000" i="1" smtClean="0">
                        <a:latin typeface="Cambria Math" panose="02040503050406030204" pitchFamily="18" charset="0"/>
                      </a:rPr>
                      <m:t>=</m:t>
                    </m:r>
                    <m:r>
                      <a:rPr lang="en-US" sz="2000" i="1" smtClean="0">
                        <a:latin typeface="Cambria Math" panose="02040503050406030204" pitchFamily="18" charset="0"/>
                      </a:rPr>
                      <m:t>𝑟</m:t>
                    </m:r>
                    <m:r>
                      <a:rPr lang="el-GR"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r>
                      <a:rPr lang="en-US" sz="2000" i="1" smtClean="0">
                        <a:latin typeface="Cambria Math" panose="02040503050406030204" pitchFamily="18" charset="0"/>
                      </a:rPr>
                      <m:t>)</m:t>
                    </m:r>
                  </m:oMath>
                </a14:m>
                <a:r>
                  <a:rPr lang="en-US" sz="2000" dirty="0">
                    <a:latin typeface="Calibri" panose="020F0502020204030204" pitchFamily="34" charset="0"/>
                    <a:ea typeface="Calibri" panose="020F0502020204030204" pitchFamily="34" charset="0"/>
                    <a:cs typeface="Calibri" panose="020F0502020204030204" pitchFamily="34" charset="0"/>
                  </a:rPr>
                  <a:t>.</a:t>
                </a:r>
              </a:p>
              <a:p>
                <a:pPr lvl="1"/>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2</m:t>
                        </m:r>
                      </m:sub>
                      <m:sup>
                        <m:r>
                          <a:rPr lang="en-US" sz="2000" i="1">
                            <a:latin typeface="Cambria Math" panose="02040503050406030204" pitchFamily="18" charset="0"/>
                          </a:rPr>
                          <m:t>′</m:t>
                        </m:r>
                      </m:sup>
                    </m:sSubSup>
                    <m:r>
                      <a:rPr lang="en-US" sz="2000" i="1">
                        <a:latin typeface="Cambria Math" panose="02040503050406030204" pitchFamily="18" charset="0"/>
                      </a:rPr>
                      <m:t>=</m:t>
                    </m:r>
                    <m:r>
                      <a:rPr lang="en-US" sz="2000" i="1">
                        <a:latin typeface="Cambria Math" panose="02040503050406030204" pitchFamily="18" charset="0"/>
                      </a:rPr>
                      <m:t>𝑟</m:t>
                    </m:r>
                    <m:r>
                      <a:rPr lang="el-GR"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2</m:t>
                        </m:r>
                      </m:sub>
                    </m:sSub>
                    <m:r>
                      <a:rPr lang="en-US" sz="2000" i="1">
                        <a:latin typeface="Cambria Math" panose="02040503050406030204" pitchFamily="18" charset="0"/>
                      </a:rPr>
                      <m:t>)</m:t>
                    </m:r>
                  </m:oMath>
                </a14:m>
                <a:r>
                  <a:rPr lang="en-US" sz="2000" dirty="0">
                    <a:latin typeface="Calibri" panose="020F0502020204030204" pitchFamily="34" charset="0"/>
                    <a:ea typeface="Calibri" panose="020F0502020204030204" pitchFamily="34" charset="0"/>
                    <a:cs typeface="Calibri" panose="020F0502020204030204" pitchFamily="34" charset="0"/>
                  </a:rPr>
                  <a:t>.</a:t>
                </a:r>
              </a:p>
              <a:p>
                <a:pPr lvl="1"/>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𝑢</m:t>
                        </m:r>
                      </m:e>
                      <m:sup>
                        <m:r>
                          <a:rPr lang="en-US" sz="2000" i="1">
                            <a:latin typeface="Cambria Math" panose="02040503050406030204" pitchFamily="18" charset="0"/>
                          </a:rPr>
                          <m:t>′</m:t>
                        </m:r>
                      </m:sup>
                    </m:sSup>
                    <m:r>
                      <a:rPr lang="en-US" sz="2000" i="1">
                        <a:latin typeface="Cambria Math" panose="02040503050406030204" pitchFamily="18" charset="0"/>
                      </a:rPr>
                      <m:t>=</m:t>
                    </m:r>
                    <m:r>
                      <a:rPr lang="el-GR" sz="2000" i="1">
                        <a:latin typeface="Cambria Math" panose="02040503050406030204" pitchFamily="18" charset="0"/>
                      </a:rPr>
                      <m:t>𝜎</m:t>
                    </m:r>
                    <m:d>
                      <m:dPr>
                        <m:ctrlPr>
                          <a:rPr lang="el-GR" sz="2000" i="1">
                            <a:latin typeface="Cambria Math" panose="02040503050406030204" pitchFamily="18" charset="0"/>
                          </a:rPr>
                        </m:ctrlPr>
                      </m:dPr>
                      <m:e>
                        <m:r>
                          <a:rPr lang="en-US" sz="2000" b="0" i="1" smtClean="0">
                            <a:latin typeface="Cambria Math" panose="02040503050406030204" pitchFamily="18" charset="0"/>
                          </a:rPr>
                          <m:t>𝑢</m:t>
                        </m:r>
                      </m:e>
                    </m:d>
                  </m:oMath>
                </a14:m>
                <a:endParaRPr lang="en-US" sz="2000" dirty="0">
                  <a:latin typeface="Calibri" panose="020F0502020204030204" pitchFamily="34" charset="0"/>
                  <a:ea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2000" dirty="0"/>
              </a:p>
            </p:txBody>
          </p:sp>
        </mc:Choice>
        <mc:Fallback xmlns="">
          <p:sp>
            <p:nvSpPr>
              <p:cNvPr id="3" name="Θέση περιεχομένου 2">
                <a:extLst>
                  <a:ext uri="{FF2B5EF4-FFF2-40B4-BE49-F238E27FC236}">
                    <a16:creationId xmlns:a16="http://schemas.microsoft.com/office/drawing/2014/main" id="{EA233AC0-29E9-1936-D34D-E7FCF746220A}"/>
                  </a:ext>
                </a:extLst>
              </p:cNvPr>
              <p:cNvSpPr>
                <a:spLocks noGrp="1" noRot="1" noChangeAspect="1" noMove="1" noResize="1" noEditPoints="1" noAdjustHandles="1" noChangeArrowheads="1" noChangeShapeType="1" noTextEdit="1"/>
              </p:cNvSpPr>
              <p:nvPr>
                <p:ph idx="1"/>
              </p:nvPr>
            </p:nvSpPr>
            <p:spPr>
              <a:xfrm>
                <a:off x="838200" y="1435609"/>
                <a:ext cx="10515600" cy="4288536"/>
              </a:xfrm>
              <a:blipFill>
                <a:blip r:embed="rId2"/>
                <a:stretch>
                  <a:fillRect l="-522" t="-1422"/>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12C670DF-BED6-7360-2E3F-CD2233023BEE}"/>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2F3E64CD-B1DC-E3E7-5869-D426782F3A57}"/>
              </a:ext>
            </a:extLst>
          </p:cNvPr>
          <p:cNvSpPr>
            <a:spLocks noGrp="1"/>
          </p:cNvSpPr>
          <p:nvPr>
            <p:ph type="sldNum" sz="quarter" idx="12"/>
          </p:nvPr>
        </p:nvSpPr>
        <p:spPr/>
        <p:txBody>
          <a:bodyPr/>
          <a:lstStyle/>
          <a:p>
            <a:fld id="{4ACA1919-B5C6-4827-8B15-372F46BB4020}" type="slidenum">
              <a:rPr lang="en-US" smtClean="0"/>
              <a:t>28</a:t>
            </a:fld>
            <a:endParaRPr lang="en-US"/>
          </a:p>
        </p:txBody>
      </p:sp>
    </p:spTree>
    <p:extLst>
      <p:ext uri="{BB962C8B-B14F-4D97-AF65-F5344CB8AC3E}">
        <p14:creationId xmlns:p14="http://schemas.microsoft.com/office/powerpoint/2010/main" val="2542277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0B13E19-CEFB-C2F9-7502-BB0FE8CD6E78}"/>
              </a:ext>
            </a:extLst>
          </p:cNvPr>
          <p:cNvSpPr>
            <a:spLocks noGrp="1"/>
          </p:cNvSpPr>
          <p:nvPr>
            <p:ph type="title"/>
          </p:nvPr>
        </p:nvSpPr>
        <p:spPr>
          <a:xfrm>
            <a:off x="314325" y="153075"/>
            <a:ext cx="6915150" cy="1325563"/>
          </a:xfrm>
        </p:spPr>
        <p:txBody>
          <a:bodyPr>
            <a:normAutofit/>
          </a:bodyPr>
          <a:lstStyle/>
          <a:p>
            <a:r>
              <a:rPr lang="en-US" sz="4000" dirty="0"/>
              <a:t>Multi-Layer Perceptron Design</a:t>
            </a:r>
          </a:p>
        </p:txBody>
      </p:sp>
      <p:sp>
        <p:nvSpPr>
          <p:cNvPr id="3" name="Θέση περιεχομένου 2">
            <a:extLst>
              <a:ext uri="{FF2B5EF4-FFF2-40B4-BE49-F238E27FC236}">
                <a16:creationId xmlns:a16="http://schemas.microsoft.com/office/drawing/2014/main" id="{E34F6E75-A228-52AC-4C1F-68AFD043C3FF}"/>
              </a:ext>
            </a:extLst>
          </p:cNvPr>
          <p:cNvSpPr>
            <a:spLocks noGrp="1"/>
          </p:cNvSpPr>
          <p:nvPr>
            <p:ph idx="1"/>
          </p:nvPr>
        </p:nvSpPr>
        <p:spPr>
          <a:xfrm>
            <a:off x="434720" y="1478638"/>
            <a:ext cx="6295263" cy="5085016"/>
          </a:xfrm>
        </p:spPr>
        <p:txBody>
          <a:bodyPr>
            <a:normAutofit/>
          </a:bodyPr>
          <a:lstStyle/>
          <a:p>
            <a:r>
              <a:rPr lang="en-US" sz="2000" b="1" dirty="0"/>
              <a:t>Definition</a:t>
            </a:r>
            <a:r>
              <a:rPr lang="en-US" sz="2000" dirty="0"/>
              <a:t>: Neural Networks with at least one hidden layer.</a:t>
            </a:r>
          </a:p>
          <a:p>
            <a:r>
              <a:rPr lang="en-US" sz="2000" b="1" dirty="0"/>
              <a:t>Layers</a:t>
            </a:r>
            <a:r>
              <a:rPr lang="en-US" sz="2000" dirty="0"/>
              <a:t>:</a:t>
            </a:r>
          </a:p>
          <a:p>
            <a:pPr lvl="1">
              <a:buFont typeface="Wingdings" panose="05000000000000000000" pitchFamily="2" charset="2"/>
              <a:buChar char="Ø"/>
            </a:pPr>
            <a:r>
              <a:rPr lang="en-US" sz="1800" dirty="0"/>
              <a:t>Input Layer</a:t>
            </a:r>
          </a:p>
          <a:p>
            <a:pPr lvl="1">
              <a:buFont typeface="Wingdings" panose="05000000000000000000" pitchFamily="2" charset="2"/>
              <a:buChar char="Ø"/>
            </a:pPr>
            <a:r>
              <a:rPr lang="en-US" sz="1800" dirty="0"/>
              <a:t>Hidden Layers</a:t>
            </a:r>
          </a:p>
          <a:p>
            <a:pPr lvl="1">
              <a:buFont typeface="Wingdings" panose="05000000000000000000" pitchFamily="2" charset="2"/>
              <a:buChar char="Ø"/>
            </a:pPr>
            <a:r>
              <a:rPr lang="en-US" sz="1800" dirty="0"/>
              <a:t>Output Layer</a:t>
            </a:r>
          </a:p>
          <a:p>
            <a:r>
              <a:rPr lang="en-US" sz="2000" dirty="0"/>
              <a:t>Each layer is also called “</a:t>
            </a:r>
            <a:r>
              <a:rPr lang="en-US" sz="2000" i="1" dirty="0"/>
              <a:t>Dense</a:t>
            </a:r>
            <a:r>
              <a:rPr lang="en-US" sz="2000" dirty="0"/>
              <a:t>” or “</a:t>
            </a:r>
            <a:r>
              <a:rPr lang="en-US" sz="2000" i="1" dirty="0"/>
              <a:t>Linear</a:t>
            </a:r>
            <a:r>
              <a:rPr lang="en-US" sz="2000" dirty="0"/>
              <a:t>”.</a:t>
            </a:r>
          </a:p>
          <a:p>
            <a:r>
              <a:rPr lang="en-US" sz="2000" dirty="0"/>
              <a:t>Typical MLPs are Feedforward Neural Networks:</a:t>
            </a:r>
          </a:p>
          <a:p>
            <a:pPr lvl="1">
              <a:buFont typeface="Wingdings" panose="05000000000000000000" pitchFamily="2" charset="2"/>
              <a:buChar char="Ø"/>
            </a:pPr>
            <a:r>
              <a:rPr lang="en-US" sz="1800" dirty="0"/>
              <a:t>Starting from the input layer, each neuron applies a transformations and passes it to the next layer’s neurons. The final layer is used to generate predictions.</a:t>
            </a:r>
          </a:p>
          <a:p>
            <a:r>
              <a:rPr lang="en-US" sz="2000" b="1" dirty="0"/>
              <a:t>Shallow Networks</a:t>
            </a:r>
            <a:r>
              <a:rPr lang="en-US" sz="2000" dirty="0"/>
              <a:t>: Maximum 2 hidden layers.</a:t>
            </a:r>
          </a:p>
          <a:p>
            <a:r>
              <a:rPr lang="en-US" sz="2000" b="1" dirty="0"/>
              <a:t>Deep Neural Networks</a:t>
            </a:r>
            <a:r>
              <a:rPr lang="en-US" sz="2000" dirty="0"/>
              <a:t>: More than 2 hidden layers, usually millions of parameters.</a:t>
            </a:r>
          </a:p>
          <a:p>
            <a:pPr marL="457200" lvl="1" indent="0">
              <a:buNone/>
            </a:pPr>
            <a:endParaRPr lang="en-US" sz="1800" dirty="0"/>
          </a:p>
        </p:txBody>
      </p:sp>
      <p:sp>
        <p:nvSpPr>
          <p:cNvPr id="4" name="Θέση υποσέλιδου 3">
            <a:extLst>
              <a:ext uri="{FF2B5EF4-FFF2-40B4-BE49-F238E27FC236}">
                <a16:creationId xmlns:a16="http://schemas.microsoft.com/office/drawing/2014/main" id="{C8A30342-2FD4-6A89-9CEF-9476DFD3685F}"/>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20DD8EC3-A59E-F16C-6BCD-EFA3CBDC296F}"/>
              </a:ext>
            </a:extLst>
          </p:cNvPr>
          <p:cNvSpPr>
            <a:spLocks noGrp="1"/>
          </p:cNvSpPr>
          <p:nvPr>
            <p:ph type="sldNum" sz="quarter" idx="12"/>
          </p:nvPr>
        </p:nvSpPr>
        <p:spPr/>
        <p:txBody>
          <a:bodyPr/>
          <a:lstStyle/>
          <a:p>
            <a:fld id="{4ACA1919-B5C6-4827-8B15-372F46BB4020}" type="slidenum">
              <a:rPr lang="en-US" smtClean="0"/>
              <a:t>29</a:t>
            </a:fld>
            <a:endParaRPr lang="en-US"/>
          </a:p>
        </p:txBody>
      </p:sp>
      <p:pic>
        <p:nvPicPr>
          <p:cNvPr id="6" name="Picture 2" descr="What are Neural Networks? | IBM">
            <a:extLst>
              <a:ext uri="{FF2B5EF4-FFF2-40B4-BE49-F238E27FC236}">
                <a16:creationId xmlns:a16="http://schemas.microsoft.com/office/drawing/2014/main" id="{63426548-3860-D901-A273-C1B6E432F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575" y="3262987"/>
            <a:ext cx="4870704" cy="34584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eedforward Neural Networks: The Building Blocks of Deep Learning">
            <a:extLst>
              <a:ext uri="{FF2B5EF4-FFF2-40B4-BE49-F238E27FC236}">
                <a16:creationId xmlns:a16="http://schemas.microsoft.com/office/drawing/2014/main" id="{E6097169-7B7C-BDA3-37B6-662124D6A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136525"/>
            <a:ext cx="5132917"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98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D3D77-9A49-DAFB-BCC3-CD979D1FBB33}"/>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05035327-EB4C-07AB-67D5-875D1E6C8109}"/>
              </a:ext>
            </a:extLst>
          </p:cNvPr>
          <p:cNvSpPr>
            <a:spLocks noGrp="1"/>
          </p:cNvSpPr>
          <p:nvPr>
            <p:ph type="title"/>
          </p:nvPr>
        </p:nvSpPr>
        <p:spPr>
          <a:xfrm>
            <a:off x="838200" y="136525"/>
            <a:ext cx="10920984" cy="911225"/>
          </a:xfrm>
        </p:spPr>
        <p:txBody>
          <a:bodyPr>
            <a:normAutofit/>
          </a:bodyPr>
          <a:lstStyle/>
          <a:p>
            <a:r>
              <a:rPr lang="en-US" dirty="0"/>
              <a:t>A Simplified Use Case</a:t>
            </a:r>
          </a:p>
        </p:txBody>
      </p:sp>
      <p:sp>
        <p:nvSpPr>
          <p:cNvPr id="4" name="Θέση υποσέλιδου 3">
            <a:extLst>
              <a:ext uri="{FF2B5EF4-FFF2-40B4-BE49-F238E27FC236}">
                <a16:creationId xmlns:a16="http://schemas.microsoft.com/office/drawing/2014/main" id="{9B1D6A52-DE93-950B-6F2E-B09989318927}"/>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CB9B4ACC-6285-DBF2-272C-DAF9A80A5171}"/>
              </a:ext>
            </a:extLst>
          </p:cNvPr>
          <p:cNvSpPr>
            <a:spLocks noGrp="1"/>
          </p:cNvSpPr>
          <p:nvPr>
            <p:ph type="sldNum" sz="quarter" idx="12"/>
          </p:nvPr>
        </p:nvSpPr>
        <p:spPr/>
        <p:txBody>
          <a:bodyPr/>
          <a:lstStyle/>
          <a:p>
            <a:fld id="{4ACA1919-B5C6-4827-8B15-372F46BB4020}" type="slidenum">
              <a:rPr lang="en-US" smtClean="0"/>
              <a:t>3</a:t>
            </a:fld>
            <a:endParaRPr lang="en-US"/>
          </a:p>
        </p:txBody>
      </p:sp>
      <p:grpSp>
        <p:nvGrpSpPr>
          <p:cNvPr id="8" name="Ομάδα 7">
            <a:extLst>
              <a:ext uri="{FF2B5EF4-FFF2-40B4-BE49-F238E27FC236}">
                <a16:creationId xmlns:a16="http://schemas.microsoft.com/office/drawing/2014/main" id="{D9343CC6-FB80-950F-B65C-E85565168F92}"/>
              </a:ext>
            </a:extLst>
          </p:cNvPr>
          <p:cNvGrpSpPr/>
          <p:nvPr/>
        </p:nvGrpSpPr>
        <p:grpSpPr>
          <a:xfrm>
            <a:off x="161370" y="1967229"/>
            <a:ext cx="7498254" cy="3469641"/>
            <a:chOff x="2346873" y="1173034"/>
            <a:chExt cx="7498254" cy="3469641"/>
          </a:xfrm>
        </p:grpSpPr>
        <p:grpSp>
          <p:nvGrpSpPr>
            <p:cNvPr id="9" name="Ομάδα 8">
              <a:extLst>
                <a:ext uri="{FF2B5EF4-FFF2-40B4-BE49-F238E27FC236}">
                  <a16:creationId xmlns:a16="http://schemas.microsoft.com/office/drawing/2014/main" id="{6366072B-7ADD-B49D-6400-E030C6DE69CD}"/>
                </a:ext>
              </a:extLst>
            </p:cNvPr>
            <p:cNvGrpSpPr/>
            <p:nvPr/>
          </p:nvGrpSpPr>
          <p:grpSpPr>
            <a:xfrm>
              <a:off x="2346873" y="1173034"/>
              <a:ext cx="7496056" cy="3459354"/>
              <a:chOff x="2346873" y="1173034"/>
              <a:chExt cx="7496056" cy="3459354"/>
            </a:xfrm>
          </p:grpSpPr>
          <p:sp>
            <p:nvSpPr>
              <p:cNvPr id="17" name="Ελεύθερη σχεδίαση: Σχήμα 16">
                <a:extLst>
                  <a:ext uri="{FF2B5EF4-FFF2-40B4-BE49-F238E27FC236}">
                    <a16:creationId xmlns:a16="http://schemas.microsoft.com/office/drawing/2014/main" id="{EF32057A-BFD8-C848-4981-B80782990F9E}"/>
                  </a:ext>
                </a:extLst>
              </p:cNvPr>
              <p:cNvSpPr/>
              <p:nvPr/>
            </p:nvSpPr>
            <p:spPr>
              <a:xfrm>
                <a:off x="2349069" y="1173034"/>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Weight</a:t>
                </a:r>
              </a:p>
            </p:txBody>
          </p:sp>
          <p:sp>
            <p:nvSpPr>
              <p:cNvPr id="18" name="Ελεύθερη σχεδίαση: Σχήμα 17">
                <a:extLst>
                  <a:ext uri="{FF2B5EF4-FFF2-40B4-BE49-F238E27FC236}">
                    <a16:creationId xmlns:a16="http://schemas.microsoft.com/office/drawing/2014/main" id="{4521D65B-77BE-E7C0-C615-BC3F59CDF75D}"/>
                  </a:ext>
                </a:extLst>
              </p:cNvPr>
              <p:cNvSpPr/>
              <p:nvPr/>
            </p:nvSpPr>
            <p:spPr>
              <a:xfrm>
                <a:off x="4266103" y="1173034"/>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Age</a:t>
                </a:r>
              </a:p>
            </p:txBody>
          </p:sp>
          <p:sp>
            <p:nvSpPr>
              <p:cNvPr id="19" name="Ελεύθερη σχεδίαση: Σχήμα 18">
                <a:extLst>
                  <a:ext uri="{FF2B5EF4-FFF2-40B4-BE49-F238E27FC236}">
                    <a16:creationId xmlns:a16="http://schemas.microsoft.com/office/drawing/2014/main" id="{4122DAD9-D3C3-E4F2-BE9B-A5E7E4B65D62}"/>
                  </a:ext>
                </a:extLst>
              </p:cNvPr>
              <p:cNvSpPr/>
              <p:nvPr/>
            </p:nvSpPr>
            <p:spPr>
              <a:xfrm>
                <a:off x="6183137" y="1173034"/>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Height</a:t>
                </a:r>
              </a:p>
            </p:txBody>
          </p:sp>
          <p:sp>
            <p:nvSpPr>
              <p:cNvPr id="20" name="Ελεύθερη σχεδίαση: Σχήμα 19">
                <a:extLst>
                  <a:ext uri="{FF2B5EF4-FFF2-40B4-BE49-F238E27FC236}">
                    <a16:creationId xmlns:a16="http://schemas.microsoft.com/office/drawing/2014/main" id="{5676A0C4-88EC-CBA3-D4D5-C1D385120DD2}"/>
                  </a:ext>
                </a:extLst>
              </p:cNvPr>
              <p:cNvSpPr/>
              <p:nvPr/>
            </p:nvSpPr>
            <p:spPr>
              <a:xfrm>
                <a:off x="8100171" y="1173034"/>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Gender</a:t>
                </a:r>
              </a:p>
            </p:txBody>
          </p:sp>
          <p:sp>
            <p:nvSpPr>
              <p:cNvPr id="21" name="Ελεύθερη σχεδίαση: Σχήμα 20">
                <a:extLst>
                  <a:ext uri="{FF2B5EF4-FFF2-40B4-BE49-F238E27FC236}">
                    <a16:creationId xmlns:a16="http://schemas.microsoft.com/office/drawing/2014/main" id="{EC46F4A8-430D-BC42-6E6D-18E3A98377C8}"/>
                  </a:ext>
                </a:extLst>
              </p:cNvPr>
              <p:cNvSpPr/>
              <p:nvPr/>
            </p:nvSpPr>
            <p:spPr>
              <a:xfrm>
                <a:off x="2349069" y="2392965"/>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Pregnancies</a:t>
                </a:r>
              </a:p>
            </p:txBody>
          </p:sp>
          <p:sp>
            <p:nvSpPr>
              <p:cNvPr id="22" name="Ελεύθερη σχεδίαση: Σχήμα 21">
                <a:extLst>
                  <a:ext uri="{FF2B5EF4-FFF2-40B4-BE49-F238E27FC236}">
                    <a16:creationId xmlns:a16="http://schemas.microsoft.com/office/drawing/2014/main" id="{9E9B6AA9-BA0D-2D48-01B1-A0A98A4D06CD}"/>
                  </a:ext>
                </a:extLst>
              </p:cNvPr>
              <p:cNvSpPr/>
              <p:nvPr/>
            </p:nvSpPr>
            <p:spPr>
              <a:xfrm>
                <a:off x="4266103" y="2392965"/>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Glucose</a:t>
                </a:r>
              </a:p>
            </p:txBody>
          </p:sp>
          <p:sp>
            <p:nvSpPr>
              <p:cNvPr id="23" name="Ελεύθερη σχεδίαση: Σχήμα 22">
                <a:extLst>
                  <a:ext uri="{FF2B5EF4-FFF2-40B4-BE49-F238E27FC236}">
                    <a16:creationId xmlns:a16="http://schemas.microsoft.com/office/drawing/2014/main" id="{815EA3FE-F672-7ACE-98DF-5BEE45292817}"/>
                  </a:ext>
                </a:extLst>
              </p:cNvPr>
              <p:cNvSpPr/>
              <p:nvPr/>
            </p:nvSpPr>
            <p:spPr>
              <a:xfrm>
                <a:off x="6183137" y="2392965"/>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Insulin</a:t>
                </a:r>
              </a:p>
            </p:txBody>
          </p:sp>
          <p:sp>
            <p:nvSpPr>
              <p:cNvPr id="24" name="Ελεύθερη σχεδίαση: Σχήμα 23">
                <a:extLst>
                  <a:ext uri="{FF2B5EF4-FFF2-40B4-BE49-F238E27FC236}">
                    <a16:creationId xmlns:a16="http://schemas.microsoft.com/office/drawing/2014/main" id="{BE5711AD-3C68-F90B-8E3F-2C0E9BF7E6D1}"/>
                  </a:ext>
                </a:extLst>
              </p:cNvPr>
              <p:cNvSpPr/>
              <p:nvPr/>
            </p:nvSpPr>
            <p:spPr>
              <a:xfrm>
                <a:off x="8100171" y="2392965"/>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Blood Pressure</a:t>
                </a:r>
              </a:p>
            </p:txBody>
          </p:sp>
          <p:sp>
            <p:nvSpPr>
              <p:cNvPr id="25" name="Ελεύθερη σχεδίαση: Σχήμα 24">
                <a:extLst>
                  <a:ext uri="{FF2B5EF4-FFF2-40B4-BE49-F238E27FC236}">
                    <a16:creationId xmlns:a16="http://schemas.microsoft.com/office/drawing/2014/main" id="{04756A50-D745-1966-51BC-40D92C11B07A}"/>
                  </a:ext>
                </a:extLst>
              </p:cNvPr>
              <p:cNvSpPr/>
              <p:nvPr/>
            </p:nvSpPr>
            <p:spPr>
              <a:xfrm>
                <a:off x="2346873" y="3586734"/>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Skin Thickness</a:t>
                </a:r>
              </a:p>
            </p:txBody>
          </p:sp>
          <p:sp>
            <p:nvSpPr>
              <p:cNvPr id="26" name="Ελεύθερη σχεδίαση: Σχήμα 25">
                <a:extLst>
                  <a:ext uri="{FF2B5EF4-FFF2-40B4-BE49-F238E27FC236}">
                    <a16:creationId xmlns:a16="http://schemas.microsoft.com/office/drawing/2014/main" id="{10B3FE6F-8365-F1FC-D003-3DBA9049E747}"/>
                  </a:ext>
                </a:extLst>
              </p:cNvPr>
              <p:cNvSpPr/>
              <p:nvPr/>
            </p:nvSpPr>
            <p:spPr>
              <a:xfrm>
                <a:off x="4255351" y="3586734"/>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Genetics (DPF)</a:t>
                </a:r>
              </a:p>
            </p:txBody>
          </p:sp>
          <p:sp>
            <p:nvSpPr>
              <p:cNvPr id="27" name="Ελεύθερη σχεδίαση: Σχήμα 26">
                <a:extLst>
                  <a:ext uri="{FF2B5EF4-FFF2-40B4-BE49-F238E27FC236}">
                    <a16:creationId xmlns:a16="http://schemas.microsoft.com/office/drawing/2014/main" id="{713ACA92-50B2-FBC9-2985-23734B1F3AE4}"/>
                  </a:ext>
                </a:extLst>
              </p:cNvPr>
              <p:cNvSpPr/>
              <p:nvPr/>
            </p:nvSpPr>
            <p:spPr>
              <a:xfrm>
                <a:off x="6172385" y="3586734"/>
                <a:ext cx="1742758" cy="1045654"/>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Levels of Stress/Anxiety</a:t>
                </a:r>
              </a:p>
            </p:txBody>
          </p:sp>
        </p:grpSp>
        <p:sp>
          <p:nvSpPr>
            <p:cNvPr id="10" name="Ορθογώνιο 9">
              <a:extLst>
                <a:ext uri="{FF2B5EF4-FFF2-40B4-BE49-F238E27FC236}">
                  <a16:creationId xmlns:a16="http://schemas.microsoft.com/office/drawing/2014/main" id="{22CAAAF8-145B-641F-BB99-9FC165BCC488}"/>
                </a:ext>
              </a:extLst>
            </p:cNvPr>
            <p:cNvSpPr/>
            <p:nvPr/>
          </p:nvSpPr>
          <p:spPr>
            <a:xfrm>
              <a:off x="8102369" y="3597021"/>
              <a:ext cx="1742758" cy="1045654"/>
            </a:xfrm>
            <a:prstGeom prst="rect">
              <a:avLst/>
            </a:prstGeom>
          </p:spPr>
          <p:style>
            <a:lnRef idx="1">
              <a:schemeClr val="dk1"/>
            </a:lnRef>
            <a:fillRef idx="2">
              <a:schemeClr val="dk1"/>
            </a:fillRef>
            <a:effectRef idx="1">
              <a:schemeClr val="dk1"/>
            </a:effectRef>
            <a:fontRef idx="minor">
              <a:schemeClr val="dk1"/>
            </a:fontRef>
          </p:style>
          <p:txBody>
            <a:bodyPr/>
            <a:lstStyle/>
            <a:p>
              <a:endParaRPr lang="en-US"/>
            </a:p>
          </p:txBody>
        </p:sp>
        <p:sp>
          <p:nvSpPr>
            <p:cNvPr id="16" name="TextBox 15">
              <a:extLst>
                <a:ext uri="{FF2B5EF4-FFF2-40B4-BE49-F238E27FC236}">
                  <a16:creationId xmlns:a16="http://schemas.microsoft.com/office/drawing/2014/main" id="{C87F3762-4FDC-A433-E5F9-4EB3DB70D4FD}"/>
                </a:ext>
              </a:extLst>
            </p:cNvPr>
            <p:cNvSpPr txBox="1"/>
            <p:nvPr/>
          </p:nvSpPr>
          <p:spPr>
            <a:xfrm>
              <a:off x="8102369" y="3597021"/>
              <a:ext cx="1742758" cy="1045654"/>
            </a:xfrm>
            <a:prstGeom prst="rect">
              <a:avLst/>
            </a:prstGeom>
          </p:spPr>
          <p:style>
            <a:lnRef idx="1">
              <a:schemeClr val="dk1"/>
            </a:lnRef>
            <a:fillRef idx="2">
              <a:schemeClr val="dk1"/>
            </a:fillRef>
            <a:effectRef idx="1">
              <a:schemeClr val="dk1"/>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Liver Fat</a:t>
              </a:r>
            </a:p>
          </p:txBody>
        </p:sp>
      </p:grpSp>
      <p:sp>
        <p:nvSpPr>
          <p:cNvPr id="85" name="TextBox 84">
            <a:extLst>
              <a:ext uri="{FF2B5EF4-FFF2-40B4-BE49-F238E27FC236}">
                <a16:creationId xmlns:a16="http://schemas.microsoft.com/office/drawing/2014/main" id="{12C39FD1-B2B0-08CB-3E9C-A25F02C51FCB}"/>
              </a:ext>
            </a:extLst>
          </p:cNvPr>
          <p:cNvSpPr txBox="1"/>
          <p:nvPr/>
        </p:nvSpPr>
        <p:spPr>
          <a:xfrm>
            <a:off x="7701933" y="2403610"/>
            <a:ext cx="554960" cy="369332"/>
          </a:xfrm>
          <a:prstGeom prst="rect">
            <a:avLst/>
          </a:prstGeom>
          <a:noFill/>
        </p:spPr>
        <p:txBody>
          <a:bodyPr wrap="none" rtlCol="0">
            <a:spAutoFit/>
          </a:bodyPr>
          <a:lstStyle/>
          <a:p>
            <a:r>
              <a:rPr lang="en-US" dirty="0"/>
              <a:t>100</a:t>
            </a:r>
          </a:p>
        </p:txBody>
      </p:sp>
      <p:grpSp>
        <p:nvGrpSpPr>
          <p:cNvPr id="93" name="Ομάδα 92">
            <a:extLst>
              <a:ext uri="{FF2B5EF4-FFF2-40B4-BE49-F238E27FC236}">
                <a16:creationId xmlns:a16="http://schemas.microsoft.com/office/drawing/2014/main" id="{0BADBDF8-65E0-06BC-D417-AF956DA9AC54}"/>
              </a:ext>
            </a:extLst>
          </p:cNvPr>
          <p:cNvGrpSpPr/>
          <p:nvPr/>
        </p:nvGrpSpPr>
        <p:grpSpPr>
          <a:xfrm>
            <a:off x="7817534" y="1977517"/>
            <a:ext cx="4405401" cy="3662113"/>
            <a:chOff x="7776071" y="1828551"/>
            <a:chExt cx="4617841" cy="3838710"/>
          </a:xfrm>
        </p:grpSpPr>
        <p:cxnSp>
          <p:nvCxnSpPr>
            <p:cNvPr id="6" name="Ευθύγραμμο βέλος σύνδεσης 5">
              <a:extLst>
                <a:ext uri="{FF2B5EF4-FFF2-40B4-BE49-F238E27FC236}">
                  <a16:creationId xmlns:a16="http://schemas.microsoft.com/office/drawing/2014/main" id="{AB70236D-3AD3-AFB9-29A6-BB41B9BCC315}"/>
                </a:ext>
              </a:extLst>
            </p:cNvPr>
            <p:cNvCxnSpPr>
              <a:cxnSpLocks/>
            </p:cNvCxnSpPr>
            <p:nvPr/>
          </p:nvCxnSpPr>
          <p:spPr>
            <a:xfrm flipV="1">
              <a:off x="8244840" y="2441448"/>
              <a:ext cx="0" cy="2850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Ευθύγραμμο βέλος σύνδεσης 6">
              <a:extLst>
                <a:ext uri="{FF2B5EF4-FFF2-40B4-BE49-F238E27FC236}">
                  <a16:creationId xmlns:a16="http://schemas.microsoft.com/office/drawing/2014/main" id="{B61B0D1F-5EBD-48F2-A612-024CA034B10E}"/>
                </a:ext>
              </a:extLst>
            </p:cNvPr>
            <p:cNvCxnSpPr>
              <a:cxnSpLocks/>
            </p:cNvCxnSpPr>
            <p:nvPr/>
          </p:nvCxnSpPr>
          <p:spPr>
            <a:xfrm>
              <a:off x="8244840" y="5291899"/>
              <a:ext cx="31089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78" name="Ομάδα 77">
              <a:extLst>
                <a:ext uri="{FF2B5EF4-FFF2-40B4-BE49-F238E27FC236}">
                  <a16:creationId xmlns:a16="http://schemas.microsoft.com/office/drawing/2014/main" id="{0951515A-9442-38E6-7AE0-D72591DCD600}"/>
                </a:ext>
              </a:extLst>
            </p:cNvPr>
            <p:cNvGrpSpPr/>
            <p:nvPr/>
          </p:nvGrpSpPr>
          <p:grpSpPr>
            <a:xfrm>
              <a:off x="8481920" y="4071214"/>
              <a:ext cx="940595" cy="1087570"/>
              <a:chOff x="8481920" y="4071214"/>
              <a:chExt cx="940595" cy="1087570"/>
            </a:xfrm>
          </p:grpSpPr>
          <p:sp>
            <p:nvSpPr>
              <p:cNvPr id="36" name="Οβάλ 35">
                <a:extLst>
                  <a:ext uri="{FF2B5EF4-FFF2-40B4-BE49-F238E27FC236}">
                    <a16:creationId xmlns:a16="http://schemas.microsoft.com/office/drawing/2014/main" id="{235A478D-2081-4FA4-C56B-815CC5A89EFF}"/>
                  </a:ext>
                </a:extLst>
              </p:cNvPr>
              <p:cNvSpPr/>
              <p:nvPr/>
            </p:nvSpPr>
            <p:spPr>
              <a:xfrm>
                <a:off x="8488680" y="490375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Οβάλ 38">
                <a:extLst>
                  <a:ext uri="{FF2B5EF4-FFF2-40B4-BE49-F238E27FC236}">
                    <a16:creationId xmlns:a16="http://schemas.microsoft.com/office/drawing/2014/main" id="{23DB03A7-E040-9140-D5E5-76C05CFD9389}"/>
                  </a:ext>
                </a:extLst>
              </p:cNvPr>
              <p:cNvSpPr/>
              <p:nvPr/>
            </p:nvSpPr>
            <p:spPr>
              <a:xfrm>
                <a:off x="8636795" y="470968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Οβάλ 39">
                <a:extLst>
                  <a:ext uri="{FF2B5EF4-FFF2-40B4-BE49-F238E27FC236}">
                    <a16:creationId xmlns:a16="http://schemas.microsoft.com/office/drawing/2014/main" id="{5B86DA6A-101C-0DFA-B3F7-C7B3AF0E39E3}"/>
                  </a:ext>
                </a:extLst>
              </p:cNvPr>
              <p:cNvSpPr/>
              <p:nvPr/>
            </p:nvSpPr>
            <p:spPr>
              <a:xfrm>
                <a:off x="8755999" y="49168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Οβάλ 40">
                <a:extLst>
                  <a:ext uri="{FF2B5EF4-FFF2-40B4-BE49-F238E27FC236}">
                    <a16:creationId xmlns:a16="http://schemas.microsoft.com/office/drawing/2014/main" id="{C4ED33DF-E566-96FA-1AA5-F40213ABA5A2}"/>
                  </a:ext>
                </a:extLst>
              </p:cNvPr>
              <p:cNvSpPr/>
              <p:nvPr/>
            </p:nvSpPr>
            <p:spPr>
              <a:xfrm>
                <a:off x="8755998" y="44776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Οβάλ 41">
                <a:extLst>
                  <a:ext uri="{FF2B5EF4-FFF2-40B4-BE49-F238E27FC236}">
                    <a16:creationId xmlns:a16="http://schemas.microsoft.com/office/drawing/2014/main" id="{91EC5C26-0714-1BC1-8B69-27A64F1BC4E9}"/>
                  </a:ext>
                </a:extLst>
              </p:cNvPr>
              <p:cNvSpPr/>
              <p:nvPr/>
            </p:nvSpPr>
            <p:spPr>
              <a:xfrm>
                <a:off x="8904113" y="46651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Οβάλ 43">
                <a:extLst>
                  <a:ext uri="{FF2B5EF4-FFF2-40B4-BE49-F238E27FC236}">
                    <a16:creationId xmlns:a16="http://schemas.microsoft.com/office/drawing/2014/main" id="{16F6422D-D883-F57E-9008-A2741F346B86}"/>
                  </a:ext>
                </a:extLst>
              </p:cNvPr>
              <p:cNvSpPr/>
              <p:nvPr/>
            </p:nvSpPr>
            <p:spPr>
              <a:xfrm>
                <a:off x="9052228" y="49037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Οβάλ 44">
                <a:extLst>
                  <a:ext uri="{FF2B5EF4-FFF2-40B4-BE49-F238E27FC236}">
                    <a16:creationId xmlns:a16="http://schemas.microsoft.com/office/drawing/2014/main" id="{FC881672-48F9-35D1-977E-267529DE352E}"/>
                  </a:ext>
                </a:extLst>
              </p:cNvPr>
              <p:cNvSpPr/>
              <p:nvPr/>
            </p:nvSpPr>
            <p:spPr>
              <a:xfrm>
                <a:off x="9200343" y="463562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Οβάλ 45">
                <a:extLst>
                  <a:ext uri="{FF2B5EF4-FFF2-40B4-BE49-F238E27FC236}">
                    <a16:creationId xmlns:a16="http://schemas.microsoft.com/office/drawing/2014/main" id="{7EF78763-BEF3-BDDB-460E-31BAE998B86E}"/>
                  </a:ext>
                </a:extLst>
              </p:cNvPr>
              <p:cNvSpPr/>
              <p:nvPr/>
            </p:nvSpPr>
            <p:spPr>
              <a:xfrm>
                <a:off x="8481920" y="4497337"/>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Οβάλ 50">
                <a:extLst>
                  <a:ext uri="{FF2B5EF4-FFF2-40B4-BE49-F238E27FC236}">
                    <a16:creationId xmlns:a16="http://schemas.microsoft.com/office/drawing/2014/main" id="{D98B3AC2-C230-65C3-604B-95FFDA51FCB1}"/>
                  </a:ext>
                </a:extLst>
              </p:cNvPr>
              <p:cNvSpPr/>
              <p:nvPr/>
            </p:nvSpPr>
            <p:spPr>
              <a:xfrm>
                <a:off x="8630035" y="430326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Οβάλ 52">
                <a:extLst>
                  <a:ext uri="{FF2B5EF4-FFF2-40B4-BE49-F238E27FC236}">
                    <a16:creationId xmlns:a16="http://schemas.microsoft.com/office/drawing/2014/main" id="{28B74739-515F-F5A3-E189-79D5AE507D03}"/>
                  </a:ext>
                </a:extLst>
              </p:cNvPr>
              <p:cNvSpPr/>
              <p:nvPr/>
            </p:nvSpPr>
            <p:spPr>
              <a:xfrm>
                <a:off x="8749238" y="4071214"/>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Οβάλ 53">
                <a:extLst>
                  <a:ext uri="{FF2B5EF4-FFF2-40B4-BE49-F238E27FC236}">
                    <a16:creationId xmlns:a16="http://schemas.microsoft.com/office/drawing/2014/main" id="{1E3ABD15-C381-C25C-FCDD-B8D14DC5AE3D}"/>
                  </a:ext>
                </a:extLst>
              </p:cNvPr>
              <p:cNvSpPr/>
              <p:nvPr/>
            </p:nvSpPr>
            <p:spPr>
              <a:xfrm>
                <a:off x="8897353" y="42587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Οβάλ 54">
                <a:extLst>
                  <a:ext uri="{FF2B5EF4-FFF2-40B4-BE49-F238E27FC236}">
                    <a16:creationId xmlns:a16="http://schemas.microsoft.com/office/drawing/2014/main" id="{26B4008E-021A-68B0-FEFB-64180509F3AA}"/>
                  </a:ext>
                </a:extLst>
              </p:cNvPr>
              <p:cNvSpPr/>
              <p:nvPr/>
            </p:nvSpPr>
            <p:spPr>
              <a:xfrm>
                <a:off x="9045468" y="44973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Οβάλ 55">
                <a:extLst>
                  <a:ext uri="{FF2B5EF4-FFF2-40B4-BE49-F238E27FC236}">
                    <a16:creationId xmlns:a16="http://schemas.microsoft.com/office/drawing/2014/main" id="{E10F058A-9D6A-35D1-D159-C5A1E4FBEB3D}"/>
                  </a:ext>
                </a:extLst>
              </p:cNvPr>
              <p:cNvSpPr/>
              <p:nvPr/>
            </p:nvSpPr>
            <p:spPr>
              <a:xfrm>
                <a:off x="9193583" y="422920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Οβάλ 56">
                <a:extLst>
                  <a:ext uri="{FF2B5EF4-FFF2-40B4-BE49-F238E27FC236}">
                    <a16:creationId xmlns:a16="http://schemas.microsoft.com/office/drawing/2014/main" id="{18103D51-C83B-298B-1C22-2082C996FD88}"/>
                  </a:ext>
                </a:extLst>
              </p:cNvPr>
              <p:cNvSpPr/>
              <p:nvPr/>
            </p:nvSpPr>
            <p:spPr>
              <a:xfrm>
                <a:off x="9274400" y="5010669"/>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Ομάδα 76">
              <a:extLst>
                <a:ext uri="{FF2B5EF4-FFF2-40B4-BE49-F238E27FC236}">
                  <a16:creationId xmlns:a16="http://schemas.microsoft.com/office/drawing/2014/main" id="{4FE7348F-FECA-1F94-FFD6-2989429701A9}"/>
                </a:ext>
              </a:extLst>
            </p:cNvPr>
            <p:cNvGrpSpPr/>
            <p:nvPr/>
          </p:nvGrpSpPr>
          <p:grpSpPr>
            <a:xfrm>
              <a:off x="9889511" y="2780833"/>
              <a:ext cx="940595" cy="1087570"/>
              <a:chOff x="9889511" y="2780833"/>
              <a:chExt cx="940595" cy="1087570"/>
            </a:xfrm>
          </p:grpSpPr>
          <p:sp>
            <p:nvSpPr>
              <p:cNvPr id="61" name="Οβάλ 60">
                <a:extLst>
                  <a:ext uri="{FF2B5EF4-FFF2-40B4-BE49-F238E27FC236}">
                    <a16:creationId xmlns:a16="http://schemas.microsoft.com/office/drawing/2014/main" id="{858483CA-A1E9-A367-F4DD-7621B6CA01AC}"/>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Οβάλ 61">
                <a:extLst>
                  <a:ext uri="{FF2B5EF4-FFF2-40B4-BE49-F238E27FC236}">
                    <a16:creationId xmlns:a16="http://schemas.microsoft.com/office/drawing/2014/main" id="{6A75B0E9-4020-9459-7CC4-1DD256495306}"/>
                  </a:ext>
                </a:extLst>
              </p:cNvPr>
              <p:cNvSpPr/>
              <p:nvPr/>
            </p:nvSpPr>
            <p:spPr>
              <a:xfrm>
                <a:off x="10044386" y="341930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Οβάλ 62">
                <a:extLst>
                  <a:ext uri="{FF2B5EF4-FFF2-40B4-BE49-F238E27FC236}">
                    <a16:creationId xmlns:a16="http://schemas.microsoft.com/office/drawing/2014/main" id="{75C9FDE3-3D2F-217A-0A71-5735C7A5BA7F}"/>
                  </a:ext>
                </a:extLst>
              </p:cNvPr>
              <p:cNvSpPr/>
              <p:nvPr/>
            </p:nvSpPr>
            <p:spPr>
              <a:xfrm>
                <a:off x="10163590" y="36264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Οβάλ 63">
                <a:extLst>
                  <a:ext uri="{FF2B5EF4-FFF2-40B4-BE49-F238E27FC236}">
                    <a16:creationId xmlns:a16="http://schemas.microsoft.com/office/drawing/2014/main" id="{1AF33D19-1FFB-8258-3BFD-1DBD63EE5E0B}"/>
                  </a:ext>
                </a:extLst>
              </p:cNvPr>
              <p:cNvSpPr/>
              <p:nvPr/>
            </p:nvSpPr>
            <p:spPr>
              <a:xfrm>
                <a:off x="10163589" y="3187252"/>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Οβάλ 64">
                <a:extLst>
                  <a:ext uri="{FF2B5EF4-FFF2-40B4-BE49-F238E27FC236}">
                    <a16:creationId xmlns:a16="http://schemas.microsoft.com/office/drawing/2014/main" id="{282F6054-8F49-14E4-5699-47687D47DEA0}"/>
                  </a:ext>
                </a:extLst>
              </p:cNvPr>
              <p:cNvSpPr/>
              <p:nvPr/>
            </p:nvSpPr>
            <p:spPr>
              <a:xfrm>
                <a:off x="10311704" y="33747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Οβάλ 65">
                <a:extLst>
                  <a:ext uri="{FF2B5EF4-FFF2-40B4-BE49-F238E27FC236}">
                    <a16:creationId xmlns:a16="http://schemas.microsoft.com/office/drawing/2014/main" id="{0A634DD2-535F-9639-D332-009AE6155AAF}"/>
                  </a:ext>
                </a:extLst>
              </p:cNvPr>
              <p:cNvSpPr/>
              <p:nvPr/>
            </p:nvSpPr>
            <p:spPr>
              <a:xfrm>
                <a:off x="10459819" y="36133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Οβάλ 66">
                <a:extLst>
                  <a:ext uri="{FF2B5EF4-FFF2-40B4-BE49-F238E27FC236}">
                    <a16:creationId xmlns:a16="http://schemas.microsoft.com/office/drawing/2014/main" id="{CBBB044F-F967-5CCC-82F9-B09815F6725A}"/>
                  </a:ext>
                </a:extLst>
              </p:cNvPr>
              <p:cNvSpPr/>
              <p:nvPr/>
            </p:nvSpPr>
            <p:spPr>
              <a:xfrm>
                <a:off x="10607934" y="334524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Οβάλ 67">
                <a:extLst>
                  <a:ext uri="{FF2B5EF4-FFF2-40B4-BE49-F238E27FC236}">
                    <a16:creationId xmlns:a16="http://schemas.microsoft.com/office/drawing/2014/main" id="{3A5DBBB2-8C1F-4AF2-A8ED-99C37D7761A2}"/>
                  </a:ext>
                </a:extLst>
              </p:cNvPr>
              <p:cNvSpPr/>
              <p:nvPr/>
            </p:nvSpPr>
            <p:spPr>
              <a:xfrm>
                <a:off x="9889511" y="3206956"/>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Οβάλ 68">
                <a:extLst>
                  <a:ext uri="{FF2B5EF4-FFF2-40B4-BE49-F238E27FC236}">
                    <a16:creationId xmlns:a16="http://schemas.microsoft.com/office/drawing/2014/main" id="{BB989B34-9726-493A-1319-AAC82712B23C}"/>
                  </a:ext>
                </a:extLst>
              </p:cNvPr>
              <p:cNvSpPr/>
              <p:nvPr/>
            </p:nvSpPr>
            <p:spPr>
              <a:xfrm>
                <a:off x="10037626" y="301288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Οβάλ 69">
                <a:extLst>
                  <a:ext uri="{FF2B5EF4-FFF2-40B4-BE49-F238E27FC236}">
                    <a16:creationId xmlns:a16="http://schemas.microsoft.com/office/drawing/2014/main" id="{8497BBD1-400A-2707-207E-68AE899B471E}"/>
                  </a:ext>
                </a:extLst>
              </p:cNvPr>
              <p:cNvSpPr/>
              <p:nvPr/>
            </p:nvSpPr>
            <p:spPr>
              <a:xfrm>
                <a:off x="10156829" y="278083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Οβάλ 70">
                <a:extLst>
                  <a:ext uri="{FF2B5EF4-FFF2-40B4-BE49-F238E27FC236}">
                    <a16:creationId xmlns:a16="http://schemas.microsoft.com/office/drawing/2014/main" id="{8B27206D-32A8-8C16-10A0-C9FB21B82BB0}"/>
                  </a:ext>
                </a:extLst>
              </p:cNvPr>
              <p:cNvSpPr/>
              <p:nvPr/>
            </p:nvSpPr>
            <p:spPr>
              <a:xfrm>
                <a:off x="10304944" y="29683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Οβάλ 71">
                <a:extLst>
                  <a:ext uri="{FF2B5EF4-FFF2-40B4-BE49-F238E27FC236}">
                    <a16:creationId xmlns:a16="http://schemas.microsoft.com/office/drawing/2014/main" id="{A435CC2E-B5D6-9C59-869D-C80AACCE993F}"/>
                  </a:ext>
                </a:extLst>
              </p:cNvPr>
              <p:cNvSpPr/>
              <p:nvPr/>
            </p:nvSpPr>
            <p:spPr>
              <a:xfrm>
                <a:off x="10453059" y="32069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Οβάλ 72">
                <a:extLst>
                  <a:ext uri="{FF2B5EF4-FFF2-40B4-BE49-F238E27FC236}">
                    <a16:creationId xmlns:a16="http://schemas.microsoft.com/office/drawing/2014/main" id="{291F3E09-32F7-F0D9-2403-369C8081806B}"/>
                  </a:ext>
                </a:extLst>
              </p:cNvPr>
              <p:cNvSpPr/>
              <p:nvPr/>
            </p:nvSpPr>
            <p:spPr>
              <a:xfrm>
                <a:off x="10601174" y="293882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Οβάλ 73">
                <a:extLst>
                  <a:ext uri="{FF2B5EF4-FFF2-40B4-BE49-F238E27FC236}">
                    <a16:creationId xmlns:a16="http://schemas.microsoft.com/office/drawing/2014/main" id="{71DF8BBE-DDAA-4B04-1AF2-D77BC5D7C43E}"/>
                  </a:ext>
                </a:extLst>
              </p:cNvPr>
              <p:cNvSpPr/>
              <p:nvPr/>
            </p:nvSpPr>
            <p:spPr>
              <a:xfrm>
                <a:off x="10681991" y="372028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E4712A3-C09C-4ED2-3B0C-EBEEA7900F58}"/>
                    </a:ext>
                  </a:extLst>
                </p:cNvPr>
                <p:cNvSpPr txBox="1"/>
                <p:nvPr/>
              </p:nvSpPr>
              <p:spPr>
                <a:xfrm>
                  <a:off x="10552097" y="4904757"/>
                  <a:ext cx="1841815"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79" name="TextBox 78">
                  <a:extLst>
                    <a:ext uri="{FF2B5EF4-FFF2-40B4-BE49-F238E27FC236}">
                      <a16:creationId xmlns:a16="http://schemas.microsoft.com/office/drawing/2014/main" id="{5E4712A3-C09C-4ED2-3B0C-EBEEA7900F58}"/>
                    </a:ext>
                  </a:extLst>
                </p:cNvPr>
                <p:cNvSpPr txBox="1">
                  <a:spLocks noRot="1" noChangeAspect="1" noMove="1" noResize="1" noEditPoints="1" noAdjustHandles="1" noChangeArrowheads="1" noChangeShapeType="1" noTextEdit="1"/>
                </p:cNvSpPr>
                <p:nvPr/>
              </p:nvSpPr>
              <p:spPr>
                <a:xfrm>
                  <a:off x="10552097" y="4904757"/>
                  <a:ext cx="1841815" cy="387142"/>
                </a:xfrm>
                <a:prstGeom prst="rect">
                  <a:avLst/>
                </a:prstGeom>
                <a:blipFill>
                  <a:blip r:embed="rId2"/>
                  <a:stretch>
                    <a:fillRect t="-8333" r="-208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CE703FB-620D-9A8D-D5E1-D6DEA16FE37D}"/>
                    </a:ext>
                  </a:extLst>
                </p:cNvPr>
                <p:cNvSpPr txBox="1"/>
                <p:nvPr/>
              </p:nvSpPr>
              <p:spPr>
                <a:xfrm>
                  <a:off x="7831702" y="2030006"/>
                  <a:ext cx="970881"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82" name="TextBox 81">
                  <a:extLst>
                    <a:ext uri="{FF2B5EF4-FFF2-40B4-BE49-F238E27FC236}">
                      <a16:creationId xmlns:a16="http://schemas.microsoft.com/office/drawing/2014/main" id="{BCE703FB-620D-9A8D-D5E1-D6DEA16FE37D}"/>
                    </a:ext>
                  </a:extLst>
                </p:cNvPr>
                <p:cNvSpPr txBox="1">
                  <a:spLocks noRot="1" noChangeAspect="1" noMove="1" noResize="1" noEditPoints="1" noAdjustHandles="1" noChangeArrowheads="1" noChangeShapeType="1" noTextEdit="1"/>
                </p:cNvSpPr>
                <p:nvPr/>
              </p:nvSpPr>
              <p:spPr>
                <a:xfrm>
                  <a:off x="7831702" y="2030006"/>
                  <a:ext cx="970881" cy="387142"/>
                </a:xfrm>
                <a:prstGeom prst="rect">
                  <a:avLst/>
                </a:prstGeom>
                <a:blipFill>
                  <a:blip r:embed="rId3"/>
                  <a:stretch>
                    <a:fillRect t="-8197" r="-5921" b="-26230"/>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23B3A7D2-2316-9ABD-874F-AB3EAE6BA3CB}"/>
                </a:ext>
              </a:extLst>
            </p:cNvPr>
            <p:cNvSpPr txBox="1"/>
            <p:nvPr/>
          </p:nvSpPr>
          <p:spPr>
            <a:xfrm>
              <a:off x="7979413" y="5241917"/>
              <a:ext cx="308098" cy="369332"/>
            </a:xfrm>
            <a:prstGeom prst="rect">
              <a:avLst/>
            </a:prstGeom>
            <a:noFill/>
          </p:spPr>
          <p:txBody>
            <a:bodyPr wrap="none" rtlCol="0">
              <a:spAutoFit/>
            </a:bodyPr>
            <a:lstStyle/>
            <a:p>
              <a:r>
                <a:rPr lang="en-US" dirty="0"/>
                <a:t>0</a:t>
              </a:r>
            </a:p>
          </p:txBody>
        </p:sp>
        <p:sp>
          <p:nvSpPr>
            <p:cNvPr id="84" name="TextBox 83">
              <a:extLst>
                <a:ext uri="{FF2B5EF4-FFF2-40B4-BE49-F238E27FC236}">
                  <a16:creationId xmlns:a16="http://schemas.microsoft.com/office/drawing/2014/main" id="{D5C29F1D-85CD-0A45-A314-DE8150AAF36E}"/>
                </a:ext>
              </a:extLst>
            </p:cNvPr>
            <p:cNvSpPr txBox="1"/>
            <p:nvPr/>
          </p:nvSpPr>
          <p:spPr>
            <a:xfrm>
              <a:off x="7776071" y="3755198"/>
              <a:ext cx="431528" cy="369332"/>
            </a:xfrm>
            <a:prstGeom prst="rect">
              <a:avLst/>
            </a:prstGeom>
            <a:noFill/>
          </p:spPr>
          <p:txBody>
            <a:bodyPr wrap="none" rtlCol="0">
              <a:spAutoFit/>
            </a:bodyPr>
            <a:lstStyle/>
            <a:p>
              <a:r>
                <a:rPr lang="en-US" dirty="0"/>
                <a:t>50</a:t>
              </a:r>
            </a:p>
          </p:txBody>
        </p:sp>
        <p:sp>
          <p:nvSpPr>
            <p:cNvPr id="86" name="TextBox 85">
              <a:extLst>
                <a:ext uri="{FF2B5EF4-FFF2-40B4-BE49-F238E27FC236}">
                  <a16:creationId xmlns:a16="http://schemas.microsoft.com/office/drawing/2014/main" id="{EF94B0FA-F06D-22AE-DF5D-E86139310B58}"/>
                </a:ext>
              </a:extLst>
            </p:cNvPr>
            <p:cNvSpPr txBox="1"/>
            <p:nvPr/>
          </p:nvSpPr>
          <p:spPr>
            <a:xfrm>
              <a:off x="9583556" y="5297929"/>
              <a:ext cx="431528" cy="369332"/>
            </a:xfrm>
            <a:prstGeom prst="rect">
              <a:avLst/>
            </a:prstGeom>
            <a:noFill/>
          </p:spPr>
          <p:txBody>
            <a:bodyPr wrap="none" rtlCol="0">
              <a:spAutoFit/>
            </a:bodyPr>
            <a:lstStyle/>
            <a:p>
              <a:r>
                <a:rPr lang="en-US" dirty="0"/>
                <a:t>50</a:t>
              </a:r>
            </a:p>
          </p:txBody>
        </p:sp>
        <p:sp>
          <p:nvSpPr>
            <p:cNvPr id="87" name="TextBox 86">
              <a:extLst>
                <a:ext uri="{FF2B5EF4-FFF2-40B4-BE49-F238E27FC236}">
                  <a16:creationId xmlns:a16="http://schemas.microsoft.com/office/drawing/2014/main" id="{EABEB874-BCFF-8F72-EAA2-91D43F8567B2}"/>
                </a:ext>
              </a:extLst>
            </p:cNvPr>
            <p:cNvSpPr txBox="1"/>
            <p:nvPr/>
          </p:nvSpPr>
          <p:spPr>
            <a:xfrm>
              <a:off x="10829568" y="5253924"/>
              <a:ext cx="554960" cy="369332"/>
            </a:xfrm>
            <a:prstGeom prst="rect">
              <a:avLst/>
            </a:prstGeom>
            <a:noFill/>
          </p:spPr>
          <p:txBody>
            <a:bodyPr wrap="none" rtlCol="0">
              <a:spAutoFit/>
            </a:bodyPr>
            <a:lstStyle/>
            <a:p>
              <a:r>
                <a:rPr lang="en-US" dirty="0"/>
                <a:t>100</a:t>
              </a:r>
            </a:p>
          </p:txBody>
        </p:sp>
        <p:grpSp>
          <p:nvGrpSpPr>
            <p:cNvPr id="92" name="Ομάδα 91">
              <a:extLst>
                <a:ext uri="{FF2B5EF4-FFF2-40B4-BE49-F238E27FC236}">
                  <a16:creationId xmlns:a16="http://schemas.microsoft.com/office/drawing/2014/main" id="{2CAAD02F-3F38-C3EC-7B67-F7F6CE562D75}"/>
                </a:ext>
              </a:extLst>
            </p:cNvPr>
            <p:cNvGrpSpPr/>
            <p:nvPr/>
          </p:nvGrpSpPr>
          <p:grpSpPr>
            <a:xfrm>
              <a:off x="10527116" y="1828551"/>
              <a:ext cx="1394775" cy="683983"/>
              <a:chOff x="10658077" y="1700036"/>
              <a:chExt cx="1394775" cy="683983"/>
            </a:xfrm>
          </p:grpSpPr>
          <p:sp>
            <p:nvSpPr>
              <p:cNvPr id="88" name="Οβάλ 87">
                <a:extLst>
                  <a:ext uri="{FF2B5EF4-FFF2-40B4-BE49-F238E27FC236}">
                    <a16:creationId xmlns:a16="http://schemas.microsoft.com/office/drawing/2014/main" id="{7DB83517-47FA-F097-8393-9369057D06B4}"/>
                  </a:ext>
                </a:extLst>
              </p:cNvPr>
              <p:cNvSpPr/>
              <p:nvPr/>
            </p:nvSpPr>
            <p:spPr>
              <a:xfrm>
                <a:off x="10658077" y="179141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Οβάλ 88">
                <a:extLst>
                  <a:ext uri="{FF2B5EF4-FFF2-40B4-BE49-F238E27FC236}">
                    <a16:creationId xmlns:a16="http://schemas.microsoft.com/office/drawing/2014/main" id="{FD95B635-2DED-BE9A-390D-45A851F6FB34}"/>
                  </a:ext>
                </a:extLst>
              </p:cNvPr>
              <p:cNvSpPr/>
              <p:nvPr/>
            </p:nvSpPr>
            <p:spPr>
              <a:xfrm>
                <a:off x="10658077" y="212961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8C6198F1-7E3D-E927-EBBA-C846474A7ECD}"/>
                  </a:ext>
                </a:extLst>
              </p:cNvPr>
              <p:cNvSpPr txBox="1"/>
              <p:nvPr/>
            </p:nvSpPr>
            <p:spPr>
              <a:xfrm>
                <a:off x="10829568" y="2014687"/>
                <a:ext cx="1223284" cy="369332"/>
              </a:xfrm>
              <a:prstGeom prst="rect">
                <a:avLst/>
              </a:prstGeom>
              <a:noFill/>
            </p:spPr>
            <p:txBody>
              <a:bodyPr wrap="none" rtlCol="0">
                <a:spAutoFit/>
              </a:bodyPr>
              <a:lstStyle/>
              <a:p>
                <a:r>
                  <a:rPr lang="en-US" b="1" dirty="0"/>
                  <a:t>Negatives</a:t>
                </a:r>
              </a:p>
            </p:txBody>
          </p:sp>
          <p:sp>
            <p:nvSpPr>
              <p:cNvPr id="91" name="TextBox 90">
                <a:extLst>
                  <a:ext uri="{FF2B5EF4-FFF2-40B4-BE49-F238E27FC236}">
                    <a16:creationId xmlns:a16="http://schemas.microsoft.com/office/drawing/2014/main" id="{214ACAF3-097F-0907-5009-0A14DEC180AE}"/>
                  </a:ext>
                </a:extLst>
              </p:cNvPr>
              <p:cNvSpPr txBox="1"/>
              <p:nvPr/>
            </p:nvSpPr>
            <p:spPr>
              <a:xfrm>
                <a:off x="10829568" y="1700036"/>
                <a:ext cx="1133452" cy="369332"/>
              </a:xfrm>
              <a:prstGeom prst="rect">
                <a:avLst/>
              </a:prstGeom>
              <a:noFill/>
            </p:spPr>
            <p:txBody>
              <a:bodyPr wrap="none" rtlCol="0">
                <a:spAutoFit/>
              </a:bodyPr>
              <a:lstStyle/>
              <a:p>
                <a:r>
                  <a:rPr lang="en-US" b="1" dirty="0"/>
                  <a:t>Positives</a:t>
                </a:r>
              </a:p>
            </p:txBody>
          </p:sp>
        </p:grpSp>
      </p:grpSp>
    </p:spTree>
    <p:extLst>
      <p:ext uri="{BB962C8B-B14F-4D97-AF65-F5344CB8AC3E}">
        <p14:creationId xmlns:p14="http://schemas.microsoft.com/office/powerpoint/2010/main" val="2977630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Simplified: Feel and Talk like an Expert in Neural Networks |  by Natasha Mashanovich | Towards AI">
            <a:extLst>
              <a:ext uri="{FF2B5EF4-FFF2-40B4-BE49-F238E27FC236}">
                <a16:creationId xmlns:a16="http://schemas.microsoft.com/office/drawing/2014/main" id="{29D0EEC7-023F-4049-A5CD-057B2C79D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442" y="4512913"/>
            <a:ext cx="5057775" cy="2208562"/>
          </a:xfrm>
          <a:prstGeom prst="rect">
            <a:avLst/>
          </a:prstGeom>
          <a:noFill/>
          <a:extLst>
            <a:ext uri="{909E8E84-426E-40DD-AFC4-6F175D3DCCD1}">
              <a14:hiddenFill xmlns:a14="http://schemas.microsoft.com/office/drawing/2010/main">
                <a:solidFill>
                  <a:srgbClr val="FFFFFF"/>
                </a:solidFill>
              </a14:hiddenFill>
            </a:ext>
          </a:extLst>
        </p:spPr>
      </p:pic>
      <p:sp>
        <p:nvSpPr>
          <p:cNvPr id="2" name="Τίτλος 1">
            <a:extLst>
              <a:ext uri="{FF2B5EF4-FFF2-40B4-BE49-F238E27FC236}">
                <a16:creationId xmlns:a16="http://schemas.microsoft.com/office/drawing/2014/main" id="{8EDDDB81-0889-414D-74CD-D275CD8B8126}"/>
              </a:ext>
            </a:extLst>
          </p:cNvPr>
          <p:cNvSpPr>
            <a:spLocks noGrp="1"/>
          </p:cNvSpPr>
          <p:nvPr>
            <p:ph type="title"/>
          </p:nvPr>
        </p:nvSpPr>
        <p:spPr>
          <a:xfrm>
            <a:off x="713232" y="136525"/>
            <a:ext cx="7230618" cy="1325563"/>
          </a:xfrm>
        </p:spPr>
        <p:txBody>
          <a:bodyPr/>
          <a:lstStyle/>
          <a:p>
            <a:r>
              <a:rPr lang="en-US" dirty="0"/>
              <a:t>Deep Neural Networks (DNNs)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2785C0EF-22EC-DFBB-61F7-C3B9CFFC4C3C}"/>
                  </a:ext>
                </a:extLst>
              </p:cNvPr>
              <p:cNvSpPr>
                <a:spLocks noGrp="1"/>
              </p:cNvSpPr>
              <p:nvPr>
                <p:ph idx="1"/>
              </p:nvPr>
            </p:nvSpPr>
            <p:spPr>
              <a:xfrm>
                <a:off x="838199" y="1412835"/>
                <a:ext cx="6229351" cy="4597440"/>
              </a:xfrm>
            </p:spPr>
            <p:txBody>
              <a:bodyPr>
                <a:normAutofit/>
              </a:bodyPr>
              <a:lstStyle/>
              <a:p>
                <a:r>
                  <a:rPr lang="en-US" sz="2000" dirty="0"/>
                  <a:t>Works in 3 phases:</a:t>
                </a:r>
              </a:p>
              <a:p>
                <a:pPr marL="800100" lvl="1" indent="-342900">
                  <a:buFont typeface="+mj-lt"/>
                  <a:buAutoNum type="arabicPeriod"/>
                </a:pPr>
                <a:r>
                  <a:rPr lang="en-US" sz="1800" b="1" dirty="0"/>
                  <a:t>Feedforward</a:t>
                </a:r>
                <a:r>
                  <a:rPr lang="en-US" sz="1800" dirty="0"/>
                  <a:t>: Propagates the inputs into the network and generates the predictions. Finally, it computes the error </a:t>
                </a:r>
                <a14:m>
                  <m:oMath xmlns:m="http://schemas.openxmlformats.org/officeDocument/2006/math">
                    <m:r>
                      <a:rPr lang="en-US" sz="1800" b="0" i="1" smtClean="0">
                        <a:latin typeface="Cambria Math" panose="02040503050406030204" pitchFamily="18" charset="0"/>
                      </a:rPr>
                      <m:t>𝐸</m:t>
                    </m:r>
                  </m:oMath>
                </a14:m>
                <a:r>
                  <a:rPr lang="en-US" sz="1800" dirty="0"/>
                  <a:t> using the loss function.</a:t>
                </a:r>
              </a:p>
              <a:p>
                <a:pPr marL="800100" lvl="1" indent="-342900">
                  <a:buFont typeface="+mj-lt"/>
                  <a:buAutoNum type="arabicPeriod"/>
                </a:pPr>
                <a:r>
                  <a:rPr lang="en-US" sz="1800" b="1" dirty="0"/>
                  <a:t>Back-Propagation</a:t>
                </a:r>
                <a:r>
                  <a:rPr lang="en-US" sz="1800" dirty="0"/>
                  <a:t>: It propagates the network’s error back to the previous weights by computing the gradients of the error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den>
                    </m:f>
                  </m:oMath>
                </a14:m>
                <a:r>
                  <a:rPr lang="en-US" sz="1800" dirty="0"/>
                  <a:t> with respect to each weight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oMath>
                </a14:m>
                <a:r>
                  <a:rPr lang="en-US" sz="1800" dirty="0"/>
                  <a:t>.</a:t>
                </a:r>
              </a:p>
              <a:p>
                <a:r>
                  <a:rPr lang="en-US" sz="2000" b="1" dirty="0"/>
                  <a:t>It has been proved that this can easily be achieved by applying the chain rule. </a:t>
                </a:r>
              </a:p>
            </p:txBody>
          </p:sp>
        </mc:Choice>
        <mc:Fallback xmlns="">
          <p:sp>
            <p:nvSpPr>
              <p:cNvPr id="3" name="Θέση περιεχομένου 2">
                <a:extLst>
                  <a:ext uri="{FF2B5EF4-FFF2-40B4-BE49-F238E27FC236}">
                    <a16:creationId xmlns:a16="http://schemas.microsoft.com/office/drawing/2014/main" id="{2785C0EF-22EC-DFBB-61F7-C3B9CFFC4C3C}"/>
                  </a:ext>
                </a:extLst>
              </p:cNvPr>
              <p:cNvSpPr>
                <a:spLocks noGrp="1" noRot="1" noChangeAspect="1" noMove="1" noResize="1" noEditPoints="1" noAdjustHandles="1" noChangeArrowheads="1" noChangeShapeType="1" noTextEdit="1"/>
              </p:cNvSpPr>
              <p:nvPr>
                <p:ph idx="1"/>
              </p:nvPr>
            </p:nvSpPr>
            <p:spPr>
              <a:xfrm>
                <a:off x="838199" y="1412835"/>
                <a:ext cx="6229351" cy="4597440"/>
              </a:xfrm>
              <a:blipFill>
                <a:blip r:embed="rId3"/>
                <a:stretch>
                  <a:fillRect l="-783" t="-1326" r="-1370"/>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04E4EA13-85CE-5FA7-546B-D738D993FFC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63ED6991-78E9-AC56-1E66-48E1DDF9DA3F}"/>
              </a:ext>
            </a:extLst>
          </p:cNvPr>
          <p:cNvSpPr>
            <a:spLocks noGrp="1"/>
          </p:cNvSpPr>
          <p:nvPr>
            <p:ph type="sldNum" sz="quarter" idx="12"/>
          </p:nvPr>
        </p:nvSpPr>
        <p:spPr/>
        <p:txBody>
          <a:bodyPr/>
          <a:lstStyle/>
          <a:p>
            <a:fld id="{4ACA1919-B5C6-4827-8B15-372F46BB4020}" type="slidenum">
              <a:rPr lang="en-US" smtClean="0"/>
              <a:t>30</a:t>
            </a:fld>
            <a:endParaRPr lang="en-US"/>
          </a:p>
        </p:txBody>
      </p:sp>
      <p:grpSp>
        <p:nvGrpSpPr>
          <p:cNvPr id="6" name="Ομάδα 5">
            <a:extLst>
              <a:ext uri="{FF2B5EF4-FFF2-40B4-BE49-F238E27FC236}">
                <a16:creationId xmlns:a16="http://schemas.microsoft.com/office/drawing/2014/main" id="{98E7753D-E3B8-20D8-2FB9-302D22C34AED}"/>
              </a:ext>
            </a:extLst>
          </p:cNvPr>
          <p:cNvGrpSpPr/>
          <p:nvPr/>
        </p:nvGrpSpPr>
        <p:grpSpPr>
          <a:xfrm>
            <a:off x="8090392" y="398062"/>
            <a:ext cx="3783615" cy="2307440"/>
            <a:chOff x="7459164" y="3024185"/>
            <a:chExt cx="4282440" cy="2611649"/>
          </a:xfrm>
        </p:grpSpPr>
        <p:pic>
          <p:nvPicPr>
            <p:cNvPr id="7" name="Picture 2" descr="A Brief History of AI with Deep Learning | by LM Po | Medium">
              <a:extLst>
                <a:ext uri="{FF2B5EF4-FFF2-40B4-BE49-F238E27FC236}">
                  <a16:creationId xmlns:a16="http://schemas.microsoft.com/office/drawing/2014/main" id="{A22F1004-D72E-7784-BBC4-F98DD4E79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164" y="3024185"/>
              <a:ext cx="4282440" cy="15752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689F21-8C9F-C3C5-97AA-2C18C03F5AC1}"/>
                </a:ext>
              </a:extLst>
            </p:cNvPr>
            <p:cNvSpPr txBox="1"/>
            <p:nvPr/>
          </p:nvSpPr>
          <p:spPr>
            <a:xfrm>
              <a:off x="8010145" y="4681727"/>
              <a:ext cx="3578352" cy="954107"/>
            </a:xfrm>
            <a:prstGeom prst="rect">
              <a:avLst/>
            </a:prstGeom>
            <a:noFill/>
          </p:spPr>
          <p:txBody>
            <a:bodyPr wrap="square" rtlCol="0">
              <a:spAutoFit/>
            </a:bodyPr>
            <a:lstStyle/>
            <a:p>
              <a:r>
                <a:rPr lang="en-US" sz="1400" i="1" dirty="0"/>
                <a:t>Modern Multilayer Neural Networks: David </a:t>
              </a:r>
              <a:r>
                <a:rPr lang="en-US" sz="1400" i="1" dirty="0" err="1"/>
                <a:t>Rumelhart</a:t>
              </a:r>
              <a:r>
                <a:rPr lang="en-US" sz="1400" i="1" dirty="0"/>
                <a:t>, Geoffrey Hinton, and Ronald Williams (1986)</a:t>
              </a:r>
            </a:p>
            <a:p>
              <a:endParaRPr lang="en-US" sz="1400" i="1" dirty="0"/>
            </a:p>
          </p:txBody>
        </p:sp>
      </p:grpSp>
      <p:pic>
        <p:nvPicPr>
          <p:cNvPr id="9" name="Picture 4" descr="machine learning - Different ways to calculate backpropagation derivatives,  any difference? - Artificial Intelligence Stack Exchange">
            <a:extLst>
              <a:ext uri="{FF2B5EF4-FFF2-40B4-BE49-F238E27FC236}">
                <a16:creationId xmlns:a16="http://schemas.microsoft.com/office/drawing/2014/main" id="{991CF7EB-5C49-0094-0B26-403AE5E047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2594323"/>
            <a:ext cx="3865817" cy="194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214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D29BC0F-4CDF-8DF4-0E06-B6F8A6D2DA4F}"/>
              </a:ext>
            </a:extLst>
          </p:cNvPr>
          <p:cNvSpPr>
            <a:spLocks noGrp="1"/>
          </p:cNvSpPr>
          <p:nvPr>
            <p:ph type="title"/>
          </p:nvPr>
        </p:nvSpPr>
        <p:spPr>
          <a:xfrm>
            <a:off x="364508" y="132186"/>
            <a:ext cx="6863678" cy="983489"/>
          </a:xfrm>
        </p:spPr>
        <p:txBody>
          <a:bodyPr>
            <a:normAutofit/>
          </a:bodyPr>
          <a:lstStyle/>
          <a:p>
            <a:r>
              <a:rPr lang="en-US" sz="4000" dirty="0"/>
              <a:t>Back-Propagation Example</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526EB232-EA51-B080-208E-4EB2EF06C76B}"/>
                  </a:ext>
                </a:extLst>
              </p:cNvPr>
              <p:cNvSpPr>
                <a:spLocks noGrp="1"/>
              </p:cNvSpPr>
              <p:nvPr>
                <p:ph idx="1"/>
              </p:nvPr>
            </p:nvSpPr>
            <p:spPr>
              <a:xfrm>
                <a:off x="364508" y="1139236"/>
                <a:ext cx="7644112" cy="4979099"/>
              </a:xfrm>
            </p:spPr>
            <p:txBody>
              <a:bodyPr>
                <a:normAutofit/>
              </a:bodyPr>
              <a:lstStyle/>
              <a:p>
                <a:r>
                  <a:rPr lang="en-US" sz="1800" dirty="0"/>
                  <a:t>The following MLP applies sigmoid activations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𝑜</m:t>
                        </m:r>
                      </m:e>
                      <m:sub>
                        <m:r>
                          <a:rPr lang="en-US" sz="1800" b="0" i="1" smtClean="0">
                            <a:latin typeface="Cambria Math" panose="02040503050406030204" pitchFamily="18" charset="0"/>
                          </a:rPr>
                          <m:t>1</m:t>
                        </m:r>
                      </m:sub>
                    </m:sSub>
                  </m:oMath>
                </a14:m>
                <a:r>
                  <a:rPr lang="en-US" sz="1800"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𝑜</m:t>
                        </m:r>
                      </m:e>
                      <m:sub>
                        <m:r>
                          <a:rPr lang="en-US" sz="1800" b="0" i="1" smtClean="0">
                            <a:latin typeface="Cambria Math" panose="02040503050406030204" pitchFamily="18" charset="0"/>
                          </a:rPr>
                          <m:t>2</m:t>
                        </m:r>
                      </m:sub>
                    </m:sSub>
                  </m:oMath>
                </a14:m>
                <a:r>
                  <a:rPr lang="en-US" sz="1800" dirty="0"/>
                  <a:t> outputs and ReLU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2</m:t>
                        </m:r>
                      </m:sub>
                    </m:sSub>
                  </m:oMath>
                </a14:m>
                <a:r>
                  <a:rPr lang="en-US" sz="1800" dirty="0"/>
                  <a:t>. Compute the gradients of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11</m:t>
                        </m:r>
                      </m:sub>
                      <m:sup>
                        <m:r>
                          <a:rPr lang="en-US" sz="1800" b="0" i="1" smtClean="0">
                            <a:latin typeface="Cambria Math" panose="02040503050406030204" pitchFamily="18" charset="0"/>
                          </a:rPr>
                          <m:t>(2)</m:t>
                        </m:r>
                      </m:sup>
                    </m:sSubSup>
                  </m:oMath>
                </a14:m>
                <a:r>
                  <a:rPr lang="en-US" sz="1800" dirty="0"/>
                  <a:t>,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r>
                          <a:rPr lang="en-US" sz="1800" i="1">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m:t>
                        </m:r>
                      </m:sup>
                    </m:sSubSup>
                    <m:r>
                      <a:rPr lang="en-US" sz="1800" b="0" i="1" smtClean="0">
                        <a:latin typeface="Cambria Math" panose="02040503050406030204" pitchFamily="18" charset="0"/>
                      </a:rPr>
                      <m:t>,</m:t>
                    </m:r>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𝑤</m:t>
                        </m:r>
                      </m:e>
                      <m:sub>
                        <m:r>
                          <a:rPr lang="en-US" sz="1800" i="1" dirty="0">
                            <a:latin typeface="Cambria Math" panose="02040503050406030204" pitchFamily="18" charset="0"/>
                          </a:rPr>
                          <m:t>22</m:t>
                        </m:r>
                      </m:sub>
                      <m:sup>
                        <m:r>
                          <a:rPr lang="en-US" sz="1800" i="1" dirty="0">
                            <a:latin typeface="Cambria Math" panose="02040503050406030204" pitchFamily="18" charset="0"/>
                          </a:rPr>
                          <m:t>(1)</m:t>
                        </m:r>
                      </m:sup>
                    </m:sSubSup>
                  </m:oMath>
                </a14:m>
                <a:r>
                  <a:rPr lang="en-US" sz="1800" dirty="0"/>
                  <a:t>using the </a:t>
                </a:r>
                <a14:m>
                  <m:oMath xmlns:m="http://schemas.openxmlformats.org/officeDocument/2006/math">
                    <m:r>
                      <a:rPr lang="en-US" sz="1800" b="0" i="1" smtClean="0">
                        <a:latin typeface="Cambria Math" panose="02040503050406030204" pitchFamily="18" charset="0"/>
                      </a:rPr>
                      <m:t>𝑀𝑆𝐸</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oMath>
                </a14:m>
                <a:r>
                  <a:rPr lang="en-US" sz="1800" dirty="0"/>
                  <a:t> as loss function, if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rPr>
                      <m:t>𝑟</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&gt;0</m:t>
                    </m:r>
                  </m:oMath>
                </a14:m>
                <a:r>
                  <a:rPr lang="en-US" sz="1800" dirty="0"/>
                  <a:t> and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h</m:t>
                        </m:r>
                      </m:e>
                      <m:sub>
                        <m:r>
                          <a:rPr lang="en-US" sz="1800" b="0" i="1" smtClean="0">
                            <a:latin typeface="Cambria Math" panose="02040503050406030204" pitchFamily="18" charset="0"/>
                          </a:rPr>
                          <m:t>2</m:t>
                        </m:r>
                      </m:sub>
                      <m:sup>
                        <m:r>
                          <a:rPr lang="en-US" sz="1800" b="0" i="1" smtClean="0">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rPr>
                      <m:t>𝑟</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2</m:t>
                            </m:r>
                          </m:sub>
                        </m:sSub>
                      </m:e>
                    </m:d>
                    <m:r>
                      <a:rPr lang="en-US" sz="1800" b="0" i="1" smtClean="0">
                        <a:latin typeface="Cambria Math" panose="02040503050406030204" pitchFamily="18" charset="0"/>
                      </a:rPr>
                      <m:t>=0</m:t>
                    </m:r>
                  </m:oMath>
                </a14:m>
                <a:r>
                  <a:rPr lang="en-US" sz="1800" dirty="0"/>
                  <a:t>.</a:t>
                </a:r>
              </a:p>
              <a:p>
                <a:r>
                  <a:rPr lang="en-US" sz="2000" b="1" dirty="0"/>
                  <a:t>--- Feedforward ---</a:t>
                </a:r>
                <a:endParaRPr lang="en-US" sz="2000" dirty="0"/>
              </a:p>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𝑟</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(1)</m:t>
                        </m:r>
                      </m:sup>
                    </m:sSubSup>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h</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𝑟</m:t>
                    </m:r>
                    <m:r>
                      <a:rPr lang="en-US" sz="1800" b="0" i="1" dirty="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r>
                          <a:rPr lang="en-US" sz="1800" b="0" i="1" smtClean="0">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r>
                          <a:rPr lang="en-US" sz="1800" b="0" i="1" smtClean="0">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sub>
                    </m:sSub>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b="0" i="1" smtClean="0">
                            <a:latin typeface="Cambria Math" panose="02040503050406030204" pitchFamily="18" charset="0"/>
                          </a:rPr>
                          <m:t>2</m:t>
                        </m:r>
                      </m:sub>
                      <m:sup>
                        <m:r>
                          <a:rPr lang="en-US" sz="1800" i="1">
                            <a:latin typeface="Cambria Math" panose="02040503050406030204" pitchFamily="18" charset="0"/>
                          </a:rPr>
                          <m:t>(1)</m:t>
                        </m:r>
                      </m:sup>
                    </m:sSubSup>
                    <m:r>
                      <a:rPr lang="en-US" sz="1800" b="0" i="1" dirty="0" smtClean="0">
                        <a:latin typeface="Cambria Math" panose="02040503050406030204" pitchFamily="18" charset="0"/>
                      </a:rPr>
                      <m:t>)</m:t>
                    </m:r>
                  </m:oMath>
                </a14:m>
                <a:r>
                  <a:rPr lang="en-US" sz="1800" dirty="0"/>
                  <a:t>.</a:t>
                </a:r>
              </a:p>
              <a:p>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b="0" i="1" smtClean="0">
                        <a:latin typeface="Cambria Math" panose="02040503050406030204" pitchFamily="18" charset="0"/>
                      </a:rPr>
                      <m:t>=</m:t>
                    </m:r>
                    <m:r>
                      <a:rPr lang="el-GR" sz="1800" b="0" i="1" smtClean="0">
                        <a:latin typeface="Cambria Math" panose="02040503050406030204" pitchFamily="18" charset="0"/>
                      </a:rPr>
                      <m:t>𝜎</m:t>
                    </m:r>
                    <m:d>
                      <m:dPr>
                        <m:ctrlPr>
                          <a:rPr lang="el-GR"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m:t>
                            </m:r>
                            <m:r>
                              <a:rPr lang="en-US" sz="1800" b="0" i="1" smtClean="0">
                                <a:latin typeface="Cambria Math" panose="02040503050406030204" pitchFamily="18" charset="0"/>
                              </a:rPr>
                              <m:t>1</m:t>
                            </m:r>
                          </m:sub>
                          <m: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e>
                            </m:d>
                          </m:sup>
                        </m:sSub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b="0" i="1" smtClean="0">
                                <a:latin typeface="Cambria Math" panose="02040503050406030204" pitchFamily="18" charset="0"/>
                              </a:rPr>
                              <m:t>2</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b="0" i="1" smtClean="0">
                                <a:latin typeface="Cambria Math" panose="02040503050406030204" pitchFamily="18" charset="0"/>
                              </a:rPr>
                              <m:t>2</m:t>
                            </m:r>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r>
                          <a:rPr lang="en-US"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b="0" i="1" smtClean="0">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e>
                    </m:d>
                    <m:r>
                      <a:rPr lang="el-GR" sz="1800" b="0" i="1" smtClean="0">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l-GR" sz="1800" i="1">
                        <a:latin typeface="Cambria Math" panose="02040503050406030204" pitchFamily="18" charset="0"/>
                      </a:rPr>
                      <m:t>𝜎</m:t>
                    </m:r>
                    <m:d>
                      <m:dPr>
                        <m:ctrlPr>
                          <a:rPr lang="el-GR"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m:t>
                            </m:r>
                            <m:r>
                              <a:rPr lang="en-US" sz="1800" b="0" i="1" smtClean="0">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2</m:t>
                            </m:r>
                            <m:r>
                              <a:rPr lang="en-US" sz="1800" b="0" i="1" smtClean="0">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e>
                    </m:d>
                  </m:oMath>
                </a14:m>
                <a:r>
                  <a:rPr lang="en-US" sz="1800" dirty="0"/>
                  <a:t>.</a:t>
                </a:r>
              </a:p>
              <a:p>
                <a:r>
                  <a:rPr lang="en-US" sz="1800" b="1" dirty="0"/>
                  <a:t>--- Back-Propagation ---</a:t>
                </a:r>
                <a:endParaRPr lang="en-US" sz="1800" dirty="0"/>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11</m:t>
                            </m:r>
                          </m:sub>
                          <m:sup>
                            <m:r>
                              <a:rPr lang="en-US" sz="1800" b="0" i="1" smtClean="0">
                                <a:latin typeface="Cambria Math" panose="02040503050406030204" pitchFamily="18" charset="0"/>
                              </a:rPr>
                              <m:t>(2)</m:t>
                            </m:r>
                          </m:sup>
                        </m:sSubSup>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d>
                      <m:dPr>
                        <m:ctrlPr>
                          <a:rPr lang="en-US" sz="1800" b="0" i="1" smtClean="0">
                            <a:latin typeface="Cambria Math" panose="02040503050406030204" pitchFamily="18" charset="0"/>
                          </a:rPr>
                        </m:ctrlPr>
                      </m:dPr>
                      <m:e>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𝐸</m:t>
                            </m:r>
                          </m:e>
                          <m:sub>
                            <m:r>
                              <a:rPr lang="en-US" sz="1800" b="0" i="1" smtClean="0">
                                <a:solidFill>
                                  <a:srgbClr val="FF0000"/>
                                </a:solidFill>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2</m:t>
                            </m:r>
                          </m:sub>
                        </m:sSub>
                      </m:e>
                    </m:d>
                    <m:r>
                      <a:rPr lang="en-US" sz="1800" b="0" i="1" smtClean="0">
                        <a:latin typeface="Cambria Math" panose="02040503050406030204" pitchFamily="18" charset="0"/>
                      </a:rPr>
                      <m:t>=</m:t>
                    </m:r>
                    <m:f>
                      <m:fPr>
                        <m:ctrlPr>
                          <a:rPr lang="en-US" sz="1800" i="1" smtClean="0">
                            <a:solidFill>
                              <a:srgbClr val="FF0000"/>
                            </a:solidFill>
                            <a:latin typeface="Cambria Math" panose="02040503050406030204" pitchFamily="18" charset="0"/>
                          </a:rPr>
                        </m:ctrlPr>
                      </m:fPr>
                      <m:num>
                        <m:r>
                          <a:rPr lang="en-US" sz="1800" i="1">
                            <a:solidFill>
                              <a:srgbClr val="FF0000"/>
                            </a:solidFill>
                            <a:latin typeface="Cambria Math" panose="02040503050406030204" pitchFamily="18" charset="0"/>
                          </a:rPr>
                          <m:t>𝑑</m:t>
                        </m:r>
                      </m:num>
                      <m:den>
                        <m:r>
                          <a:rPr lang="en-US" sz="1800" i="1">
                            <a:solidFill>
                              <a:srgbClr val="FF0000"/>
                            </a:solidFill>
                            <a:latin typeface="Cambria Math" panose="02040503050406030204" pitchFamily="18" charset="0"/>
                          </a:rPr>
                          <m:t>𝑑</m:t>
                        </m:r>
                        <m:sSubSup>
                          <m:sSubSupPr>
                            <m:ctrlPr>
                              <a:rPr lang="en-US" sz="1800" i="1">
                                <a:solidFill>
                                  <a:srgbClr val="FF0000"/>
                                </a:solidFill>
                                <a:latin typeface="Cambria Math" panose="02040503050406030204" pitchFamily="18" charset="0"/>
                              </a:rPr>
                            </m:ctrlPr>
                          </m:sSubSupPr>
                          <m:e>
                            <m:r>
                              <a:rPr lang="en-US" sz="1800" i="1">
                                <a:solidFill>
                                  <a:srgbClr val="FF0000"/>
                                </a:solidFill>
                                <a:latin typeface="Cambria Math" panose="02040503050406030204" pitchFamily="18" charset="0"/>
                              </a:rPr>
                              <m:t>𝑤</m:t>
                            </m:r>
                          </m:e>
                          <m:sub>
                            <m:r>
                              <a:rPr lang="en-US" sz="1800" i="1">
                                <a:solidFill>
                                  <a:srgbClr val="FF0000"/>
                                </a:solidFill>
                                <a:latin typeface="Cambria Math" panose="02040503050406030204" pitchFamily="18" charset="0"/>
                              </a:rPr>
                              <m:t>11</m:t>
                            </m:r>
                          </m:sub>
                          <m:sup>
                            <m:d>
                              <m:dPr>
                                <m:ctrlPr>
                                  <a:rPr lang="en-US" sz="1800" i="1">
                                    <a:solidFill>
                                      <a:srgbClr val="FF0000"/>
                                    </a:solidFill>
                                    <a:latin typeface="Cambria Math" panose="02040503050406030204" pitchFamily="18" charset="0"/>
                                  </a:rPr>
                                </m:ctrlPr>
                              </m:dPr>
                              <m:e>
                                <m:r>
                                  <a:rPr lang="en-US" sz="1800" i="1">
                                    <a:solidFill>
                                      <a:srgbClr val="FF0000"/>
                                    </a:solidFill>
                                    <a:latin typeface="Cambria Math" panose="02040503050406030204" pitchFamily="18" charset="0"/>
                                  </a:rPr>
                                  <m:t>2</m:t>
                                </m:r>
                              </m:e>
                            </m:d>
                          </m:sup>
                        </m:sSubSup>
                      </m:den>
                    </m:f>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𝐸</m:t>
                        </m:r>
                      </m:e>
                      <m:sub>
                        <m:r>
                          <a:rPr lang="en-US" sz="1800" b="0" i="1" smtClean="0">
                            <a:solidFill>
                              <a:srgbClr val="FF0000"/>
                            </a:solidFill>
                            <a:latin typeface="Cambria Math" panose="02040503050406030204" pitchFamily="18" charset="0"/>
                          </a:rPr>
                          <m:t>1</m:t>
                        </m:r>
                      </m:sub>
                    </m:sSub>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2</m:t>
                        </m:r>
                      </m:sub>
                    </m:sSub>
                  </m:oMath>
                </a14:m>
                <a:r>
                  <a:rPr lang="en-US" sz="1800" dirty="0"/>
                  <a:t>.</a:t>
                </a:r>
              </a:p>
              <a:p>
                <a:r>
                  <a:rPr lang="en-US" sz="1800" dirty="0"/>
                  <a:t>Since the term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r>
                          <a:rPr lang="en-US" sz="1800" i="1">
                            <a:latin typeface="Cambria Math" panose="02040503050406030204" pitchFamily="18" charset="0"/>
                          </a:rPr>
                          <m:t>(2)</m:t>
                        </m:r>
                      </m:sup>
                    </m:sSubSup>
                  </m:oMath>
                </a14:m>
                <a:r>
                  <a:rPr lang="en-US" sz="1800" dirty="0"/>
                  <a:t> is not inside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2</m:t>
                        </m:r>
                      </m:sub>
                    </m:sSub>
                  </m:oMath>
                </a14:m>
                <a:r>
                  <a:rPr lang="en-US" sz="1800" dirty="0"/>
                  <a:t>, then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2</m:t>
                        </m:r>
                      </m:sub>
                    </m:sSub>
                  </m:oMath>
                </a14:m>
                <a:r>
                  <a:rPr lang="en-US" sz="1800" dirty="0"/>
                  <a:t> is </a:t>
                </a:r>
                <a:r>
                  <a:rPr lang="en-US" sz="1800" b="1" dirty="0"/>
                  <a:t>constant</a:t>
                </a:r>
                <a:r>
                  <a:rPr lang="en-US" sz="1800" dirty="0"/>
                  <a:t> </a:t>
                </a:r>
                <a14:m>
                  <m:oMath xmlns:m="http://schemas.openxmlformats.org/officeDocument/2006/math">
                    <m:r>
                      <a:rPr lang="en-US" sz="1800" b="0" i="0"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2</m:t>
                        </m:r>
                      </m:sub>
                    </m:sSub>
                    <m:r>
                      <a:rPr lang="en-US" sz="1800" b="0" i="1" smtClean="0">
                        <a:latin typeface="Cambria Math" panose="02040503050406030204" pitchFamily="18" charset="0"/>
                      </a:rPr>
                      <m:t>=0</m:t>
                    </m:r>
                  </m:oMath>
                </a14:m>
                <a:r>
                  <a:rPr lang="en-US" sz="1800" dirty="0"/>
                  <a:t>.</a:t>
                </a:r>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=2</m:t>
                    </m:r>
                    <m:d>
                      <m:dPr>
                        <m:ctrlPr>
                          <a:rPr lang="en-US" sz="1800" b="0" i="1" smtClean="0">
                            <a:latin typeface="Cambria Math" panose="02040503050406030204" pitchFamily="18" charset="0"/>
                          </a:rPr>
                        </m:ctrlPr>
                      </m:dPr>
                      <m:e>
                        <m:sSub>
                          <m:sSubPr>
                            <m:ctrlPr>
                              <a:rPr lang="en-US" sz="1800" i="1" smtClean="0">
                                <a:solidFill>
                                  <a:srgbClr val="FF0000"/>
                                </a:solidFill>
                                <a:latin typeface="Cambria Math" panose="02040503050406030204" pitchFamily="18" charset="0"/>
                              </a:rPr>
                            </m:ctrlPr>
                          </m:sSubPr>
                          <m:e>
                            <m:acc>
                              <m:accPr>
                                <m:chr m:val="̂"/>
                                <m:ctrlPr>
                                  <a:rPr lang="en-US" sz="1800" i="1">
                                    <a:solidFill>
                                      <a:srgbClr val="FF0000"/>
                                    </a:solidFill>
                                    <a:latin typeface="Cambria Math" panose="02040503050406030204" pitchFamily="18" charset="0"/>
                                  </a:rPr>
                                </m:ctrlPr>
                              </m:accPr>
                              <m:e>
                                <m:r>
                                  <a:rPr lang="en-US" sz="1800" i="1">
                                    <a:solidFill>
                                      <a:srgbClr val="FF0000"/>
                                    </a:solidFill>
                                    <a:latin typeface="Cambria Math" panose="02040503050406030204" pitchFamily="18" charset="0"/>
                                  </a:rPr>
                                  <m:t>𝑦</m:t>
                                </m:r>
                              </m:e>
                            </m:acc>
                          </m:e>
                          <m:sub>
                            <m:r>
                              <a:rPr lang="en-US" sz="1800" i="1">
                                <a:solidFill>
                                  <a:srgbClr val="FF0000"/>
                                </a:solidFill>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d>
                      <m:dPr>
                        <m:ctrlPr>
                          <a:rPr lang="en-US" sz="1800" i="1">
                            <a:latin typeface="Cambria Math" panose="02040503050406030204" pitchFamily="18" charset="0"/>
                          </a:rPr>
                        </m:ctrlPr>
                      </m:dPr>
                      <m:e>
                        <m:sSub>
                          <m:sSubPr>
                            <m:ctrlPr>
                              <a:rPr lang="en-US" sz="1800" i="1" smtClean="0">
                                <a:solidFill>
                                  <a:srgbClr val="FF0000"/>
                                </a:solidFill>
                                <a:latin typeface="Cambria Math" panose="02040503050406030204" pitchFamily="18" charset="0"/>
                              </a:rPr>
                            </m:ctrlPr>
                          </m:sSubPr>
                          <m:e>
                            <m:acc>
                              <m:accPr>
                                <m:chr m:val="̂"/>
                                <m:ctrlPr>
                                  <a:rPr lang="en-US" sz="1800" i="1">
                                    <a:solidFill>
                                      <a:srgbClr val="FF0000"/>
                                    </a:solidFill>
                                    <a:latin typeface="Cambria Math" panose="02040503050406030204" pitchFamily="18" charset="0"/>
                                  </a:rPr>
                                </m:ctrlPr>
                              </m:accPr>
                              <m:e>
                                <m:r>
                                  <a:rPr lang="en-US" sz="1800" i="1">
                                    <a:solidFill>
                                      <a:srgbClr val="FF0000"/>
                                    </a:solidFill>
                                    <a:latin typeface="Cambria Math" panose="02040503050406030204" pitchFamily="18" charset="0"/>
                                  </a:rPr>
                                  <m:t>𝑦</m:t>
                                </m:r>
                              </m:e>
                            </m:acc>
                          </m:e>
                          <m:sub>
                            <m:r>
                              <a:rPr lang="en-US" sz="1800" i="1">
                                <a:solidFill>
                                  <a:srgbClr val="FF0000"/>
                                </a:solidFill>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oMath>
                </a14:m>
                <a:r>
                  <a:rPr lang="en-US" sz="1800" dirty="0"/>
                  <a:t>. </a:t>
                </a:r>
                <a:r>
                  <a:rPr lang="en-US" sz="1800" b="1" dirty="0"/>
                  <a:t>Summation Rule</a:t>
                </a:r>
                <a:r>
                  <a:rPr lang="en-US" sz="1800" dirty="0"/>
                  <a:t>:</a:t>
                </a:r>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1</m:t>
                        </m:r>
                      </m:sub>
                    </m:sSub>
                    <m:r>
                      <a:rPr lang="en-US" sz="1800">
                        <a:latin typeface="Cambria Math" panose="02040503050406030204" pitchFamily="18" charset="0"/>
                      </a:rPr>
                      <m:t>=</m:t>
                    </m:r>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smtClean="0">
                            <a:solidFill>
                              <a:srgbClr val="FF0000"/>
                            </a:solidFill>
                            <a:latin typeface="Cambria Math" panose="02040503050406030204" pitchFamily="18" charset="0"/>
                          </a:rPr>
                        </m:ctrlPr>
                      </m:sSubPr>
                      <m:e>
                        <m:acc>
                          <m:accPr>
                            <m:chr m:val="̂"/>
                            <m:ctrlPr>
                              <a:rPr lang="en-US" sz="1800" i="1">
                                <a:solidFill>
                                  <a:srgbClr val="FF0000"/>
                                </a:solidFill>
                                <a:latin typeface="Cambria Math" panose="02040503050406030204" pitchFamily="18" charset="0"/>
                              </a:rPr>
                            </m:ctrlPr>
                          </m:accPr>
                          <m:e>
                            <m:r>
                              <a:rPr lang="en-US" sz="1800" i="1">
                                <a:solidFill>
                                  <a:srgbClr val="FF0000"/>
                                </a:solidFill>
                                <a:latin typeface="Cambria Math" panose="02040503050406030204" pitchFamily="18" charset="0"/>
                              </a:rPr>
                              <m:t>𝑦</m:t>
                            </m:r>
                          </m:e>
                        </m:acc>
                      </m:e>
                      <m:sub>
                        <m:r>
                          <a:rPr lang="en-US" sz="1800" i="1">
                            <a:solidFill>
                              <a:srgbClr val="FF0000"/>
                            </a:solidFill>
                            <a:latin typeface="Cambria Math" panose="02040503050406030204" pitchFamily="18" charset="0"/>
                          </a:rPr>
                          <m:t>1</m:t>
                        </m:r>
                      </m:sub>
                    </m:sSub>
                    <m:r>
                      <a:rPr lang="en-US" sz="1800" b="0" i="1" smtClean="0">
                        <a:latin typeface="Cambria Math" panose="02040503050406030204" pitchFamily="18" charset="0"/>
                      </a:rPr>
                      <m:t>−</m:t>
                    </m:r>
                    <m:r>
                      <a:rPr lang="en-US" sz="1800" b="1" i="1" smtClean="0">
                        <a:latin typeface="Cambria Math" panose="02040503050406030204" pitchFamily="18" charset="0"/>
                      </a:rPr>
                      <m:t>𝟐</m:t>
                    </m:r>
                    <m:d>
                      <m:dPr>
                        <m:ctrlPr>
                          <a:rPr lang="en-US" sz="1800" b="1" i="1">
                            <a:latin typeface="Cambria Math" panose="02040503050406030204" pitchFamily="18" charset="0"/>
                          </a:rPr>
                        </m:ctrlPr>
                      </m:dPr>
                      <m:e>
                        <m:sSub>
                          <m:sSubPr>
                            <m:ctrlPr>
                              <a:rPr lang="en-US" sz="1800" b="1" i="1">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a:latin typeface="Cambria Math" panose="02040503050406030204" pitchFamily="18" charset="0"/>
                              </a:rPr>
                            </m:ctrlPr>
                          </m:sSubPr>
                          <m:e>
                            <m:r>
                              <a:rPr lang="en-US" sz="1800" b="1" i="1">
                                <a:latin typeface="Cambria Math" panose="02040503050406030204" pitchFamily="18" charset="0"/>
                              </a:rPr>
                              <m:t>𝒚</m:t>
                            </m:r>
                          </m:e>
                          <m:sub>
                            <m:r>
                              <a:rPr lang="en-US" sz="1800" b="1" i="1">
                                <a:latin typeface="Cambria Math" panose="02040503050406030204" pitchFamily="18" charset="0"/>
                              </a:rPr>
                              <m:t>𝟏</m:t>
                            </m:r>
                          </m:sub>
                        </m:sSub>
                      </m:e>
                    </m:d>
                    <m:f>
                      <m:fPr>
                        <m:ctrlPr>
                          <a:rPr lang="en-US" sz="1800" b="1" i="1">
                            <a:latin typeface="Cambria Math" panose="02040503050406030204" pitchFamily="18" charset="0"/>
                          </a:rPr>
                        </m:ctrlPr>
                      </m:fPr>
                      <m:num>
                        <m:r>
                          <a:rPr lang="en-US" sz="1800" b="1" i="1">
                            <a:latin typeface="Cambria Math" panose="02040503050406030204" pitchFamily="18" charset="0"/>
                          </a:rPr>
                          <m:t>𝒅</m:t>
                        </m:r>
                      </m:num>
                      <m:den>
                        <m:r>
                          <a:rPr lang="en-US" sz="1800" b="1" i="1">
                            <a:latin typeface="Cambria Math" panose="02040503050406030204" pitchFamily="18" charset="0"/>
                          </a:rPr>
                          <m:t>𝒅</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𝒘</m:t>
                            </m:r>
                          </m:e>
                          <m:sub>
                            <m:r>
                              <a:rPr lang="en-US" sz="1800" b="1" i="1">
                                <a:latin typeface="Cambria Math" panose="02040503050406030204" pitchFamily="18" charset="0"/>
                              </a:rPr>
                              <m:t>𝟏𝟏</m:t>
                            </m:r>
                          </m:sub>
                          <m:sup>
                            <m:d>
                              <m:dPr>
                                <m:ctrlPr>
                                  <a:rPr lang="en-US" sz="1800" b="1" i="1">
                                    <a:latin typeface="Cambria Math" panose="02040503050406030204" pitchFamily="18" charset="0"/>
                                  </a:rPr>
                                </m:ctrlPr>
                              </m:dPr>
                              <m:e>
                                <m:r>
                                  <a:rPr lang="en-US" sz="1800" b="1" i="1">
                                    <a:latin typeface="Cambria Math" panose="02040503050406030204" pitchFamily="18" charset="0"/>
                                  </a:rPr>
                                  <m:t>𝟐</m:t>
                                </m:r>
                              </m:e>
                            </m:d>
                          </m:sup>
                        </m:sSubSup>
                      </m:den>
                    </m:f>
                    <m:sSub>
                      <m:sSubPr>
                        <m:ctrlPr>
                          <a:rPr lang="en-US" sz="1800" b="1" i="1">
                            <a:latin typeface="Cambria Math" panose="02040503050406030204" pitchFamily="18" charset="0"/>
                          </a:rPr>
                        </m:ctrlPr>
                      </m:sSubPr>
                      <m:e>
                        <m:r>
                          <a:rPr lang="en-US" sz="1800" b="1" i="1" smtClean="0">
                            <a:latin typeface="Cambria Math" panose="02040503050406030204" pitchFamily="18" charset="0"/>
                          </a:rPr>
                          <m:t>𝒚</m:t>
                        </m:r>
                      </m:e>
                      <m:sub>
                        <m:r>
                          <a:rPr lang="en-US" sz="1800" b="1" i="1">
                            <a:latin typeface="Cambria Math" panose="02040503050406030204" pitchFamily="18" charset="0"/>
                          </a:rPr>
                          <m:t>𝟏</m:t>
                        </m:r>
                      </m:sub>
                    </m:sSub>
                    <m:r>
                      <a:rPr lang="en-US" sz="1800" b="0" i="1" smtClean="0">
                        <a:latin typeface="Cambria Math" panose="02040503050406030204" pitchFamily="18" charset="0"/>
                      </a:rPr>
                      <m:t>=</m:t>
                    </m:r>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smtClean="0">
                            <a:solidFill>
                              <a:srgbClr val="FF0000"/>
                            </a:solidFill>
                            <a:latin typeface="Cambria Math" panose="02040503050406030204" pitchFamily="18" charset="0"/>
                          </a:rPr>
                        </m:ctrlPr>
                      </m:sSubPr>
                      <m:e>
                        <m:acc>
                          <m:accPr>
                            <m:chr m:val="̂"/>
                            <m:ctrlPr>
                              <a:rPr lang="en-US" sz="1800" i="1">
                                <a:solidFill>
                                  <a:srgbClr val="FF0000"/>
                                </a:solidFill>
                                <a:latin typeface="Cambria Math" panose="02040503050406030204" pitchFamily="18" charset="0"/>
                              </a:rPr>
                            </m:ctrlPr>
                          </m:accPr>
                          <m:e>
                            <m:r>
                              <a:rPr lang="en-US" sz="1800" i="1">
                                <a:solidFill>
                                  <a:srgbClr val="FF0000"/>
                                </a:solidFill>
                                <a:latin typeface="Cambria Math" panose="02040503050406030204" pitchFamily="18" charset="0"/>
                              </a:rPr>
                              <m:t>𝑦</m:t>
                            </m:r>
                          </m:e>
                        </m:acc>
                      </m:e>
                      <m:sub>
                        <m:r>
                          <a:rPr lang="en-US" sz="1800" i="1">
                            <a:solidFill>
                              <a:srgbClr val="FF0000"/>
                            </a:solidFill>
                            <a:latin typeface="Cambria Math" panose="02040503050406030204" pitchFamily="18" charset="0"/>
                          </a:rPr>
                          <m:t>1</m:t>
                        </m:r>
                      </m:sub>
                    </m:sSub>
                  </m:oMath>
                </a14:m>
                <a:r>
                  <a:rPr lang="en-US" sz="1800" dirty="0"/>
                  <a:t>.</a:t>
                </a:r>
              </a:p>
            </p:txBody>
          </p:sp>
        </mc:Choice>
        <mc:Fallback xmlns="">
          <p:sp>
            <p:nvSpPr>
              <p:cNvPr id="3" name="Θέση περιεχομένου 2">
                <a:extLst>
                  <a:ext uri="{FF2B5EF4-FFF2-40B4-BE49-F238E27FC236}">
                    <a16:creationId xmlns:a16="http://schemas.microsoft.com/office/drawing/2014/main" id="{526EB232-EA51-B080-208E-4EB2EF06C76B}"/>
                  </a:ext>
                </a:extLst>
              </p:cNvPr>
              <p:cNvSpPr>
                <a:spLocks noGrp="1" noRot="1" noChangeAspect="1" noMove="1" noResize="1" noEditPoints="1" noAdjustHandles="1" noChangeArrowheads="1" noChangeShapeType="1" noTextEdit="1"/>
              </p:cNvSpPr>
              <p:nvPr>
                <p:ph idx="1"/>
              </p:nvPr>
            </p:nvSpPr>
            <p:spPr>
              <a:xfrm>
                <a:off x="364508" y="1139236"/>
                <a:ext cx="7644112" cy="4979099"/>
              </a:xfrm>
              <a:blipFill>
                <a:blip r:embed="rId2"/>
                <a:stretch>
                  <a:fillRect l="-718" t="-1224" r="-478"/>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094DE708-E8FF-CF64-5161-9FE302538A90}"/>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D889F5E2-9113-BEFE-6A8C-42D56B5C6BF9}"/>
              </a:ext>
            </a:extLst>
          </p:cNvPr>
          <p:cNvSpPr>
            <a:spLocks noGrp="1"/>
          </p:cNvSpPr>
          <p:nvPr>
            <p:ph type="sldNum" sz="quarter" idx="12"/>
          </p:nvPr>
        </p:nvSpPr>
        <p:spPr/>
        <p:txBody>
          <a:bodyPr/>
          <a:lstStyle/>
          <a:p>
            <a:fld id="{4ACA1919-B5C6-4827-8B15-372F46BB4020}" type="slidenum">
              <a:rPr lang="en-US" smtClean="0"/>
              <a:t>31</a:t>
            </a:fld>
            <a:endParaRPr lang="en-US"/>
          </a:p>
        </p:txBody>
      </p:sp>
      <p:grpSp>
        <p:nvGrpSpPr>
          <p:cNvPr id="58" name="Ομάδα 57">
            <a:extLst>
              <a:ext uri="{FF2B5EF4-FFF2-40B4-BE49-F238E27FC236}">
                <a16:creationId xmlns:a16="http://schemas.microsoft.com/office/drawing/2014/main" id="{CAD4BA43-5F3E-4361-1A32-DBF492F9AFBD}"/>
              </a:ext>
            </a:extLst>
          </p:cNvPr>
          <p:cNvGrpSpPr/>
          <p:nvPr/>
        </p:nvGrpSpPr>
        <p:grpSpPr>
          <a:xfrm>
            <a:off x="7641831" y="124301"/>
            <a:ext cx="4417655" cy="3055692"/>
            <a:chOff x="7500259" y="2317386"/>
            <a:chExt cx="4523533" cy="3128928"/>
          </a:xfrm>
        </p:grpSpPr>
        <p:grpSp>
          <p:nvGrpSpPr>
            <p:cNvPr id="54" name="Ομάδα 53">
              <a:extLst>
                <a:ext uri="{FF2B5EF4-FFF2-40B4-BE49-F238E27FC236}">
                  <a16:creationId xmlns:a16="http://schemas.microsoft.com/office/drawing/2014/main" id="{0325FC53-1202-4242-7833-8D13A659F6C7}"/>
                </a:ext>
              </a:extLst>
            </p:cNvPr>
            <p:cNvGrpSpPr/>
            <p:nvPr/>
          </p:nvGrpSpPr>
          <p:grpSpPr>
            <a:xfrm>
              <a:off x="7500259" y="2317386"/>
              <a:ext cx="4523533" cy="3128928"/>
              <a:chOff x="7500259" y="2317386"/>
              <a:chExt cx="4523533" cy="3128928"/>
            </a:xfrm>
          </p:grpSpPr>
          <p:grpSp>
            <p:nvGrpSpPr>
              <p:cNvPr id="6" name="Ομάδα 5">
                <a:extLst>
                  <a:ext uri="{FF2B5EF4-FFF2-40B4-BE49-F238E27FC236}">
                    <a16:creationId xmlns:a16="http://schemas.microsoft.com/office/drawing/2014/main" id="{A2E5D0CB-9B69-0C2C-6B74-51199D740713}"/>
                  </a:ext>
                </a:extLst>
              </p:cNvPr>
              <p:cNvGrpSpPr/>
              <p:nvPr/>
            </p:nvGrpSpPr>
            <p:grpSpPr>
              <a:xfrm>
                <a:off x="7500259" y="2317386"/>
                <a:ext cx="4523533" cy="3128928"/>
                <a:chOff x="7491115" y="3010394"/>
                <a:chExt cx="4523533" cy="3128928"/>
              </a:xfrm>
            </p:grpSpPr>
            <p:grpSp>
              <p:nvGrpSpPr>
                <p:cNvPr id="7" name="Ομάδα 6">
                  <a:extLst>
                    <a:ext uri="{FF2B5EF4-FFF2-40B4-BE49-F238E27FC236}">
                      <a16:creationId xmlns:a16="http://schemas.microsoft.com/office/drawing/2014/main" id="{B634297F-A9BE-874A-B9B2-B12FC4B8E67E}"/>
                    </a:ext>
                  </a:extLst>
                </p:cNvPr>
                <p:cNvGrpSpPr/>
                <p:nvPr/>
              </p:nvGrpSpPr>
              <p:grpSpPr>
                <a:xfrm>
                  <a:off x="7491115" y="3010394"/>
                  <a:ext cx="3885733" cy="3128928"/>
                  <a:chOff x="6988195" y="2868251"/>
                  <a:chExt cx="3885733" cy="3128928"/>
                </a:xfrm>
              </p:grpSpPr>
              <p:grpSp>
                <p:nvGrpSpPr>
                  <p:cNvPr id="32" name="Ομάδα 31">
                    <a:extLst>
                      <a:ext uri="{FF2B5EF4-FFF2-40B4-BE49-F238E27FC236}">
                        <a16:creationId xmlns:a16="http://schemas.microsoft.com/office/drawing/2014/main" id="{97AFA74D-6220-1778-06A6-CF18243F7D26}"/>
                      </a:ext>
                    </a:extLst>
                  </p:cNvPr>
                  <p:cNvGrpSpPr/>
                  <p:nvPr/>
                </p:nvGrpSpPr>
                <p:grpSpPr>
                  <a:xfrm>
                    <a:off x="6988195" y="2868251"/>
                    <a:ext cx="2526859" cy="3128928"/>
                    <a:chOff x="8249369" y="2535358"/>
                    <a:chExt cx="2526859" cy="3128928"/>
                  </a:xfrm>
                </p:grpSpPr>
                <p:sp>
                  <p:nvSpPr>
                    <p:cNvPr id="33" name="Οβάλ 32">
                      <a:extLst>
                        <a:ext uri="{FF2B5EF4-FFF2-40B4-BE49-F238E27FC236}">
                          <a16:creationId xmlns:a16="http://schemas.microsoft.com/office/drawing/2014/main" id="{8A457670-FE7E-2F66-9B5C-7AD78889A1F1}"/>
                        </a:ext>
                      </a:extLst>
                    </p:cNvPr>
                    <p:cNvSpPr/>
                    <p:nvPr/>
                  </p:nvSpPr>
                  <p:spPr>
                    <a:xfrm>
                      <a:off x="9788454" y="2965844"/>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sp>
                  <p:nvSpPr>
                    <p:cNvPr id="34" name="Οβάλ 33">
                      <a:extLst>
                        <a:ext uri="{FF2B5EF4-FFF2-40B4-BE49-F238E27FC236}">
                          <a16:creationId xmlns:a16="http://schemas.microsoft.com/office/drawing/2014/main" id="{2E5837A1-AE57-6F2A-D5D7-F2BE8C20FBEF}"/>
                        </a:ext>
                      </a:extLst>
                    </p:cNvPr>
                    <p:cNvSpPr/>
                    <p:nvPr/>
                  </p:nvSpPr>
                  <p:spPr>
                    <a:xfrm>
                      <a:off x="9835621" y="4700045"/>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EEDF6E-3FB5-DF6A-E880-8DAE26199A65}"/>
                            </a:ext>
                          </a:extLst>
                        </p:cNvPr>
                        <p:cNvSpPr txBox="1"/>
                        <p:nvPr/>
                      </p:nvSpPr>
                      <p:spPr>
                        <a:xfrm>
                          <a:off x="8269070" y="3077855"/>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l-GR" dirty="0"/>
                        </a:p>
                      </p:txBody>
                    </p:sp>
                  </mc:Choice>
                  <mc:Fallback xmlns="">
                    <p:sp>
                      <p:nvSpPr>
                        <p:cNvPr id="92" name="TextBox 91">
                          <a:extLst>
                            <a:ext uri="{FF2B5EF4-FFF2-40B4-BE49-F238E27FC236}">
                              <a16:creationId xmlns:a16="http://schemas.microsoft.com/office/drawing/2014/main" id="{F555350E-C29D-3BAD-C08F-039451C30F81}"/>
                            </a:ext>
                          </a:extLst>
                        </p:cNvPr>
                        <p:cNvSpPr txBox="1">
                          <a:spLocks noRot="1" noChangeAspect="1" noMove="1" noResize="1" noEditPoints="1" noAdjustHandles="1" noChangeArrowheads="1" noChangeShapeType="1" noTextEdit="1"/>
                        </p:cNvSpPr>
                        <p:nvPr/>
                      </p:nvSpPr>
                      <p:spPr>
                        <a:xfrm>
                          <a:off x="8269070" y="3077855"/>
                          <a:ext cx="46878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A5FADD0-6283-BCE7-BAC5-79EE8F3F1CCE}"/>
                            </a:ext>
                          </a:extLst>
                        </p:cNvPr>
                        <p:cNvSpPr txBox="1"/>
                        <p:nvPr/>
                      </p:nvSpPr>
                      <p:spPr>
                        <a:xfrm>
                          <a:off x="8249369" y="4816579"/>
                          <a:ext cx="474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l-GR" b="0" i="1" smtClean="0">
                                        <a:latin typeface="Cambria Math" panose="02040503050406030204" pitchFamily="18" charset="0"/>
                                      </a:rPr>
                                      <m:t>2</m:t>
                                    </m:r>
                                  </m:sub>
                                </m:sSub>
                              </m:oMath>
                            </m:oMathPara>
                          </a14:m>
                          <a:endParaRPr lang="el-GR" dirty="0"/>
                        </a:p>
                      </p:txBody>
                    </p:sp>
                  </mc:Choice>
                  <mc:Fallback xmlns="">
                    <p:sp>
                      <p:nvSpPr>
                        <p:cNvPr id="93" name="TextBox 92">
                          <a:extLst>
                            <a:ext uri="{FF2B5EF4-FFF2-40B4-BE49-F238E27FC236}">
                              <a16:creationId xmlns:a16="http://schemas.microsoft.com/office/drawing/2014/main" id="{CC76E39F-5AEB-B9ED-6324-1AC3E58487BB}"/>
                            </a:ext>
                          </a:extLst>
                        </p:cNvPr>
                        <p:cNvSpPr txBox="1">
                          <a:spLocks noRot="1" noChangeAspect="1" noMove="1" noResize="1" noEditPoints="1" noAdjustHandles="1" noChangeArrowheads="1" noChangeShapeType="1" noTextEdit="1"/>
                        </p:cNvSpPr>
                        <p:nvPr/>
                      </p:nvSpPr>
                      <p:spPr>
                        <a:xfrm>
                          <a:off x="8249369" y="4816579"/>
                          <a:ext cx="474104" cy="369332"/>
                        </a:xfrm>
                        <a:prstGeom prst="rect">
                          <a:avLst/>
                        </a:prstGeom>
                        <a:blipFill>
                          <a:blip r:embed="rId6"/>
                          <a:stretch>
                            <a:fillRect/>
                          </a:stretch>
                        </a:blipFill>
                      </p:spPr>
                      <p:txBody>
                        <a:bodyPr/>
                        <a:lstStyle/>
                        <a:p>
                          <a:r>
                            <a:rPr lang="en-US">
                              <a:noFill/>
                            </a:rPr>
                            <a:t> </a:t>
                          </a:r>
                        </a:p>
                      </p:txBody>
                    </p:sp>
                  </mc:Fallback>
                </mc:AlternateContent>
                <p:cxnSp>
                  <p:nvCxnSpPr>
                    <p:cNvPr id="37" name="Ευθεία γραμμή σύνδεσης 36">
                      <a:extLst>
                        <a:ext uri="{FF2B5EF4-FFF2-40B4-BE49-F238E27FC236}">
                          <a16:creationId xmlns:a16="http://schemas.microsoft.com/office/drawing/2014/main" id="{A4291242-16CF-EDC4-7DE6-307099F473E4}"/>
                        </a:ext>
                      </a:extLst>
                    </p:cNvPr>
                    <p:cNvCxnSpPr>
                      <a:cxnSpLocks/>
                      <a:stCxn id="33" idx="2"/>
                      <a:endCxn id="35" idx="3"/>
                    </p:cNvCxnSpPr>
                    <p:nvPr/>
                  </p:nvCxnSpPr>
                  <p:spPr>
                    <a:xfrm flipH="1">
                      <a:off x="8737853" y="3262099"/>
                      <a:ext cx="1050601" cy="422"/>
                    </a:xfrm>
                    <a:prstGeom prst="line">
                      <a:avLst/>
                    </a:prstGeom>
                  </p:spPr>
                  <p:style>
                    <a:lnRef idx="3">
                      <a:schemeClr val="dk1"/>
                    </a:lnRef>
                    <a:fillRef idx="0">
                      <a:schemeClr val="dk1"/>
                    </a:fillRef>
                    <a:effectRef idx="2">
                      <a:schemeClr val="dk1"/>
                    </a:effectRef>
                    <a:fontRef idx="minor">
                      <a:schemeClr val="tx1"/>
                    </a:fontRef>
                  </p:style>
                </p:cxnSp>
                <p:cxnSp>
                  <p:nvCxnSpPr>
                    <p:cNvPr id="38" name="Ευθεία γραμμή σύνδεσης 37">
                      <a:extLst>
                        <a:ext uri="{FF2B5EF4-FFF2-40B4-BE49-F238E27FC236}">
                          <a16:creationId xmlns:a16="http://schemas.microsoft.com/office/drawing/2014/main" id="{6D041E48-B952-B7F2-65D8-942A53580719}"/>
                        </a:ext>
                      </a:extLst>
                    </p:cNvPr>
                    <p:cNvCxnSpPr>
                      <a:cxnSpLocks/>
                      <a:stCxn id="34" idx="2"/>
                      <a:endCxn id="35" idx="3"/>
                    </p:cNvCxnSpPr>
                    <p:nvPr/>
                  </p:nvCxnSpPr>
                  <p:spPr>
                    <a:xfrm flipH="1" flipV="1">
                      <a:off x="8737853" y="3262521"/>
                      <a:ext cx="1097768" cy="1733779"/>
                    </a:xfrm>
                    <a:prstGeom prst="line">
                      <a:avLst/>
                    </a:prstGeom>
                  </p:spPr>
                  <p:style>
                    <a:lnRef idx="3">
                      <a:schemeClr val="dk1"/>
                    </a:lnRef>
                    <a:fillRef idx="0">
                      <a:schemeClr val="dk1"/>
                    </a:fillRef>
                    <a:effectRef idx="2">
                      <a:schemeClr val="dk1"/>
                    </a:effectRef>
                    <a:fontRef idx="minor">
                      <a:schemeClr val="tx1"/>
                    </a:fontRef>
                  </p:style>
                </p:cxnSp>
                <p:cxnSp>
                  <p:nvCxnSpPr>
                    <p:cNvPr id="39" name="Ευθεία γραμμή σύνδεσης 38">
                      <a:extLst>
                        <a:ext uri="{FF2B5EF4-FFF2-40B4-BE49-F238E27FC236}">
                          <a16:creationId xmlns:a16="http://schemas.microsoft.com/office/drawing/2014/main" id="{7F7A91FF-84D0-2688-4BB1-47C3A3DDFBF8}"/>
                        </a:ext>
                      </a:extLst>
                    </p:cNvPr>
                    <p:cNvCxnSpPr>
                      <a:cxnSpLocks/>
                      <a:stCxn id="33" idx="2"/>
                      <a:endCxn id="36" idx="3"/>
                    </p:cNvCxnSpPr>
                    <p:nvPr/>
                  </p:nvCxnSpPr>
                  <p:spPr>
                    <a:xfrm flipH="1">
                      <a:off x="8723473" y="3262099"/>
                      <a:ext cx="1064981" cy="1739146"/>
                    </a:xfrm>
                    <a:prstGeom prst="line">
                      <a:avLst/>
                    </a:prstGeom>
                  </p:spPr>
                  <p:style>
                    <a:lnRef idx="3">
                      <a:schemeClr val="dk1"/>
                    </a:lnRef>
                    <a:fillRef idx="0">
                      <a:schemeClr val="dk1"/>
                    </a:fillRef>
                    <a:effectRef idx="2">
                      <a:schemeClr val="dk1"/>
                    </a:effectRef>
                    <a:fontRef idx="minor">
                      <a:schemeClr val="tx1"/>
                    </a:fontRef>
                  </p:style>
                </p:cxnSp>
                <p:cxnSp>
                  <p:nvCxnSpPr>
                    <p:cNvPr id="40" name="Ευθεία γραμμή σύνδεσης 39">
                      <a:extLst>
                        <a:ext uri="{FF2B5EF4-FFF2-40B4-BE49-F238E27FC236}">
                          <a16:creationId xmlns:a16="http://schemas.microsoft.com/office/drawing/2014/main" id="{4744D3D3-308B-6894-3FED-0DD4C616F7B8}"/>
                        </a:ext>
                      </a:extLst>
                    </p:cNvPr>
                    <p:cNvCxnSpPr>
                      <a:cxnSpLocks/>
                      <a:stCxn id="34" idx="2"/>
                      <a:endCxn id="36" idx="3"/>
                    </p:cNvCxnSpPr>
                    <p:nvPr/>
                  </p:nvCxnSpPr>
                  <p:spPr>
                    <a:xfrm flipH="1">
                      <a:off x="8723473" y="4996300"/>
                      <a:ext cx="1112148" cy="4945"/>
                    </a:xfrm>
                    <a:prstGeom prst="line">
                      <a:avLst/>
                    </a:prstGeom>
                  </p:spPr>
                  <p:style>
                    <a:lnRef idx="3">
                      <a:schemeClr val="dk1"/>
                    </a:lnRef>
                    <a:fillRef idx="0">
                      <a:schemeClr val="dk1"/>
                    </a:fillRef>
                    <a:effectRef idx="2">
                      <a:schemeClr val="dk1"/>
                    </a:effectRef>
                    <a:fontRef idx="minor">
                      <a:schemeClr val="tx1"/>
                    </a:fontRef>
                  </p:style>
                </p:cxnSp>
                <p:cxnSp>
                  <p:nvCxnSpPr>
                    <p:cNvPr id="41" name="Ευθεία γραμμή σύνδεσης 40">
                      <a:extLst>
                        <a:ext uri="{FF2B5EF4-FFF2-40B4-BE49-F238E27FC236}">
                          <a16:creationId xmlns:a16="http://schemas.microsoft.com/office/drawing/2014/main" id="{6070C33F-E29B-8941-2445-860E7EC4A0A6}"/>
                        </a:ext>
                      </a:extLst>
                    </p:cNvPr>
                    <p:cNvCxnSpPr>
                      <a:cxnSpLocks/>
                      <a:stCxn id="33" idx="0"/>
                    </p:cNvCxnSpPr>
                    <p:nvPr/>
                  </p:nvCxnSpPr>
                  <p:spPr>
                    <a:xfrm flipV="1">
                      <a:off x="10084709" y="2757624"/>
                      <a:ext cx="0" cy="208220"/>
                    </a:xfrm>
                    <a:prstGeom prst="line">
                      <a:avLst/>
                    </a:prstGeom>
                  </p:spPr>
                  <p:style>
                    <a:lnRef idx="3">
                      <a:schemeClr val="dk1"/>
                    </a:lnRef>
                    <a:fillRef idx="0">
                      <a:schemeClr val="dk1"/>
                    </a:fillRef>
                    <a:effectRef idx="2">
                      <a:schemeClr val="dk1"/>
                    </a:effectRef>
                    <a:fontRef idx="minor">
                      <a:schemeClr val="tx1"/>
                    </a:fontRef>
                  </p:style>
                </p:cxnSp>
                <p:cxnSp>
                  <p:nvCxnSpPr>
                    <p:cNvPr id="42" name="Ευθεία γραμμή σύνδεσης 41">
                      <a:extLst>
                        <a:ext uri="{FF2B5EF4-FFF2-40B4-BE49-F238E27FC236}">
                          <a16:creationId xmlns:a16="http://schemas.microsoft.com/office/drawing/2014/main" id="{997B8FD7-4129-F39E-C12B-90B394C6A8F7}"/>
                        </a:ext>
                      </a:extLst>
                    </p:cNvPr>
                    <p:cNvCxnSpPr>
                      <a:cxnSpLocks/>
                      <a:endCxn id="34" idx="4"/>
                    </p:cNvCxnSpPr>
                    <p:nvPr/>
                  </p:nvCxnSpPr>
                  <p:spPr>
                    <a:xfrm flipV="1">
                      <a:off x="10131876" y="5292554"/>
                      <a:ext cx="1" cy="266529"/>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6E00014-3676-FF78-3881-7647E77A4F8F}"/>
                            </a:ext>
                          </a:extLst>
                        </p:cNvPr>
                        <p:cNvSpPr txBox="1"/>
                        <p:nvPr/>
                      </p:nvSpPr>
                      <p:spPr>
                        <a:xfrm>
                          <a:off x="8863300" y="2815383"/>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𝑤</m:t>
                                    </m:r>
                                  </m:e>
                                  <m:sub>
                                    <m:r>
                                      <a:rPr lang="en-US" b="0" i="1" dirty="0" smtClean="0">
                                        <a:latin typeface="Cambria Math" panose="02040503050406030204" pitchFamily="18" charset="0"/>
                                      </a:rPr>
                                      <m:t>11</m:t>
                                    </m:r>
                                  </m:sub>
                                  <m:sup>
                                    <m:r>
                                      <a:rPr lang="en-US" b="0" i="1" dirty="0" smtClean="0">
                                        <a:latin typeface="Cambria Math" panose="02040503050406030204" pitchFamily="18" charset="0"/>
                                      </a:rPr>
                                      <m:t>(1)</m:t>
                                    </m:r>
                                  </m:sup>
                                </m:sSubSup>
                              </m:oMath>
                            </m:oMathPara>
                          </a14:m>
                          <a:endParaRPr lang="el-GR" dirty="0"/>
                        </a:p>
                      </p:txBody>
                    </p:sp>
                  </mc:Choice>
                  <mc:Fallback xmlns="">
                    <p:sp>
                      <p:nvSpPr>
                        <p:cNvPr id="103" name="TextBox 102">
                          <a:extLst>
                            <a:ext uri="{FF2B5EF4-FFF2-40B4-BE49-F238E27FC236}">
                              <a16:creationId xmlns:a16="http://schemas.microsoft.com/office/drawing/2014/main" id="{8503E21F-24D9-A2FB-BA06-16A19DBF0FEB}"/>
                            </a:ext>
                          </a:extLst>
                        </p:cNvPr>
                        <p:cNvSpPr txBox="1">
                          <a:spLocks noRot="1" noChangeAspect="1" noMove="1" noResize="1" noEditPoints="1" noAdjustHandles="1" noChangeArrowheads="1" noChangeShapeType="1" noTextEdit="1"/>
                        </p:cNvSpPr>
                        <p:nvPr/>
                      </p:nvSpPr>
                      <p:spPr>
                        <a:xfrm>
                          <a:off x="8863300" y="2815383"/>
                          <a:ext cx="677943" cy="438262"/>
                        </a:xfrm>
                        <a:prstGeom prst="rect">
                          <a:avLst/>
                        </a:prstGeom>
                        <a:blipFill>
                          <a:blip r:embed="rId7"/>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C548229-9466-D434-F97E-4BD69F1C216E}"/>
                            </a:ext>
                          </a:extLst>
                        </p:cNvPr>
                        <p:cNvSpPr txBox="1"/>
                        <p:nvPr/>
                      </p:nvSpPr>
                      <p:spPr>
                        <a:xfrm>
                          <a:off x="8472527" y="3601432"/>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r>
                                      <a:rPr lang="en-US" b="0" i="1" dirty="0" smtClean="0">
                                        <a:latin typeface="Cambria Math" panose="02040503050406030204" pitchFamily="18" charset="0"/>
                                      </a:rPr>
                                      <m:t>2</m:t>
                                    </m:r>
                                  </m:sub>
                                  <m:sup>
                                    <m:r>
                                      <a:rPr lang="en-US" i="1" dirty="0">
                                        <a:latin typeface="Cambria Math" panose="02040503050406030204" pitchFamily="18" charset="0"/>
                                      </a:rPr>
                                      <m:t>(1)</m:t>
                                    </m:r>
                                  </m:sup>
                                </m:sSubSup>
                              </m:oMath>
                            </m:oMathPara>
                          </a14:m>
                          <a:endParaRPr lang="el-GR" dirty="0"/>
                        </a:p>
                      </p:txBody>
                    </p:sp>
                  </mc:Choice>
                  <mc:Fallback xmlns="">
                    <p:sp>
                      <p:nvSpPr>
                        <p:cNvPr id="104" name="TextBox 103">
                          <a:extLst>
                            <a:ext uri="{FF2B5EF4-FFF2-40B4-BE49-F238E27FC236}">
                              <a16:creationId xmlns:a16="http://schemas.microsoft.com/office/drawing/2014/main" id="{6AC2A7D5-E0F3-8FE7-F47D-C21A03403735}"/>
                            </a:ext>
                          </a:extLst>
                        </p:cNvPr>
                        <p:cNvSpPr txBox="1">
                          <a:spLocks noRot="1" noChangeAspect="1" noMove="1" noResize="1" noEditPoints="1" noAdjustHandles="1" noChangeArrowheads="1" noChangeShapeType="1" noTextEdit="1"/>
                        </p:cNvSpPr>
                        <p:nvPr/>
                      </p:nvSpPr>
                      <p:spPr>
                        <a:xfrm>
                          <a:off x="8472527" y="3601432"/>
                          <a:ext cx="677943" cy="438262"/>
                        </a:xfrm>
                        <a:prstGeom prst="rect">
                          <a:avLst/>
                        </a:prstGeom>
                        <a:blipFill>
                          <a:blip r:embed="rId8"/>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85062CB-A959-CBFC-32F6-D03F3627281C}"/>
                            </a:ext>
                          </a:extLst>
                        </p:cNvPr>
                        <p:cNvSpPr txBox="1"/>
                        <p:nvPr/>
                      </p:nvSpPr>
                      <p:spPr>
                        <a:xfrm>
                          <a:off x="8472527" y="4209077"/>
                          <a:ext cx="677941"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105" name="TextBox 104">
                          <a:extLst>
                            <a:ext uri="{FF2B5EF4-FFF2-40B4-BE49-F238E27FC236}">
                              <a16:creationId xmlns:a16="http://schemas.microsoft.com/office/drawing/2014/main" id="{C5CBACF5-04A1-FB82-3E02-B2615AA43F4D}"/>
                            </a:ext>
                          </a:extLst>
                        </p:cNvPr>
                        <p:cNvSpPr txBox="1">
                          <a:spLocks noRot="1" noChangeAspect="1" noMove="1" noResize="1" noEditPoints="1" noAdjustHandles="1" noChangeArrowheads="1" noChangeShapeType="1" noTextEdit="1"/>
                        </p:cNvSpPr>
                        <p:nvPr/>
                      </p:nvSpPr>
                      <p:spPr>
                        <a:xfrm>
                          <a:off x="8472527" y="4209077"/>
                          <a:ext cx="677941" cy="438262"/>
                        </a:xfrm>
                        <a:prstGeom prst="rect">
                          <a:avLst/>
                        </a:prstGeom>
                        <a:blipFill>
                          <a:blip r:embed="rId9"/>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7DAC6F4-1A67-58EE-7347-9BC412EA6C6E}"/>
                            </a:ext>
                          </a:extLst>
                        </p:cNvPr>
                        <p:cNvSpPr txBox="1"/>
                        <p:nvPr/>
                      </p:nvSpPr>
                      <p:spPr>
                        <a:xfrm>
                          <a:off x="8965950" y="5001245"/>
                          <a:ext cx="703718"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22</m:t>
                                    </m:r>
                                  </m:sub>
                                  <m:sup>
                                    <m:r>
                                      <a:rPr lang="en-US" i="1" dirty="0">
                                        <a:latin typeface="Cambria Math" panose="02040503050406030204" pitchFamily="18" charset="0"/>
                                      </a:rPr>
                                      <m:t>(1)</m:t>
                                    </m:r>
                                  </m:sup>
                                </m:sSubSup>
                              </m:oMath>
                            </m:oMathPara>
                          </a14:m>
                          <a:endParaRPr lang="el-GR" dirty="0"/>
                        </a:p>
                      </p:txBody>
                    </p:sp>
                  </mc:Choice>
                  <mc:Fallback xmlns="">
                    <p:sp>
                      <p:nvSpPr>
                        <p:cNvPr id="46" name="TextBox 45">
                          <a:extLst>
                            <a:ext uri="{FF2B5EF4-FFF2-40B4-BE49-F238E27FC236}">
                              <a16:creationId xmlns:a16="http://schemas.microsoft.com/office/drawing/2014/main" id="{C7DAC6F4-1A67-58EE-7347-9BC412EA6C6E}"/>
                            </a:ext>
                          </a:extLst>
                        </p:cNvPr>
                        <p:cNvSpPr txBox="1">
                          <a:spLocks noRot="1" noChangeAspect="1" noMove="1" noResize="1" noEditPoints="1" noAdjustHandles="1" noChangeArrowheads="1" noChangeShapeType="1" noTextEdit="1"/>
                        </p:cNvSpPr>
                        <p:nvPr/>
                      </p:nvSpPr>
                      <p:spPr>
                        <a:xfrm>
                          <a:off x="8965950" y="5001245"/>
                          <a:ext cx="703718" cy="438518"/>
                        </a:xfrm>
                        <a:prstGeom prst="rect">
                          <a:avLst/>
                        </a:prstGeom>
                        <a:blipFill>
                          <a:blip r:embed="rId10"/>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AE8F99F-7ECD-5DEE-D6BA-F327196B7392}"/>
                            </a:ext>
                          </a:extLst>
                        </p:cNvPr>
                        <p:cNvSpPr txBox="1"/>
                        <p:nvPr/>
                      </p:nvSpPr>
                      <p:spPr>
                        <a:xfrm>
                          <a:off x="10115908" y="2535358"/>
                          <a:ext cx="601454" cy="448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47" name="TextBox 46">
                          <a:extLst>
                            <a:ext uri="{FF2B5EF4-FFF2-40B4-BE49-F238E27FC236}">
                              <a16:creationId xmlns:a16="http://schemas.microsoft.com/office/drawing/2014/main" id="{6AE8F99F-7ECD-5DEE-D6BA-F327196B7392}"/>
                            </a:ext>
                          </a:extLst>
                        </p:cNvPr>
                        <p:cNvSpPr txBox="1">
                          <a:spLocks noRot="1" noChangeAspect="1" noMove="1" noResize="1" noEditPoints="1" noAdjustHandles="1" noChangeArrowheads="1" noChangeShapeType="1" noTextEdit="1"/>
                        </p:cNvSpPr>
                        <p:nvPr/>
                      </p:nvSpPr>
                      <p:spPr>
                        <a:xfrm>
                          <a:off x="10115908" y="2535358"/>
                          <a:ext cx="601454" cy="448766"/>
                        </a:xfrm>
                        <a:prstGeom prst="rect">
                          <a:avLst/>
                        </a:prstGeom>
                        <a:blipFill>
                          <a:blip r:embed="rId11"/>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5ADA8F4-DC0D-F82B-3F26-FAF323425016}"/>
                            </a:ext>
                          </a:extLst>
                        </p:cNvPr>
                        <p:cNvSpPr txBox="1"/>
                        <p:nvPr/>
                      </p:nvSpPr>
                      <p:spPr>
                        <a:xfrm>
                          <a:off x="10098285" y="5225768"/>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l-GR" dirty="0"/>
                        </a:p>
                      </p:txBody>
                    </p:sp>
                  </mc:Choice>
                  <mc:Fallback xmlns="">
                    <p:sp>
                      <p:nvSpPr>
                        <p:cNvPr id="48" name="TextBox 47">
                          <a:extLst>
                            <a:ext uri="{FF2B5EF4-FFF2-40B4-BE49-F238E27FC236}">
                              <a16:creationId xmlns:a16="http://schemas.microsoft.com/office/drawing/2014/main" id="{95ADA8F4-DC0D-F82B-3F26-FAF323425016}"/>
                            </a:ext>
                          </a:extLst>
                        </p:cNvPr>
                        <p:cNvSpPr txBox="1">
                          <a:spLocks noRot="1" noChangeAspect="1" noMove="1" noResize="1" noEditPoints="1" noAdjustHandles="1" noChangeArrowheads="1" noChangeShapeType="1" noTextEdit="1"/>
                        </p:cNvSpPr>
                        <p:nvPr/>
                      </p:nvSpPr>
                      <p:spPr>
                        <a:xfrm>
                          <a:off x="10098285" y="5225768"/>
                          <a:ext cx="677943" cy="438518"/>
                        </a:xfrm>
                        <a:prstGeom prst="rect">
                          <a:avLst/>
                        </a:prstGeom>
                        <a:blipFill>
                          <a:blip r:embed="rId12"/>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2298657-5995-D574-88CD-46FCC181E326}"/>
                            </a:ext>
                          </a:extLst>
                        </p:cNvPr>
                        <p:cNvSpPr txBox="1"/>
                        <p:nvPr/>
                      </p:nvSpPr>
                      <p:spPr>
                        <a:xfrm>
                          <a:off x="9835621" y="3077855"/>
                          <a:ext cx="475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l-GR" dirty="0"/>
                        </a:p>
                      </p:txBody>
                    </p:sp>
                  </mc:Choice>
                  <mc:Fallback xmlns="">
                    <p:sp>
                      <p:nvSpPr>
                        <p:cNvPr id="110" name="TextBox 109">
                          <a:extLst>
                            <a:ext uri="{FF2B5EF4-FFF2-40B4-BE49-F238E27FC236}">
                              <a16:creationId xmlns:a16="http://schemas.microsoft.com/office/drawing/2014/main" id="{45229017-6776-2513-6C51-0AA881CC0A8A}"/>
                            </a:ext>
                          </a:extLst>
                        </p:cNvPr>
                        <p:cNvSpPr txBox="1">
                          <a:spLocks noRot="1" noChangeAspect="1" noMove="1" noResize="1" noEditPoints="1" noAdjustHandles="1" noChangeArrowheads="1" noChangeShapeType="1" noTextEdit="1"/>
                        </p:cNvSpPr>
                        <p:nvPr/>
                      </p:nvSpPr>
                      <p:spPr>
                        <a:xfrm>
                          <a:off x="9835621" y="3077855"/>
                          <a:ext cx="475835"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24BB61C-F939-4032-BDF5-D02A09BF3598}"/>
                            </a:ext>
                          </a:extLst>
                        </p:cNvPr>
                        <p:cNvSpPr txBox="1"/>
                        <p:nvPr/>
                      </p:nvSpPr>
                      <p:spPr>
                        <a:xfrm>
                          <a:off x="9899007" y="4809553"/>
                          <a:ext cx="481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l-GR" dirty="0"/>
                        </a:p>
                      </p:txBody>
                    </p:sp>
                  </mc:Choice>
                  <mc:Fallback xmlns="">
                    <p:sp>
                      <p:nvSpPr>
                        <p:cNvPr id="111" name="TextBox 110">
                          <a:extLst>
                            <a:ext uri="{FF2B5EF4-FFF2-40B4-BE49-F238E27FC236}">
                              <a16:creationId xmlns:a16="http://schemas.microsoft.com/office/drawing/2014/main" id="{3E76AB73-BBA8-A152-2730-54FCE991E089}"/>
                            </a:ext>
                          </a:extLst>
                        </p:cNvPr>
                        <p:cNvSpPr txBox="1">
                          <a:spLocks noRot="1" noChangeAspect="1" noMove="1" noResize="1" noEditPoints="1" noAdjustHandles="1" noChangeArrowheads="1" noChangeShapeType="1" noTextEdit="1"/>
                        </p:cNvSpPr>
                        <p:nvPr/>
                      </p:nvSpPr>
                      <p:spPr>
                        <a:xfrm>
                          <a:off x="9899007" y="4809553"/>
                          <a:ext cx="481157" cy="369332"/>
                        </a:xfrm>
                        <a:prstGeom prst="rect">
                          <a:avLst/>
                        </a:prstGeom>
                        <a:blipFill>
                          <a:blip r:embed="rId18"/>
                          <a:stretch>
                            <a:fillRect/>
                          </a:stretch>
                        </a:blipFill>
                      </p:spPr>
                      <p:txBody>
                        <a:bodyPr/>
                        <a:lstStyle/>
                        <a:p>
                          <a:r>
                            <a:rPr lang="en-US">
                              <a:noFill/>
                            </a:rPr>
                            <a:t> </a:t>
                          </a:r>
                        </a:p>
                      </p:txBody>
                    </p:sp>
                  </mc:Fallback>
                </mc:AlternateContent>
              </p:grpSp>
              <p:grpSp>
                <p:nvGrpSpPr>
                  <p:cNvPr id="13" name="Ομάδα 12">
                    <a:extLst>
                      <a:ext uri="{FF2B5EF4-FFF2-40B4-BE49-F238E27FC236}">
                        <a16:creationId xmlns:a16="http://schemas.microsoft.com/office/drawing/2014/main" id="{A56C31B6-DEEF-9415-3489-D8CC67213D1C}"/>
                      </a:ext>
                    </a:extLst>
                  </p:cNvPr>
                  <p:cNvGrpSpPr/>
                  <p:nvPr/>
                </p:nvGrpSpPr>
                <p:grpSpPr>
                  <a:xfrm>
                    <a:off x="8918325" y="2868251"/>
                    <a:ext cx="1955603" cy="3105902"/>
                    <a:chOff x="8472527" y="2535358"/>
                    <a:chExt cx="1955603" cy="3105902"/>
                  </a:xfrm>
                </p:grpSpPr>
                <p:sp>
                  <p:nvSpPr>
                    <p:cNvPr id="14" name="Οβάλ 13">
                      <a:extLst>
                        <a:ext uri="{FF2B5EF4-FFF2-40B4-BE49-F238E27FC236}">
                          <a16:creationId xmlns:a16="http://schemas.microsoft.com/office/drawing/2014/main" id="{47908EB4-22F7-E608-C338-8C9201EEF2D6}"/>
                        </a:ext>
                      </a:extLst>
                    </p:cNvPr>
                    <p:cNvSpPr/>
                    <p:nvPr/>
                  </p:nvSpPr>
                  <p:spPr>
                    <a:xfrm>
                      <a:off x="9788454" y="2965844"/>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sp>
                  <p:nvSpPr>
                    <p:cNvPr id="15" name="Οβάλ 14">
                      <a:extLst>
                        <a:ext uri="{FF2B5EF4-FFF2-40B4-BE49-F238E27FC236}">
                          <a16:creationId xmlns:a16="http://schemas.microsoft.com/office/drawing/2014/main" id="{AA66844D-ABE3-E7BD-ECBD-B0115FAF41C4}"/>
                        </a:ext>
                      </a:extLst>
                    </p:cNvPr>
                    <p:cNvSpPr/>
                    <p:nvPr/>
                  </p:nvSpPr>
                  <p:spPr>
                    <a:xfrm>
                      <a:off x="9835621" y="4700045"/>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cxnSp>
                  <p:nvCxnSpPr>
                    <p:cNvPr id="16" name="Ευθεία γραμμή σύνδεσης 15">
                      <a:extLst>
                        <a:ext uri="{FF2B5EF4-FFF2-40B4-BE49-F238E27FC236}">
                          <a16:creationId xmlns:a16="http://schemas.microsoft.com/office/drawing/2014/main" id="{0E1A66B5-C8A3-410D-B0BF-2D6F2AEE6E6F}"/>
                        </a:ext>
                      </a:extLst>
                    </p:cNvPr>
                    <p:cNvCxnSpPr>
                      <a:cxnSpLocks/>
                      <a:stCxn id="14" idx="2"/>
                      <a:endCxn id="33" idx="6"/>
                    </p:cNvCxnSpPr>
                    <p:nvPr/>
                  </p:nvCxnSpPr>
                  <p:spPr>
                    <a:xfrm flipH="1">
                      <a:off x="8673991" y="3262099"/>
                      <a:ext cx="1114463" cy="0"/>
                    </a:xfrm>
                    <a:prstGeom prst="line">
                      <a:avLst/>
                    </a:prstGeom>
                  </p:spPr>
                  <p:style>
                    <a:lnRef idx="3">
                      <a:schemeClr val="dk1"/>
                    </a:lnRef>
                    <a:fillRef idx="0">
                      <a:schemeClr val="dk1"/>
                    </a:fillRef>
                    <a:effectRef idx="2">
                      <a:schemeClr val="dk1"/>
                    </a:effectRef>
                    <a:fontRef idx="minor">
                      <a:schemeClr val="tx1"/>
                    </a:fontRef>
                  </p:style>
                </p:cxnSp>
                <p:cxnSp>
                  <p:nvCxnSpPr>
                    <p:cNvPr id="17" name="Ευθεία γραμμή σύνδεσης 16">
                      <a:extLst>
                        <a:ext uri="{FF2B5EF4-FFF2-40B4-BE49-F238E27FC236}">
                          <a16:creationId xmlns:a16="http://schemas.microsoft.com/office/drawing/2014/main" id="{AD6DDC32-946E-9870-EB84-03C711992B48}"/>
                        </a:ext>
                      </a:extLst>
                    </p:cNvPr>
                    <p:cNvCxnSpPr>
                      <a:cxnSpLocks/>
                      <a:stCxn id="15" idx="2"/>
                      <a:endCxn id="33" idx="6"/>
                    </p:cNvCxnSpPr>
                    <p:nvPr/>
                  </p:nvCxnSpPr>
                  <p:spPr>
                    <a:xfrm flipH="1" flipV="1">
                      <a:off x="8673991" y="3262099"/>
                      <a:ext cx="1161630" cy="1734201"/>
                    </a:xfrm>
                    <a:prstGeom prst="line">
                      <a:avLst/>
                    </a:prstGeom>
                  </p:spPr>
                  <p:style>
                    <a:lnRef idx="3">
                      <a:schemeClr val="dk1"/>
                    </a:lnRef>
                    <a:fillRef idx="0">
                      <a:schemeClr val="dk1"/>
                    </a:fillRef>
                    <a:effectRef idx="2">
                      <a:schemeClr val="dk1"/>
                    </a:effectRef>
                    <a:fontRef idx="minor">
                      <a:schemeClr val="tx1"/>
                    </a:fontRef>
                  </p:style>
                </p:cxnSp>
                <p:cxnSp>
                  <p:nvCxnSpPr>
                    <p:cNvPr id="18" name="Ευθεία γραμμή σύνδεσης 17">
                      <a:extLst>
                        <a:ext uri="{FF2B5EF4-FFF2-40B4-BE49-F238E27FC236}">
                          <a16:creationId xmlns:a16="http://schemas.microsoft.com/office/drawing/2014/main" id="{BCB6A8EB-AA22-A74D-3C05-B02F3B6437D8}"/>
                        </a:ext>
                      </a:extLst>
                    </p:cNvPr>
                    <p:cNvCxnSpPr>
                      <a:cxnSpLocks/>
                      <a:stCxn id="14" idx="2"/>
                    </p:cNvCxnSpPr>
                    <p:nvPr/>
                  </p:nvCxnSpPr>
                  <p:spPr>
                    <a:xfrm flipH="1">
                      <a:off x="8723473" y="3262099"/>
                      <a:ext cx="1064981" cy="1739146"/>
                    </a:xfrm>
                    <a:prstGeom prst="line">
                      <a:avLst/>
                    </a:prstGeom>
                  </p:spPr>
                  <p:style>
                    <a:lnRef idx="3">
                      <a:schemeClr val="dk1"/>
                    </a:lnRef>
                    <a:fillRef idx="0">
                      <a:schemeClr val="dk1"/>
                    </a:fillRef>
                    <a:effectRef idx="2">
                      <a:schemeClr val="dk1"/>
                    </a:effectRef>
                    <a:fontRef idx="minor">
                      <a:schemeClr val="tx1"/>
                    </a:fontRef>
                  </p:style>
                </p:cxnSp>
                <p:cxnSp>
                  <p:nvCxnSpPr>
                    <p:cNvPr id="19" name="Ευθεία γραμμή σύνδεσης 18">
                      <a:extLst>
                        <a:ext uri="{FF2B5EF4-FFF2-40B4-BE49-F238E27FC236}">
                          <a16:creationId xmlns:a16="http://schemas.microsoft.com/office/drawing/2014/main" id="{AB3665A9-330E-60B5-B665-A06DCAC7A9FC}"/>
                        </a:ext>
                      </a:extLst>
                    </p:cNvPr>
                    <p:cNvCxnSpPr>
                      <a:cxnSpLocks/>
                      <a:stCxn id="15" idx="2"/>
                    </p:cNvCxnSpPr>
                    <p:nvPr/>
                  </p:nvCxnSpPr>
                  <p:spPr>
                    <a:xfrm flipH="1">
                      <a:off x="8723473" y="4996300"/>
                      <a:ext cx="1112148" cy="4945"/>
                    </a:xfrm>
                    <a:prstGeom prst="line">
                      <a:avLst/>
                    </a:prstGeom>
                  </p:spPr>
                  <p:style>
                    <a:lnRef idx="3">
                      <a:schemeClr val="dk1"/>
                    </a:lnRef>
                    <a:fillRef idx="0">
                      <a:schemeClr val="dk1"/>
                    </a:fillRef>
                    <a:effectRef idx="2">
                      <a:schemeClr val="dk1"/>
                    </a:effectRef>
                    <a:fontRef idx="minor">
                      <a:schemeClr val="tx1"/>
                    </a:fontRef>
                  </p:style>
                </p:cxnSp>
                <p:cxnSp>
                  <p:nvCxnSpPr>
                    <p:cNvPr id="20" name="Ευθεία γραμμή σύνδεσης 19">
                      <a:extLst>
                        <a:ext uri="{FF2B5EF4-FFF2-40B4-BE49-F238E27FC236}">
                          <a16:creationId xmlns:a16="http://schemas.microsoft.com/office/drawing/2014/main" id="{35490209-0415-0E68-3D8D-4C920679D1AF}"/>
                        </a:ext>
                      </a:extLst>
                    </p:cNvPr>
                    <p:cNvCxnSpPr>
                      <a:cxnSpLocks/>
                      <a:stCxn id="14" idx="0"/>
                    </p:cNvCxnSpPr>
                    <p:nvPr/>
                  </p:nvCxnSpPr>
                  <p:spPr>
                    <a:xfrm flipV="1">
                      <a:off x="10084709" y="2751122"/>
                      <a:ext cx="0" cy="214722"/>
                    </a:xfrm>
                    <a:prstGeom prst="line">
                      <a:avLst/>
                    </a:prstGeom>
                  </p:spPr>
                  <p:style>
                    <a:lnRef idx="3">
                      <a:schemeClr val="dk1"/>
                    </a:lnRef>
                    <a:fillRef idx="0">
                      <a:schemeClr val="dk1"/>
                    </a:fillRef>
                    <a:effectRef idx="2">
                      <a:schemeClr val="dk1"/>
                    </a:effectRef>
                    <a:fontRef idx="minor">
                      <a:schemeClr val="tx1"/>
                    </a:fontRef>
                  </p:style>
                </p:cxnSp>
                <p:cxnSp>
                  <p:nvCxnSpPr>
                    <p:cNvPr id="21" name="Ευθεία γραμμή σύνδεσης 20">
                      <a:extLst>
                        <a:ext uri="{FF2B5EF4-FFF2-40B4-BE49-F238E27FC236}">
                          <a16:creationId xmlns:a16="http://schemas.microsoft.com/office/drawing/2014/main" id="{F6A6E632-AD1B-B655-C437-BB88C4B94166}"/>
                        </a:ext>
                      </a:extLst>
                    </p:cNvPr>
                    <p:cNvCxnSpPr>
                      <a:cxnSpLocks/>
                      <a:endCxn id="15" idx="4"/>
                    </p:cNvCxnSpPr>
                    <p:nvPr/>
                  </p:nvCxnSpPr>
                  <p:spPr>
                    <a:xfrm flipV="1">
                      <a:off x="10131876" y="5292555"/>
                      <a:ext cx="0" cy="26652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3CB3801-2A73-4C11-09E3-3007EA625E58}"/>
                            </a:ext>
                          </a:extLst>
                        </p:cNvPr>
                        <p:cNvSpPr txBox="1"/>
                        <p:nvPr/>
                      </p:nvSpPr>
                      <p:spPr>
                        <a:xfrm>
                          <a:off x="8863300" y="2815383"/>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𝑤</m:t>
                                    </m:r>
                                  </m:e>
                                  <m:sub>
                                    <m:r>
                                      <a:rPr lang="en-US" b="0" i="1" dirty="0" smtClean="0">
                                        <a:latin typeface="Cambria Math" panose="02040503050406030204" pitchFamily="18" charset="0"/>
                                      </a:rPr>
                                      <m:t>11</m:t>
                                    </m:r>
                                  </m:sub>
                                  <m:sup>
                                    <m:r>
                                      <a:rPr lang="en-US" b="0" i="1" dirty="0" smtClean="0">
                                        <a:latin typeface="Cambria Math" panose="02040503050406030204" pitchFamily="18" charset="0"/>
                                      </a:rPr>
                                      <m:t>(2)</m:t>
                                    </m:r>
                                  </m:sup>
                                </m:sSubSup>
                              </m:oMath>
                            </m:oMathPara>
                          </a14:m>
                          <a:endParaRPr lang="el-GR" dirty="0"/>
                        </a:p>
                      </p:txBody>
                    </p:sp>
                  </mc:Choice>
                  <mc:Fallback xmlns="">
                    <p:sp>
                      <p:nvSpPr>
                        <p:cNvPr id="37" name="TextBox 36">
                          <a:extLst>
                            <a:ext uri="{FF2B5EF4-FFF2-40B4-BE49-F238E27FC236}">
                              <a16:creationId xmlns:a16="http://schemas.microsoft.com/office/drawing/2014/main" id="{2B72C2D9-D3EC-1E10-8E9F-B9553DD040C2}"/>
                            </a:ext>
                          </a:extLst>
                        </p:cNvPr>
                        <p:cNvSpPr txBox="1">
                          <a:spLocks noRot="1" noChangeAspect="1" noMove="1" noResize="1" noEditPoints="1" noAdjustHandles="1" noChangeArrowheads="1" noChangeShapeType="1" noTextEdit="1"/>
                        </p:cNvSpPr>
                        <p:nvPr/>
                      </p:nvSpPr>
                      <p:spPr>
                        <a:xfrm>
                          <a:off x="8863300" y="2815383"/>
                          <a:ext cx="677943" cy="438262"/>
                        </a:xfrm>
                        <a:prstGeom prst="rect">
                          <a:avLst/>
                        </a:prstGeom>
                        <a:blipFill>
                          <a:blip r:embed="rId19"/>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2E93C0E-112A-6484-B808-F4DBA43623C9}"/>
                            </a:ext>
                          </a:extLst>
                        </p:cNvPr>
                        <p:cNvSpPr txBox="1"/>
                        <p:nvPr/>
                      </p:nvSpPr>
                      <p:spPr>
                        <a:xfrm>
                          <a:off x="8472527" y="3601432"/>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r>
                                      <a:rPr lang="en-US" b="0" i="1" dirty="0" smtClean="0">
                                        <a:latin typeface="Cambria Math" panose="02040503050406030204" pitchFamily="18" charset="0"/>
                                      </a:rPr>
                                      <m:t>2</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38" name="TextBox 37">
                          <a:extLst>
                            <a:ext uri="{FF2B5EF4-FFF2-40B4-BE49-F238E27FC236}">
                              <a16:creationId xmlns:a16="http://schemas.microsoft.com/office/drawing/2014/main" id="{77F0FB7A-2C8B-EFA3-6775-13E106F35581}"/>
                            </a:ext>
                          </a:extLst>
                        </p:cNvPr>
                        <p:cNvSpPr txBox="1">
                          <a:spLocks noRot="1" noChangeAspect="1" noMove="1" noResize="1" noEditPoints="1" noAdjustHandles="1" noChangeArrowheads="1" noChangeShapeType="1" noTextEdit="1"/>
                        </p:cNvSpPr>
                        <p:nvPr/>
                      </p:nvSpPr>
                      <p:spPr>
                        <a:xfrm>
                          <a:off x="8472527" y="3601432"/>
                          <a:ext cx="677943" cy="438518"/>
                        </a:xfrm>
                        <a:prstGeom prst="rect">
                          <a:avLst/>
                        </a:prstGeom>
                        <a:blipFill>
                          <a:blip r:embed="rId20"/>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F472F77-E92D-F604-F3C1-C34607BE7A41}"/>
                            </a:ext>
                          </a:extLst>
                        </p:cNvPr>
                        <p:cNvSpPr txBox="1"/>
                        <p:nvPr/>
                      </p:nvSpPr>
                      <p:spPr>
                        <a:xfrm>
                          <a:off x="8472527" y="4209077"/>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39" name="TextBox 38">
                          <a:extLst>
                            <a:ext uri="{FF2B5EF4-FFF2-40B4-BE49-F238E27FC236}">
                              <a16:creationId xmlns:a16="http://schemas.microsoft.com/office/drawing/2014/main" id="{524F5117-E214-FDE3-5E3D-5F4AC31D42D1}"/>
                            </a:ext>
                          </a:extLst>
                        </p:cNvPr>
                        <p:cNvSpPr txBox="1">
                          <a:spLocks noRot="1" noChangeAspect="1" noMove="1" noResize="1" noEditPoints="1" noAdjustHandles="1" noChangeArrowheads="1" noChangeShapeType="1" noTextEdit="1"/>
                        </p:cNvSpPr>
                        <p:nvPr/>
                      </p:nvSpPr>
                      <p:spPr>
                        <a:xfrm>
                          <a:off x="8472527" y="4209077"/>
                          <a:ext cx="677943" cy="438518"/>
                        </a:xfrm>
                        <a:prstGeom prst="rect">
                          <a:avLst/>
                        </a:prstGeom>
                        <a:blipFill>
                          <a:blip r:embed="rId21"/>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CCE32CE-0F87-5E22-2D75-884E4D0571AF}"/>
                            </a:ext>
                          </a:extLst>
                        </p:cNvPr>
                        <p:cNvSpPr txBox="1"/>
                        <p:nvPr/>
                      </p:nvSpPr>
                      <p:spPr>
                        <a:xfrm>
                          <a:off x="8922623" y="4978538"/>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22</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25" name="TextBox 24">
                          <a:extLst>
                            <a:ext uri="{FF2B5EF4-FFF2-40B4-BE49-F238E27FC236}">
                              <a16:creationId xmlns:a16="http://schemas.microsoft.com/office/drawing/2014/main" id="{7CCE32CE-0F87-5E22-2D75-884E4D0571AF}"/>
                            </a:ext>
                          </a:extLst>
                        </p:cNvPr>
                        <p:cNvSpPr txBox="1">
                          <a:spLocks noRot="1" noChangeAspect="1" noMove="1" noResize="1" noEditPoints="1" noAdjustHandles="1" noChangeArrowheads="1" noChangeShapeType="1" noTextEdit="1"/>
                        </p:cNvSpPr>
                        <p:nvPr/>
                      </p:nvSpPr>
                      <p:spPr>
                        <a:xfrm>
                          <a:off x="8922623" y="4978538"/>
                          <a:ext cx="677943" cy="438518"/>
                        </a:xfrm>
                        <a:prstGeom prst="rect">
                          <a:avLst/>
                        </a:prstGeom>
                        <a:blipFill>
                          <a:blip r:embed="rId22"/>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5361930-ACC1-50CA-AACB-C6B4937EC0FB}"/>
                            </a:ext>
                          </a:extLst>
                        </p:cNvPr>
                        <p:cNvSpPr txBox="1"/>
                        <p:nvPr/>
                      </p:nvSpPr>
                      <p:spPr>
                        <a:xfrm>
                          <a:off x="9556219" y="2535358"/>
                          <a:ext cx="512726" cy="448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26" name="TextBox 25">
                          <a:extLst>
                            <a:ext uri="{FF2B5EF4-FFF2-40B4-BE49-F238E27FC236}">
                              <a16:creationId xmlns:a16="http://schemas.microsoft.com/office/drawing/2014/main" id="{B5361930-ACC1-50CA-AACB-C6B4937EC0FB}"/>
                            </a:ext>
                          </a:extLst>
                        </p:cNvPr>
                        <p:cNvSpPr txBox="1">
                          <a:spLocks noRot="1" noChangeAspect="1" noMove="1" noResize="1" noEditPoints="1" noAdjustHandles="1" noChangeArrowheads="1" noChangeShapeType="1" noTextEdit="1"/>
                        </p:cNvSpPr>
                        <p:nvPr/>
                      </p:nvSpPr>
                      <p:spPr>
                        <a:xfrm>
                          <a:off x="9556219" y="2535358"/>
                          <a:ext cx="512726" cy="448766"/>
                        </a:xfrm>
                        <a:prstGeom prst="rect">
                          <a:avLst/>
                        </a:prstGeom>
                        <a:blipFill>
                          <a:blip r:embed="rId23"/>
                          <a:stretch>
                            <a:fillRect r="-15663"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9FFCB83-6CCC-D575-B96E-D91FB4DD57AF}"/>
                            </a:ext>
                          </a:extLst>
                        </p:cNvPr>
                        <p:cNvSpPr txBox="1"/>
                        <p:nvPr/>
                      </p:nvSpPr>
                      <p:spPr>
                        <a:xfrm>
                          <a:off x="9520644" y="5202742"/>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l-GR" dirty="0"/>
                        </a:p>
                      </p:txBody>
                    </p:sp>
                  </mc:Choice>
                  <mc:Fallback xmlns="">
                    <p:sp>
                      <p:nvSpPr>
                        <p:cNvPr id="27" name="TextBox 26">
                          <a:extLst>
                            <a:ext uri="{FF2B5EF4-FFF2-40B4-BE49-F238E27FC236}">
                              <a16:creationId xmlns:a16="http://schemas.microsoft.com/office/drawing/2014/main" id="{89FFCB83-6CCC-D575-B96E-D91FB4DD57AF}"/>
                            </a:ext>
                          </a:extLst>
                        </p:cNvPr>
                        <p:cNvSpPr txBox="1">
                          <a:spLocks noRot="1" noChangeAspect="1" noMove="1" noResize="1" noEditPoints="1" noAdjustHandles="1" noChangeArrowheads="1" noChangeShapeType="1" noTextEdit="1"/>
                        </p:cNvSpPr>
                        <p:nvPr/>
                      </p:nvSpPr>
                      <p:spPr>
                        <a:xfrm>
                          <a:off x="9520644" y="5202742"/>
                          <a:ext cx="677943" cy="438518"/>
                        </a:xfrm>
                        <a:prstGeom prst="rect">
                          <a:avLst/>
                        </a:prstGeom>
                        <a:blipFill>
                          <a:blip r:embed="rId24"/>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8F21A0-A36E-1EA3-070C-CECF455F41FC}"/>
                            </a:ext>
                          </a:extLst>
                        </p:cNvPr>
                        <p:cNvSpPr txBox="1"/>
                        <p:nvPr/>
                      </p:nvSpPr>
                      <p:spPr>
                        <a:xfrm>
                          <a:off x="9835621" y="3077855"/>
                          <a:ext cx="4637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l-GR" dirty="0"/>
                        </a:p>
                      </p:txBody>
                    </p:sp>
                  </mc:Choice>
                  <mc:Fallback xmlns="">
                    <p:sp>
                      <p:nvSpPr>
                        <p:cNvPr id="44" name="TextBox 43">
                          <a:extLst>
                            <a:ext uri="{FF2B5EF4-FFF2-40B4-BE49-F238E27FC236}">
                              <a16:creationId xmlns:a16="http://schemas.microsoft.com/office/drawing/2014/main" id="{C7A09D43-B1E8-132C-1A82-5B78F7A74D63}"/>
                            </a:ext>
                          </a:extLst>
                        </p:cNvPr>
                        <p:cNvSpPr txBox="1">
                          <a:spLocks noRot="1" noChangeAspect="1" noMove="1" noResize="1" noEditPoints="1" noAdjustHandles="1" noChangeArrowheads="1" noChangeShapeType="1" noTextEdit="1"/>
                        </p:cNvSpPr>
                        <p:nvPr/>
                      </p:nvSpPr>
                      <p:spPr>
                        <a:xfrm>
                          <a:off x="9835621" y="3077855"/>
                          <a:ext cx="463717"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D759D94-B221-4E15-E294-B2317609E747}"/>
                            </a:ext>
                          </a:extLst>
                        </p:cNvPr>
                        <p:cNvSpPr txBox="1"/>
                        <p:nvPr/>
                      </p:nvSpPr>
                      <p:spPr>
                        <a:xfrm>
                          <a:off x="9899007" y="4809553"/>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2</m:t>
                                    </m:r>
                                  </m:sub>
                                </m:sSub>
                              </m:oMath>
                            </m:oMathPara>
                          </a14:m>
                          <a:endParaRPr lang="el-GR" dirty="0"/>
                        </a:p>
                      </p:txBody>
                    </p:sp>
                  </mc:Choice>
                  <mc:Fallback xmlns="">
                    <p:sp>
                      <p:nvSpPr>
                        <p:cNvPr id="45" name="TextBox 44">
                          <a:extLst>
                            <a:ext uri="{FF2B5EF4-FFF2-40B4-BE49-F238E27FC236}">
                              <a16:creationId xmlns:a16="http://schemas.microsoft.com/office/drawing/2014/main" id="{632B0AAC-F0D6-C71D-C121-26D4773CE85C}"/>
                            </a:ext>
                          </a:extLst>
                        </p:cNvPr>
                        <p:cNvSpPr txBox="1">
                          <a:spLocks noRot="1" noChangeAspect="1" noMove="1" noResize="1" noEditPoints="1" noAdjustHandles="1" noChangeArrowheads="1" noChangeShapeType="1" noTextEdit="1"/>
                        </p:cNvSpPr>
                        <p:nvPr/>
                      </p:nvSpPr>
                      <p:spPr>
                        <a:xfrm>
                          <a:off x="9899007" y="4809553"/>
                          <a:ext cx="469039" cy="369332"/>
                        </a:xfrm>
                        <a:prstGeom prst="rect">
                          <a:avLst/>
                        </a:prstGeom>
                        <a:blipFill>
                          <a:blip r:embed="rId26"/>
                          <a:stretch>
                            <a:fillRect/>
                          </a:stretch>
                        </a:blipFill>
                      </p:spPr>
                      <p:txBody>
                        <a:bodyPr/>
                        <a:lstStyle/>
                        <a:p>
                          <a:r>
                            <a:rPr lang="en-US">
                              <a:noFill/>
                            </a:rPr>
                            <a:t> </a:t>
                          </a:r>
                        </a:p>
                      </p:txBody>
                    </p:sp>
                  </mc:Fallback>
                </mc:AlternateContent>
              </p:grpSp>
            </p:grpSp>
            <p:cxnSp>
              <p:nvCxnSpPr>
                <p:cNvPr id="8" name="Ευθύγραμμο βέλος σύνδεσης 7">
                  <a:extLst>
                    <a:ext uri="{FF2B5EF4-FFF2-40B4-BE49-F238E27FC236}">
                      <a16:creationId xmlns:a16="http://schemas.microsoft.com/office/drawing/2014/main" id="{7B2ABD12-0EC6-0636-ABCB-01A4A56E5226}"/>
                    </a:ext>
                  </a:extLst>
                </p:cNvPr>
                <p:cNvCxnSpPr>
                  <a:stCxn id="14" idx="6"/>
                </p:cNvCxnSpPr>
                <p:nvPr/>
              </p:nvCxnSpPr>
              <p:spPr>
                <a:xfrm flipV="1">
                  <a:off x="11329681" y="3728681"/>
                  <a:ext cx="590633" cy="8454"/>
                </a:xfrm>
                <a:prstGeom prst="straightConnector1">
                  <a:avLst/>
                </a:prstGeom>
                <a:ln w="2857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9" name="Ευθύγραμμο βέλος σύνδεσης 8">
                  <a:extLst>
                    <a:ext uri="{FF2B5EF4-FFF2-40B4-BE49-F238E27FC236}">
                      <a16:creationId xmlns:a16="http://schemas.microsoft.com/office/drawing/2014/main" id="{75A4E36E-A65B-5949-87C1-0A59B654EF5A}"/>
                    </a:ext>
                  </a:extLst>
                </p:cNvPr>
                <p:cNvCxnSpPr>
                  <a:cxnSpLocks/>
                  <a:stCxn id="15" idx="6"/>
                </p:cNvCxnSpPr>
                <p:nvPr/>
              </p:nvCxnSpPr>
              <p:spPr>
                <a:xfrm flipV="1">
                  <a:off x="11376848" y="5460801"/>
                  <a:ext cx="637800" cy="10535"/>
                </a:xfrm>
                <a:prstGeom prst="straightConnector1">
                  <a:avLst/>
                </a:prstGeom>
                <a:ln w="28575">
                  <a:solidFill>
                    <a:srgbClr val="00B050"/>
                  </a:solidFill>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6D63265-CD12-A804-2CCE-00FF4822B11E}"/>
                      </a:ext>
                    </a:extLst>
                  </p:cNvPr>
                  <p:cNvSpPr txBox="1"/>
                  <p:nvPr/>
                </p:nvSpPr>
                <p:spPr>
                  <a:xfrm>
                    <a:off x="11353800" y="2663499"/>
                    <a:ext cx="4560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D6D63265-CD12-A804-2CCE-00FF4822B11E}"/>
                      </a:ext>
                    </a:extLst>
                  </p:cNvPr>
                  <p:cNvSpPr txBox="1">
                    <a:spLocks noRot="1" noChangeAspect="1" noMove="1" noResize="1" noEditPoints="1" noAdjustHandles="1" noChangeArrowheads="1" noChangeShapeType="1" noTextEdit="1"/>
                  </p:cNvSpPr>
                  <p:nvPr/>
                </p:nvSpPr>
                <p:spPr>
                  <a:xfrm>
                    <a:off x="11353800" y="2663499"/>
                    <a:ext cx="456022" cy="369332"/>
                  </a:xfrm>
                  <a:prstGeom prst="rect">
                    <a:avLst/>
                  </a:prstGeom>
                  <a:blipFill>
                    <a:blip r:embed="rId27"/>
                    <a:stretch>
                      <a:fillRect t="-6780" r="-10959" b="-8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3BCD665-F1C3-A8A1-8E78-5DB61D638A58}"/>
                    </a:ext>
                  </a:extLst>
                </p:cNvPr>
                <p:cNvSpPr txBox="1"/>
                <p:nvPr/>
              </p:nvSpPr>
              <p:spPr>
                <a:xfrm>
                  <a:off x="11413728" y="4372457"/>
                  <a:ext cx="4613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p>
              </p:txBody>
            </p:sp>
          </mc:Choice>
          <mc:Fallback xmlns="">
            <p:sp>
              <p:nvSpPr>
                <p:cNvPr id="57" name="TextBox 56">
                  <a:extLst>
                    <a:ext uri="{FF2B5EF4-FFF2-40B4-BE49-F238E27FC236}">
                      <a16:creationId xmlns:a16="http://schemas.microsoft.com/office/drawing/2014/main" id="{43BCD665-F1C3-A8A1-8E78-5DB61D638A58}"/>
                    </a:ext>
                  </a:extLst>
                </p:cNvPr>
                <p:cNvSpPr txBox="1">
                  <a:spLocks noRot="1" noChangeAspect="1" noMove="1" noResize="1" noEditPoints="1" noAdjustHandles="1" noChangeArrowheads="1" noChangeShapeType="1" noTextEdit="1"/>
                </p:cNvSpPr>
                <p:nvPr/>
              </p:nvSpPr>
              <p:spPr>
                <a:xfrm>
                  <a:off x="11413728" y="4372457"/>
                  <a:ext cx="461344" cy="369332"/>
                </a:xfrm>
                <a:prstGeom prst="rect">
                  <a:avLst/>
                </a:prstGeom>
                <a:blipFill>
                  <a:blip r:embed="rId28"/>
                  <a:stretch>
                    <a:fillRect t="-6780" r="-12329" b="-8475"/>
                  </a:stretch>
                </a:blipFill>
              </p:spPr>
              <p:txBody>
                <a:bodyPr/>
                <a:lstStyle/>
                <a:p>
                  <a:r>
                    <a:rPr lang="en-US">
                      <a:noFill/>
                    </a:rPr>
                    <a:t> </a:t>
                  </a:r>
                </a:p>
              </p:txBody>
            </p:sp>
          </mc:Fallback>
        </mc:AlternateContent>
      </p:grpSp>
      <p:grpSp>
        <p:nvGrpSpPr>
          <p:cNvPr id="205" name="Ομάδα 204">
            <a:extLst>
              <a:ext uri="{FF2B5EF4-FFF2-40B4-BE49-F238E27FC236}">
                <a16:creationId xmlns:a16="http://schemas.microsoft.com/office/drawing/2014/main" id="{EAFD5296-7013-8AFC-2BC8-75A6652795A3}"/>
              </a:ext>
            </a:extLst>
          </p:cNvPr>
          <p:cNvGrpSpPr/>
          <p:nvPr/>
        </p:nvGrpSpPr>
        <p:grpSpPr>
          <a:xfrm>
            <a:off x="7757502" y="3196511"/>
            <a:ext cx="4272416" cy="3055692"/>
            <a:chOff x="7654607" y="3196511"/>
            <a:chExt cx="4272416" cy="3055692"/>
          </a:xfrm>
        </p:grpSpPr>
        <p:grpSp>
          <p:nvGrpSpPr>
            <p:cNvPr id="159" name="Ομάδα 158">
              <a:extLst>
                <a:ext uri="{FF2B5EF4-FFF2-40B4-BE49-F238E27FC236}">
                  <a16:creationId xmlns:a16="http://schemas.microsoft.com/office/drawing/2014/main" id="{93BF3508-6695-464A-1D0C-B2963F1C1FA2}"/>
                </a:ext>
              </a:extLst>
            </p:cNvPr>
            <p:cNvGrpSpPr/>
            <p:nvPr/>
          </p:nvGrpSpPr>
          <p:grpSpPr>
            <a:xfrm>
              <a:off x="7654607" y="3196511"/>
              <a:ext cx="4272416" cy="3055692"/>
              <a:chOff x="7500259" y="2317386"/>
              <a:chExt cx="4374813" cy="3128928"/>
            </a:xfrm>
          </p:grpSpPr>
          <p:grpSp>
            <p:nvGrpSpPr>
              <p:cNvPr id="160" name="Ομάδα 159">
                <a:extLst>
                  <a:ext uri="{FF2B5EF4-FFF2-40B4-BE49-F238E27FC236}">
                    <a16:creationId xmlns:a16="http://schemas.microsoft.com/office/drawing/2014/main" id="{F8418975-6E66-E401-078E-8F91705EEAAB}"/>
                  </a:ext>
                </a:extLst>
              </p:cNvPr>
              <p:cNvGrpSpPr/>
              <p:nvPr/>
            </p:nvGrpSpPr>
            <p:grpSpPr>
              <a:xfrm>
                <a:off x="7500259" y="2317386"/>
                <a:ext cx="4309563" cy="3128928"/>
                <a:chOff x="7500259" y="2317386"/>
                <a:chExt cx="4309563" cy="3128928"/>
              </a:xfrm>
            </p:grpSpPr>
            <p:grpSp>
              <p:nvGrpSpPr>
                <p:cNvPr id="164" name="Ομάδα 163">
                  <a:extLst>
                    <a:ext uri="{FF2B5EF4-FFF2-40B4-BE49-F238E27FC236}">
                      <a16:creationId xmlns:a16="http://schemas.microsoft.com/office/drawing/2014/main" id="{FADC8386-491D-EBFF-50AD-EB0D02AC6BDE}"/>
                    </a:ext>
                  </a:extLst>
                </p:cNvPr>
                <p:cNvGrpSpPr/>
                <p:nvPr/>
              </p:nvGrpSpPr>
              <p:grpSpPr>
                <a:xfrm>
                  <a:off x="7500259" y="2317386"/>
                  <a:ext cx="3885733" cy="3128928"/>
                  <a:chOff x="6988195" y="2868251"/>
                  <a:chExt cx="3885733" cy="3128928"/>
                </a:xfrm>
              </p:grpSpPr>
              <p:grpSp>
                <p:nvGrpSpPr>
                  <p:cNvPr id="167" name="Ομάδα 166">
                    <a:extLst>
                      <a:ext uri="{FF2B5EF4-FFF2-40B4-BE49-F238E27FC236}">
                        <a16:creationId xmlns:a16="http://schemas.microsoft.com/office/drawing/2014/main" id="{987467BC-76C7-0939-C9E4-8E59CF7DBB61}"/>
                      </a:ext>
                    </a:extLst>
                  </p:cNvPr>
                  <p:cNvGrpSpPr/>
                  <p:nvPr/>
                </p:nvGrpSpPr>
                <p:grpSpPr>
                  <a:xfrm>
                    <a:off x="6988195" y="2868251"/>
                    <a:ext cx="2526859" cy="3128928"/>
                    <a:chOff x="8249369" y="2535358"/>
                    <a:chExt cx="2526859" cy="3128928"/>
                  </a:xfrm>
                </p:grpSpPr>
                <p:sp>
                  <p:nvSpPr>
                    <p:cNvPr id="185" name="Οβάλ 184">
                      <a:extLst>
                        <a:ext uri="{FF2B5EF4-FFF2-40B4-BE49-F238E27FC236}">
                          <a16:creationId xmlns:a16="http://schemas.microsoft.com/office/drawing/2014/main" id="{78EC85D3-217E-B657-275C-E51AB3A1EFDE}"/>
                        </a:ext>
                      </a:extLst>
                    </p:cNvPr>
                    <p:cNvSpPr/>
                    <p:nvPr/>
                  </p:nvSpPr>
                  <p:spPr>
                    <a:xfrm>
                      <a:off x="9788454" y="2965844"/>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sp>
                  <p:nvSpPr>
                    <p:cNvPr id="186" name="Οβάλ 185">
                      <a:extLst>
                        <a:ext uri="{FF2B5EF4-FFF2-40B4-BE49-F238E27FC236}">
                          <a16:creationId xmlns:a16="http://schemas.microsoft.com/office/drawing/2014/main" id="{BAA2A2E8-2B76-587E-7E97-E9E93C66BF5A}"/>
                        </a:ext>
                      </a:extLst>
                    </p:cNvPr>
                    <p:cNvSpPr/>
                    <p:nvPr/>
                  </p:nvSpPr>
                  <p:spPr>
                    <a:xfrm>
                      <a:off x="9835621" y="4700045"/>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980D8A0C-AA3C-CFEB-175D-93765E697833}"/>
                            </a:ext>
                          </a:extLst>
                        </p:cNvPr>
                        <p:cNvSpPr txBox="1"/>
                        <p:nvPr/>
                      </p:nvSpPr>
                      <p:spPr>
                        <a:xfrm>
                          <a:off x="8269070" y="3077855"/>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l-GR" dirty="0"/>
                        </a:p>
                      </p:txBody>
                    </p:sp>
                  </mc:Choice>
                  <mc:Fallback xmlns="">
                    <p:sp>
                      <p:nvSpPr>
                        <p:cNvPr id="187" name="TextBox 186">
                          <a:extLst>
                            <a:ext uri="{FF2B5EF4-FFF2-40B4-BE49-F238E27FC236}">
                              <a16:creationId xmlns:a16="http://schemas.microsoft.com/office/drawing/2014/main" id="{980D8A0C-AA3C-CFEB-175D-93765E697833}"/>
                            </a:ext>
                          </a:extLst>
                        </p:cNvPr>
                        <p:cNvSpPr txBox="1">
                          <a:spLocks noRot="1" noChangeAspect="1" noMove="1" noResize="1" noEditPoints="1" noAdjustHandles="1" noChangeArrowheads="1" noChangeShapeType="1" noTextEdit="1"/>
                        </p:cNvSpPr>
                        <p:nvPr/>
                      </p:nvSpPr>
                      <p:spPr>
                        <a:xfrm>
                          <a:off x="8269070" y="3077855"/>
                          <a:ext cx="468783" cy="369332"/>
                        </a:xfrm>
                        <a:prstGeom prst="rect">
                          <a:avLst/>
                        </a:prstGeom>
                        <a:blipFill>
                          <a:blip r:embed="rId29"/>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D12EDC81-1AE4-82D3-6D75-8B2D834AD6B4}"/>
                            </a:ext>
                          </a:extLst>
                        </p:cNvPr>
                        <p:cNvSpPr txBox="1"/>
                        <p:nvPr/>
                      </p:nvSpPr>
                      <p:spPr>
                        <a:xfrm>
                          <a:off x="8249369" y="4816579"/>
                          <a:ext cx="474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l-GR" b="0" i="1" smtClean="0">
                                        <a:latin typeface="Cambria Math" panose="02040503050406030204" pitchFamily="18" charset="0"/>
                                      </a:rPr>
                                      <m:t>2</m:t>
                                    </m:r>
                                  </m:sub>
                                </m:sSub>
                              </m:oMath>
                            </m:oMathPara>
                          </a14:m>
                          <a:endParaRPr lang="el-GR" dirty="0"/>
                        </a:p>
                      </p:txBody>
                    </p:sp>
                  </mc:Choice>
                  <mc:Fallback xmlns="">
                    <p:sp>
                      <p:nvSpPr>
                        <p:cNvPr id="188" name="TextBox 187">
                          <a:extLst>
                            <a:ext uri="{FF2B5EF4-FFF2-40B4-BE49-F238E27FC236}">
                              <a16:creationId xmlns:a16="http://schemas.microsoft.com/office/drawing/2014/main" id="{D12EDC81-1AE4-82D3-6D75-8B2D834AD6B4}"/>
                            </a:ext>
                          </a:extLst>
                        </p:cNvPr>
                        <p:cNvSpPr txBox="1">
                          <a:spLocks noRot="1" noChangeAspect="1" noMove="1" noResize="1" noEditPoints="1" noAdjustHandles="1" noChangeArrowheads="1" noChangeShapeType="1" noTextEdit="1"/>
                        </p:cNvSpPr>
                        <p:nvPr/>
                      </p:nvSpPr>
                      <p:spPr>
                        <a:xfrm>
                          <a:off x="8249369" y="4816579"/>
                          <a:ext cx="474104" cy="369332"/>
                        </a:xfrm>
                        <a:prstGeom prst="rect">
                          <a:avLst/>
                        </a:prstGeom>
                        <a:blipFill>
                          <a:blip r:embed="rId30"/>
                          <a:stretch>
                            <a:fillRect/>
                          </a:stretch>
                        </a:blipFill>
                      </p:spPr>
                      <p:txBody>
                        <a:bodyPr/>
                        <a:lstStyle/>
                        <a:p>
                          <a:r>
                            <a:rPr lang="en-US">
                              <a:noFill/>
                            </a:rPr>
                            <a:t> </a:t>
                          </a:r>
                        </a:p>
                      </p:txBody>
                    </p:sp>
                  </mc:Fallback>
                </mc:AlternateContent>
                <p:cxnSp>
                  <p:nvCxnSpPr>
                    <p:cNvPr id="189" name="Ευθεία γραμμή σύνδεσης 188">
                      <a:extLst>
                        <a:ext uri="{FF2B5EF4-FFF2-40B4-BE49-F238E27FC236}">
                          <a16:creationId xmlns:a16="http://schemas.microsoft.com/office/drawing/2014/main" id="{D6CC2062-39E2-2A3E-7E92-DD08B32EF48C}"/>
                        </a:ext>
                      </a:extLst>
                    </p:cNvPr>
                    <p:cNvCxnSpPr>
                      <a:cxnSpLocks/>
                      <a:stCxn id="185" idx="2"/>
                      <a:endCxn id="187" idx="3"/>
                    </p:cNvCxnSpPr>
                    <p:nvPr/>
                  </p:nvCxnSpPr>
                  <p:spPr>
                    <a:xfrm flipH="1">
                      <a:off x="8737853" y="3262099"/>
                      <a:ext cx="1050601" cy="422"/>
                    </a:xfrm>
                    <a:prstGeom prst="line">
                      <a:avLst/>
                    </a:prstGeom>
                  </p:spPr>
                  <p:style>
                    <a:lnRef idx="3">
                      <a:schemeClr val="dk1"/>
                    </a:lnRef>
                    <a:fillRef idx="0">
                      <a:schemeClr val="dk1"/>
                    </a:fillRef>
                    <a:effectRef idx="2">
                      <a:schemeClr val="dk1"/>
                    </a:effectRef>
                    <a:fontRef idx="minor">
                      <a:schemeClr val="tx1"/>
                    </a:fontRef>
                  </p:style>
                </p:cxnSp>
                <p:cxnSp>
                  <p:nvCxnSpPr>
                    <p:cNvPr id="190" name="Ευθεία γραμμή σύνδεσης 189">
                      <a:extLst>
                        <a:ext uri="{FF2B5EF4-FFF2-40B4-BE49-F238E27FC236}">
                          <a16:creationId xmlns:a16="http://schemas.microsoft.com/office/drawing/2014/main" id="{B8C130FE-5068-A53E-A553-34005E45EF3A}"/>
                        </a:ext>
                      </a:extLst>
                    </p:cNvPr>
                    <p:cNvCxnSpPr>
                      <a:cxnSpLocks/>
                      <a:stCxn id="186" idx="2"/>
                      <a:endCxn id="187" idx="3"/>
                    </p:cNvCxnSpPr>
                    <p:nvPr/>
                  </p:nvCxnSpPr>
                  <p:spPr>
                    <a:xfrm flipH="1" flipV="1">
                      <a:off x="8737853" y="3262521"/>
                      <a:ext cx="1097768" cy="1733779"/>
                    </a:xfrm>
                    <a:prstGeom prst="line">
                      <a:avLst/>
                    </a:prstGeom>
                  </p:spPr>
                  <p:style>
                    <a:lnRef idx="3">
                      <a:schemeClr val="dk1"/>
                    </a:lnRef>
                    <a:fillRef idx="0">
                      <a:schemeClr val="dk1"/>
                    </a:fillRef>
                    <a:effectRef idx="2">
                      <a:schemeClr val="dk1"/>
                    </a:effectRef>
                    <a:fontRef idx="minor">
                      <a:schemeClr val="tx1"/>
                    </a:fontRef>
                  </p:style>
                </p:cxnSp>
                <p:cxnSp>
                  <p:nvCxnSpPr>
                    <p:cNvPr id="191" name="Ευθεία γραμμή σύνδεσης 190">
                      <a:extLst>
                        <a:ext uri="{FF2B5EF4-FFF2-40B4-BE49-F238E27FC236}">
                          <a16:creationId xmlns:a16="http://schemas.microsoft.com/office/drawing/2014/main" id="{8E223474-C6C3-F9AD-D0D3-235A7D93D1CF}"/>
                        </a:ext>
                      </a:extLst>
                    </p:cNvPr>
                    <p:cNvCxnSpPr>
                      <a:cxnSpLocks/>
                      <a:stCxn id="185" idx="2"/>
                      <a:endCxn id="188" idx="3"/>
                    </p:cNvCxnSpPr>
                    <p:nvPr/>
                  </p:nvCxnSpPr>
                  <p:spPr>
                    <a:xfrm flipH="1">
                      <a:off x="8723473" y="3262099"/>
                      <a:ext cx="1064981" cy="1739146"/>
                    </a:xfrm>
                    <a:prstGeom prst="line">
                      <a:avLst/>
                    </a:prstGeom>
                  </p:spPr>
                  <p:style>
                    <a:lnRef idx="3">
                      <a:schemeClr val="dk1"/>
                    </a:lnRef>
                    <a:fillRef idx="0">
                      <a:schemeClr val="dk1"/>
                    </a:fillRef>
                    <a:effectRef idx="2">
                      <a:schemeClr val="dk1"/>
                    </a:effectRef>
                    <a:fontRef idx="minor">
                      <a:schemeClr val="tx1"/>
                    </a:fontRef>
                  </p:style>
                </p:cxnSp>
                <p:cxnSp>
                  <p:nvCxnSpPr>
                    <p:cNvPr id="192" name="Ευθεία γραμμή σύνδεσης 191">
                      <a:extLst>
                        <a:ext uri="{FF2B5EF4-FFF2-40B4-BE49-F238E27FC236}">
                          <a16:creationId xmlns:a16="http://schemas.microsoft.com/office/drawing/2014/main" id="{1133E004-E90F-A50A-2924-4B15233B0EEA}"/>
                        </a:ext>
                      </a:extLst>
                    </p:cNvPr>
                    <p:cNvCxnSpPr>
                      <a:cxnSpLocks/>
                      <a:stCxn id="186" idx="2"/>
                      <a:endCxn id="188" idx="3"/>
                    </p:cNvCxnSpPr>
                    <p:nvPr/>
                  </p:nvCxnSpPr>
                  <p:spPr>
                    <a:xfrm flipH="1">
                      <a:off x="8723473" y="4996300"/>
                      <a:ext cx="1112148" cy="4945"/>
                    </a:xfrm>
                    <a:prstGeom prst="line">
                      <a:avLst/>
                    </a:prstGeom>
                  </p:spPr>
                  <p:style>
                    <a:lnRef idx="3">
                      <a:schemeClr val="dk1"/>
                    </a:lnRef>
                    <a:fillRef idx="0">
                      <a:schemeClr val="dk1"/>
                    </a:fillRef>
                    <a:effectRef idx="2">
                      <a:schemeClr val="dk1"/>
                    </a:effectRef>
                    <a:fontRef idx="minor">
                      <a:schemeClr val="tx1"/>
                    </a:fontRef>
                  </p:style>
                </p:cxnSp>
                <p:cxnSp>
                  <p:nvCxnSpPr>
                    <p:cNvPr id="193" name="Ευθεία γραμμή σύνδεσης 192">
                      <a:extLst>
                        <a:ext uri="{FF2B5EF4-FFF2-40B4-BE49-F238E27FC236}">
                          <a16:creationId xmlns:a16="http://schemas.microsoft.com/office/drawing/2014/main" id="{EDC99674-3B57-2FFD-FD78-94E04829BAF1}"/>
                        </a:ext>
                      </a:extLst>
                    </p:cNvPr>
                    <p:cNvCxnSpPr>
                      <a:cxnSpLocks/>
                      <a:stCxn id="185" idx="0"/>
                    </p:cNvCxnSpPr>
                    <p:nvPr/>
                  </p:nvCxnSpPr>
                  <p:spPr>
                    <a:xfrm flipV="1">
                      <a:off x="10084709" y="2757624"/>
                      <a:ext cx="0" cy="208220"/>
                    </a:xfrm>
                    <a:prstGeom prst="line">
                      <a:avLst/>
                    </a:prstGeom>
                  </p:spPr>
                  <p:style>
                    <a:lnRef idx="3">
                      <a:schemeClr val="dk1"/>
                    </a:lnRef>
                    <a:fillRef idx="0">
                      <a:schemeClr val="dk1"/>
                    </a:fillRef>
                    <a:effectRef idx="2">
                      <a:schemeClr val="dk1"/>
                    </a:effectRef>
                    <a:fontRef idx="minor">
                      <a:schemeClr val="tx1"/>
                    </a:fontRef>
                  </p:style>
                </p:cxnSp>
                <p:cxnSp>
                  <p:nvCxnSpPr>
                    <p:cNvPr id="194" name="Ευθεία γραμμή σύνδεσης 193">
                      <a:extLst>
                        <a:ext uri="{FF2B5EF4-FFF2-40B4-BE49-F238E27FC236}">
                          <a16:creationId xmlns:a16="http://schemas.microsoft.com/office/drawing/2014/main" id="{FDE635B5-D531-0C23-E37D-F82DDEF27887}"/>
                        </a:ext>
                      </a:extLst>
                    </p:cNvPr>
                    <p:cNvCxnSpPr>
                      <a:cxnSpLocks/>
                      <a:endCxn id="186" idx="4"/>
                    </p:cNvCxnSpPr>
                    <p:nvPr/>
                  </p:nvCxnSpPr>
                  <p:spPr>
                    <a:xfrm flipV="1">
                      <a:off x="10131876" y="5292554"/>
                      <a:ext cx="1" cy="266529"/>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05E93AA0-080B-EB86-0EB1-FBC492D0EC51}"/>
                            </a:ext>
                          </a:extLst>
                        </p:cNvPr>
                        <p:cNvSpPr txBox="1"/>
                        <p:nvPr/>
                      </p:nvSpPr>
                      <p:spPr>
                        <a:xfrm>
                          <a:off x="8863300" y="2815383"/>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𝑤</m:t>
                                    </m:r>
                                  </m:e>
                                  <m:sub>
                                    <m:r>
                                      <a:rPr lang="en-US" b="0" i="1" dirty="0" smtClean="0">
                                        <a:latin typeface="Cambria Math" panose="02040503050406030204" pitchFamily="18" charset="0"/>
                                      </a:rPr>
                                      <m:t>11</m:t>
                                    </m:r>
                                  </m:sub>
                                  <m:sup>
                                    <m:r>
                                      <a:rPr lang="en-US" b="0" i="1" dirty="0" smtClean="0">
                                        <a:latin typeface="Cambria Math" panose="02040503050406030204" pitchFamily="18" charset="0"/>
                                      </a:rPr>
                                      <m:t>(1)</m:t>
                                    </m:r>
                                  </m:sup>
                                </m:sSubSup>
                              </m:oMath>
                            </m:oMathPara>
                          </a14:m>
                          <a:endParaRPr lang="el-GR" dirty="0"/>
                        </a:p>
                      </p:txBody>
                    </p:sp>
                  </mc:Choice>
                  <mc:Fallback xmlns="">
                    <p:sp>
                      <p:nvSpPr>
                        <p:cNvPr id="195" name="TextBox 194">
                          <a:extLst>
                            <a:ext uri="{FF2B5EF4-FFF2-40B4-BE49-F238E27FC236}">
                              <a16:creationId xmlns:a16="http://schemas.microsoft.com/office/drawing/2014/main" id="{05E93AA0-080B-EB86-0EB1-FBC492D0EC51}"/>
                            </a:ext>
                          </a:extLst>
                        </p:cNvPr>
                        <p:cNvSpPr txBox="1">
                          <a:spLocks noRot="1" noChangeAspect="1" noMove="1" noResize="1" noEditPoints="1" noAdjustHandles="1" noChangeArrowheads="1" noChangeShapeType="1" noTextEdit="1"/>
                        </p:cNvSpPr>
                        <p:nvPr/>
                      </p:nvSpPr>
                      <p:spPr>
                        <a:xfrm>
                          <a:off x="8863300" y="2815383"/>
                          <a:ext cx="677943" cy="438262"/>
                        </a:xfrm>
                        <a:prstGeom prst="rect">
                          <a:avLst/>
                        </a:prstGeom>
                        <a:blipFill>
                          <a:blip r:embed="rId31"/>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6366B9D1-64DD-AA72-0749-5445BF9AA96A}"/>
                            </a:ext>
                          </a:extLst>
                        </p:cNvPr>
                        <p:cNvSpPr txBox="1"/>
                        <p:nvPr/>
                      </p:nvSpPr>
                      <p:spPr>
                        <a:xfrm>
                          <a:off x="8472527" y="3601432"/>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r>
                                      <a:rPr lang="en-US" b="0" i="1" dirty="0" smtClean="0">
                                        <a:latin typeface="Cambria Math" panose="02040503050406030204" pitchFamily="18" charset="0"/>
                                      </a:rPr>
                                      <m:t>2</m:t>
                                    </m:r>
                                  </m:sub>
                                  <m:sup>
                                    <m:r>
                                      <a:rPr lang="en-US" i="1" dirty="0">
                                        <a:latin typeface="Cambria Math" panose="02040503050406030204" pitchFamily="18" charset="0"/>
                                      </a:rPr>
                                      <m:t>(1)</m:t>
                                    </m:r>
                                  </m:sup>
                                </m:sSubSup>
                              </m:oMath>
                            </m:oMathPara>
                          </a14:m>
                          <a:endParaRPr lang="el-GR" dirty="0"/>
                        </a:p>
                      </p:txBody>
                    </p:sp>
                  </mc:Choice>
                  <mc:Fallback xmlns="">
                    <p:sp>
                      <p:nvSpPr>
                        <p:cNvPr id="196" name="TextBox 195">
                          <a:extLst>
                            <a:ext uri="{FF2B5EF4-FFF2-40B4-BE49-F238E27FC236}">
                              <a16:creationId xmlns:a16="http://schemas.microsoft.com/office/drawing/2014/main" id="{6366B9D1-64DD-AA72-0749-5445BF9AA96A}"/>
                            </a:ext>
                          </a:extLst>
                        </p:cNvPr>
                        <p:cNvSpPr txBox="1">
                          <a:spLocks noRot="1" noChangeAspect="1" noMove="1" noResize="1" noEditPoints="1" noAdjustHandles="1" noChangeArrowheads="1" noChangeShapeType="1" noTextEdit="1"/>
                        </p:cNvSpPr>
                        <p:nvPr/>
                      </p:nvSpPr>
                      <p:spPr>
                        <a:xfrm>
                          <a:off x="8472527" y="3601432"/>
                          <a:ext cx="677943" cy="438262"/>
                        </a:xfrm>
                        <a:prstGeom prst="rect">
                          <a:avLst/>
                        </a:prstGeom>
                        <a:blipFill>
                          <a:blip r:embed="rId32"/>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B5B20FB2-470A-A726-C24D-78D105CE5398}"/>
                            </a:ext>
                          </a:extLst>
                        </p:cNvPr>
                        <p:cNvSpPr txBox="1"/>
                        <p:nvPr/>
                      </p:nvSpPr>
                      <p:spPr>
                        <a:xfrm>
                          <a:off x="8472527" y="4209077"/>
                          <a:ext cx="677941"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197" name="TextBox 196">
                          <a:extLst>
                            <a:ext uri="{FF2B5EF4-FFF2-40B4-BE49-F238E27FC236}">
                              <a16:creationId xmlns:a16="http://schemas.microsoft.com/office/drawing/2014/main" id="{B5B20FB2-470A-A726-C24D-78D105CE5398}"/>
                            </a:ext>
                          </a:extLst>
                        </p:cNvPr>
                        <p:cNvSpPr txBox="1">
                          <a:spLocks noRot="1" noChangeAspect="1" noMove="1" noResize="1" noEditPoints="1" noAdjustHandles="1" noChangeArrowheads="1" noChangeShapeType="1" noTextEdit="1"/>
                        </p:cNvSpPr>
                        <p:nvPr/>
                      </p:nvSpPr>
                      <p:spPr>
                        <a:xfrm>
                          <a:off x="8472527" y="4209077"/>
                          <a:ext cx="677941" cy="438262"/>
                        </a:xfrm>
                        <a:prstGeom prst="rect">
                          <a:avLst/>
                        </a:prstGeom>
                        <a:blipFill>
                          <a:blip r:embed="rId33"/>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C1BE3901-2856-B004-D820-C38AE04802D7}"/>
                            </a:ext>
                          </a:extLst>
                        </p:cNvPr>
                        <p:cNvSpPr txBox="1"/>
                        <p:nvPr/>
                      </p:nvSpPr>
                      <p:spPr>
                        <a:xfrm>
                          <a:off x="8965950" y="5001245"/>
                          <a:ext cx="703718"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22</m:t>
                                    </m:r>
                                  </m:sub>
                                  <m:sup>
                                    <m:r>
                                      <a:rPr lang="en-US" i="1" dirty="0">
                                        <a:latin typeface="Cambria Math" panose="02040503050406030204" pitchFamily="18" charset="0"/>
                                      </a:rPr>
                                      <m:t>(1)</m:t>
                                    </m:r>
                                  </m:sup>
                                </m:sSubSup>
                              </m:oMath>
                            </m:oMathPara>
                          </a14:m>
                          <a:endParaRPr lang="el-GR" dirty="0"/>
                        </a:p>
                      </p:txBody>
                    </p:sp>
                  </mc:Choice>
                  <mc:Fallback xmlns="">
                    <p:sp>
                      <p:nvSpPr>
                        <p:cNvPr id="198" name="TextBox 197">
                          <a:extLst>
                            <a:ext uri="{FF2B5EF4-FFF2-40B4-BE49-F238E27FC236}">
                              <a16:creationId xmlns:a16="http://schemas.microsoft.com/office/drawing/2014/main" id="{C1BE3901-2856-B004-D820-C38AE04802D7}"/>
                            </a:ext>
                          </a:extLst>
                        </p:cNvPr>
                        <p:cNvSpPr txBox="1">
                          <a:spLocks noRot="1" noChangeAspect="1" noMove="1" noResize="1" noEditPoints="1" noAdjustHandles="1" noChangeArrowheads="1" noChangeShapeType="1" noTextEdit="1"/>
                        </p:cNvSpPr>
                        <p:nvPr/>
                      </p:nvSpPr>
                      <p:spPr>
                        <a:xfrm>
                          <a:off x="8965950" y="5001245"/>
                          <a:ext cx="703718" cy="438518"/>
                        </a:xfrm>
                        <a:prstGeom prst="rect">
                          <a:avLst/>
                        </a:prstGeom>
                        <a:blipFill>
                          <a:blip r:embed="rId34"/>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55C14C00-E777-BC51-7E4A-68D14D7641FE}"/>
                            </a:ext>
                          </a:extLst>
                        </p:cNvPr>
                        <p:cNvSpPr txBox="1"/>
                        <p:nvPr/>
                      </p:nvSpPr>
                      <p:spPr>
                        <a:xfrm>
                          <a:off x="10115908" y="2535358"/>
                          <a:ext cx="601454" cy="448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199" name="TextBox 198">
                          <a:extLst>
                            <a:ext uri="{FF2B5EF4-FFF2-40B4-BE49-F238E27FC236}">
                              <a16:creationId xmlns:a16="http://schemas.microsoft.com/office/drawing/2014/main" id="{55C14C00-E777-BC51-7E4A-68D14D7641FE}"/>
                            </a:ext>
                          </a:extLst>
                        </p:cNvPr>
                        <p:cNvSpPr txBox="1">
                          <a:spLocks noRot="1" noChangeAspect="1" noMove="1" noResize="1" noEditPoints="1" noAdjustHandles="1" noChangeArrowheads="1" noChangeShapeType="1" noTextEdit="1"/>
                        </p:cNvSpPr>
                        <p:nvPr/>
                      </p:nvSpPr>
                      <p:spPr>
                        <a:xfrm>
                          <a:off x="10115908" y="2535358"/>
                          <a:ext cx="601454" cy="448766"/>
                        </a:xfrm>
                        <a:prstGeom prst="rect">
                          <a:avLst/>
                        </a:prstGeom>
                        <a:blipFill>
                          <a:blip r:embed="rId35"/>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448D68A4-4251-9ECF-783A-21DD106C19C9}"/>
                            </a:ext>
                          </a:extLst>
                        </p:cNvPr>
                        <p:cNvSpPr txBox="1"/>
                        <p:nvPr/>
                      </p:nvSpPr>
                      <p:spPr>
                        <a:xfrm>
                          <a:off x="10098285" y="5225768"/>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l-GR" dirty="0"/>
                        </a:p>
                      </p:txBody>
                    </p:sp>
                  </mc:Choice>
                  <mc:Fallback xmlns="">
                    <p:sp>
                      <p:nvSpPr>
                        <p:cNvPr id="200" name="TextBox 199">
                          <a:extLst>
                            <a:ext uri="{FF2B5EF4-FFF2-40B4-BE49-F238E27FC236}">
                              <a16:creationId xmlns:a16="http://schemas.microsoft.com/office/drawing/2014/main" id="{448D68A4-4251-9ECF-783A-21DD106C19C9}"/>
                            </a:ext>
                          </a:extLst>
                        </p:cNvPr>
                        <p:cNvSpPr txBox="1">
                          <a:spLocks noRot="1" noChangeAspect="1" noMove="1" noResize="1" noEditPoints="1" noAdjustHandles="1" noChangeArrowheads="1" noChangeShapeType="1" noTextEdit="1"/>
                        </p:cNvSpPr>
                        <p:nvPr/>
                      </p:nvSpPr>
                      <p:spPr>
                        <a:xfrm>
                          <a:off x="10098285" y="5225768"/>
                          <a:ext cx="677943" cy="438518"/>
                        </a:xfrm>
                        <a:prstGeom prst="rect">
                          <a:avLst/>
                        </a:prstGeom>
                        <a:blipFill>
                          <a:blip r:embed="rId36"/>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54AC6925-4EA5-DB26-FCF8-898C6D175A80}"/>
                            </a:ext>
                          </a:extLst>
                        </p:cNvPr>
                        <p:cNvSpPr txBox="1"/>
                        <p:nvPr/>
                      </p:nvSpPr>
                      <p:spPr>
                        <a:xfrm>
                          <a:off x="9835621" y="3077855"/>
                          <a:ext cx="475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l-GR" dirty="0"/>
                        </a:p>
                      </p:txBody>
                    </p:sp>
                  </mc:Choice>
                  <mc:Fallback xmlns="">
                    <p:sp>
                      <p:nvSpPr>
                        <p:cNvPr id="201" name="TextBox 200">
                          <a:extLst>
                            <a:ext uri="{FF2B5EF4-FFF2-40B4-BE49-F238E27FC236}">
                              <a16:creationId xmlns:a16="http://schemas.microsoft.com/office/drawing/2014/main" id="{54AC6925-4EA5-DB26-FCF8-898C6D175A80}"/>
                            </a:ext>
                          </a:extLst>
                        </p:cNvPr>
                        <p:cNvSpPr txBox="1">
                          <a:spLocks noRot="1" noChangeAspect="1" noMove="1" noResize="1" noEditPoints="1" noAdjustHandles="1" noChangeArrowheads="1" noChangeShapeType="1" noTextEdit="1"/>
                        </p:cNvSpPr>
                        <p:nvPr/>
                      </p:nvSpPr>
                      <p:spPr>
                        <a:xfrm>
                          <a:off x="9835621" y="3077855"/>
                          <a:ext cx="475835" cy="369332"/>
                        </a:xfrm>
                        <a:prstGeom prst="rect">
                          <a:avLst/>
                        </a:prstGeom>
                        <a:blipFill>
                          <a:blip r:embed="rId37"/>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C4791D4F-8F92-AC16-114F-62CC93A8EAE3}"/>
                            </a:ext>
                          </a:extLst>
                        </p:cNvPr>
                        <p:cNvSpPr txBox="1"/>
                        <p:nvPr/>
                      </p:nvSpPr>
                      <p:spPr>
                        <a:xfrm>
                          <a:off x="9899007" y="4809553"/>
                          <a:ext cx="481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l-GR" dirty="0"/>
                        </a:p>
                      </p:txBody>
                    </p:sp>
                  </mc:Choice>
                  <mc:Fallback xmlns="">
                    <p:sp>
                      <p:nvSpPr>
                        <p:cNvPr id="202" name="TextBox 201">
                          <a:extLst>
                            <a:ext uri="{FF2B5EF4-FFF2-40B4-BE49-F238E27FC236}">
                              <a16:creationId xmlns:a16="http://schemas.microsoft.com/office/drawing/2014/main" id="{C4791D4F-8F92-AC16-114F-62CC93A8EAE3}"/>
                            </a:ext>
                          </a:extLst>
                        </p:cNvPr>
                        <p:cNvSpPr txBox="1">
                          <a:spLocks noRot="1" noChangeAspect="1" noMove="1" noResize="1" noEditPoints="1" noAdjustHandles="1" noChangeArrowheads="1" noChangeShapeType="1" noTextEdit="1"/>
                        </p:cNvSpPr>
                        <p:nvPr/>
                      </p:nvSpPr>
                      <p:spPr>
                        <a:xfrm>
                          <a:off x="9899007" y="4809553"/>
                          <a:ext cx="481157" cy="369332"/>
                        </a:xfrm>
                        <a:prstGeom prst="rect">
                          <a:avLst/>
                        </a:prstGeom>
                        <a:blipFill>
                          <a:blip r:embed="rId38"/>
                          <a:stretch>
                            <a:fillRect/>
                          </a:stretch>
                        </a:blipFill>
                      </p:spPr>
                      <p:txBody>
                        <a:bodyPr/>
                        <a:lstStyle/>
                        <a:p>
                          <a:r>
                            <a:rPr lang="en-US">
                              <a:noFill/>
                            </a:rPr>
                            <a:t> </a:t>
                          </a:r>
                        </a:p>
                      </p:txBody>
                    </p:sp>
                  </mc:Fallback>
                </mc:AlternateContent>
              </p:grpSp>
              <p:grpSp>
                <p:nvGrpSpPr>
                  <p:cNvPr id="168" name="Ομάδα 167">
                    <a:extLst>
                      <a:ext uri="{FF2B5EF4-FFF2-40B4-BE49-F238E27FC236}">
                        <a16:creationId xmlns:a16="http://schemas.microsoft.com/office/drawing/2014/main" id="{B16AAA64-6F56-40C3-248D-C717188BB9FF}"/>
                      </a:ext>
                    </a:extLst>
                  </p:cNvPr>
                  <p:cNvGrpSpPr/>
                  <p:nvPr/>
                </p:nvGrpSpPr>
                <p:grpSpPr>
                  <a:xfrm>
                    <a:off x="8918325" y="2868251"/>
                    <a:ext cx="1955603" cy="3105902"/>
                    <a:chOff x="8472527" y="2535358"/>
                    <a:chExt cx="1955603" cy="3105902"/>
                  </a:xfrm>
                </p:grpSpPr>
                <p:sp>
                  <p:nvSpPr>
                    <p:cNvPr id="169" name="Οβάλ 168">
                      <a:extLst>
                        <a:ext uri="{FF2B5EF4-FFF2-40B4-BE49-F238E27FC236}">
                          <a16:creationId xmlns:a16="http://schemas.microsoft.com/office/drawing/2014/main" id="{CDDB87DE-63FB-E9F5-5BB5-63BCF09FDDB1}"/>
                        </a:ext>
                      </a:extLst>
                    </p:cNvPr>
                    <p:cNvSpPr/>
                    <p:nvPr/>
                  </p:nvSpPr>
                  <p:spPr>
                    <a:xfrm>
                      <a:off x="9788454" y="2965844"/>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sp>
                  <p:nvSpPr>
                    <p:cNvPr id="170" name="Οβάλ 169">
                      <a:extLst>
                        <a:ext uri="{FF2B5EF4-FFF2-40B4-BE49-F238E27FC236}">
                          <a16:creationId xmlns:a16="http://schemas.microsoft.com/office/drawing/2014/main" id="{A9EB901D-D165-4DE9-A453-EBFB9ABE539E}"/>
                        </a:ext>
                      </a:extLst>
                    </p:cNvPr>
                    <p:cNvSpPr/>
                    <p:nvPr/>
                  </p:nvSpPr>
                  <p:spPr>
                    <a:xfrm>
                      <a:off x="9835621" y="4700045"/>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cxnSp>
                  <p:nvCxnSpPr>
                    <p:cNvPr id="171" name="Ευθεία γραμμή σύνδεσης 170">
                      <a:extLst>
                        <a:ext uri="{FF2B5EF4-FFF2-40B4-BE49-F238E27FC236}">
                          <a16:creationId xmlns:a16="http://schemas.microsoft.com/office/drawing/2014/main" id="{6245C921-29CB-6A4F-8EBB-964A43FC4E9D}"/>
                        </a:ext>
                      </a:extLst>
                    </p:cNvPr>
                    <p:cNvCxnSpPr>
                      <a:cxnSpLocks/>
                      <a:stCxn id="169" idx="2"/>
                      <a:endCxn id="185" idx="6"/>
                    </p:cNvCxnSpPr>
                    <p:nvPr/>
                  </p:nvCxnSpPr>
                  <p:spPr>
                    <a:xfrm flipH="1">
                      <a:off x="8673991" y="3262099"/>
                      <a:ext cx="111446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2" name="Ευθεία γραμμή σύνδεσης 171">
                      <a:extLst>
                        <a:ext uri="{FF2B5EF4-FFF2-40B4-BE49-F238E27FC236}">
                          <a16:creationId xmlns:a16="http://schemas.microsoft.com/office/drawing/2014/main" id="{D873008B-8BC1-E165-DD73-B3ACD0034B71}"/>
                        </a:ext>
                      </a:extLst>
                    </p:cNvPr>
                    <p:cNvCxnSpPr>
                      <a:cxnSpLocks/>
                      <a:stCxn id="170" idx="2"/>
                      <a:endCxn id="185" idx="6"/>
                    </p:cNvCxnSpPr>
                    <p:nvPr/>
                  </p:nvCxnSpPr>
                  <p:spPr>
                    <a:xfrm flipH="1" flipV="1">
                      <a:off x="8673991" y="3262099"/>
                      <a:ext cx="1161630" cy="1734201"/>
                    </a:xfrm>
                    <a:prstGeom prst="line">
                      <a:avLst/>
                    </a:prstGeom>
                  </p:spPr>
                  <p:style>
                    <a:lnRef idx="3">
                      <a:schemeClr val="dk1"/>
                    </a:lnRef>
                    <a:fillRef idx="0">
                      <a:schemeClr val="dk1"/>
                    </a:fillRef>
                    <a:effectRef idx="2">
                      <a:schemeClr val="dk1"/>
                    </a:effectRef>
                    <a:fontRef idx="minor">
                      <a:schemeClr val="tx1"/>
                    </a:fontRef>
                  </p:style>
                </p:cxnSp>
                <p:cxnSp>
                  <p:nvCxnSpPr>
                    <p:cNvPr id="173" name="Ευθεία γραμμή σύνδεσης 172">
                      <a:extLst>
                        <a:ext uri="{FF2B5EF4-FFF2-40B4-BE49-F238E27FC236}">
                          <a16:creationId xmlns:a16="http://schemas.microsoft.com/office/drawing/2014/main" id="{B4F1BCC7-E592-6760-091D-F58CAB6AF8E4}"/>
                        </a:ext>
                      </a:extLst>
                    </p:cNvPr>
                    <p:cNvCxnSpPr>
                      <a:cxnSpLocks/>
                      <a:stCxn id="169" idx="2"/>
                    </p:cNvCxnSpPr>
                    <p:nvPr/>
                  </p:nvCxnSpPr>
                  <p:spPr>
                    <a:xfrm flipH="1">
                      <a:off x="8723473" y="3262099"/>
                      <a:ext cx="1064981" cy="1739146"/>
                    </a:xfrm>
                    <a:prstGeom prst="line">
                      <a:avLst/>
                    </a:prstGeom>
                  </p:spPr>
                  <p:style>
                    <a:lnRef idx="3">
                      <a:schemeClr val="dk1"/>
                    </a:lnRef>
                    <a:fillRef idx="0">
                      <a:schemeClr val="dk1"/>
                    </a:fillRef>
                    <a:effectRef idx="2">
                      <a:schemeClr val="dk1"/>
                    </a:effectRef>
                    <a:fontRef idx="minor">
                      <a:schemeClr val="tx1"/>
                    </a:fontRef>
                  </p:style>
                </p:cxnSp>
                <p:cxnSp>
                  <p:nvCxnSpPr>
                    <p:cNvPr id="174" name="Ευθεία γραμμή σύνδεσης 173">
                      <a:extLst>
                        <a:ext uri="{FF2B5EF4-FFF2-40B4-BE49-F238E27FC236}">
                          <a16:creationId xmlns:a16="http://schemas.microsoft.com/office/drawing/2014/main" id="{F40B7A56-3053-34E8-9CAB-A6C73B7E99C5}"/>
                        </a:ext>
                      </a:extLst>
                    </p:cNvPr>
                    <p:cNvCxnSpPr>
                      <a:cxnSpLocks/>
                      <a:stCxn id="170" idx="2"/>
                    </p:cNvCxnSpPr>
                    <p:nvPr/>
                  </p:nvCxnSpPr>
                  <p:spPr>
                    <a:xfrm flipH="1">
                      <a:off x="8723473" y="4996300"/>
                      <a:ext cx="1112148" cy="4945"/>
                    </a:xfrm>
                    <a:prstGeom prst="line">
                      <a:avLst/>
                    </a:prstGeom>
                  </p:spPr>
                  <p:style>
                    <a:lnRef idx="3">
                      <a:schemeClr val="dk1"/>
                    </a:lnRef>
                    <a:fillRef idx="0">
                      <a:schemeClr val="dk1"/>
                    </a:fillRef>
                    <a:effectRef idx="2">
                      <a:schemeClr val="dk1"/>
                    </a:effectRef>
                    <a:fontRef idx="minor">
                      <a:schemeClr val="tx1"/>
                    </a:fontRef>
                  </p:style>
                </p:cxnSp>
                <p:cxnSp>
                  <p:nvCxnSpPr>
                    <p:cNvPr id="175" name="Ευθεία γραμμή σύνδεσης 174">
                      <a:extLst>
                        <a:ext uri="{FF2B5EF4-FFF2-40B4-BE49-F238E27FC236}">
                          <a16:creationId xmlns:a16="http://schemas.microsoft.com/office/drawing/2014/main" id="{0A7AF053-C608-ADAD-94E6-CC6FBEE1DAE3}"/>
                        </a:ext>
                      </a:extLst>
                    </p:cNvPr>
                    <p:cNvCxnSpPr>
                      <a:cxnSpLocks/>
                      <a:stCxn id="169" idx="0"/>
                    </p:cNvCxnSpPr>
                    <p:nvPr/>
                  </p:nvCxnSpPr>
                  <p:spPr>
                    <a:xfrm flipV="1">
                      <a:off x="10084709" y="2751122"/>
                      <a:ext cx="0" cy="214722"/>
                    </a:xfrm>
                    <a:prstGeom prst="line">
                      <a:avLst/>
                    </a:prstGeom>
                  </p:spPr>
                  <p:style>
                    <a:lnRef idx="3">
                      <a:schemeClr val="dk1"/>
                    </a:lnRef>
                    <a:fillRef idx="0">
                      <a:schemeClr val="dk1"/>
                    </a:fillRef>
                    <a:effectRef idx="2">
                      <a:schemeClr val="dk1"/>
                    </a:effectRef>
                    <a:fontRef idx="minor">
                      <a:schemeClr val="tx1"/>
                    </a:fontRef>
                  </p:style>
                </p:cxnSp>
                <p:cxnSp>
                  <p:nvCxnSpPr>
                    <p:cNvPr id="176" name="Ευθεία γραμμή σύνδεσης 175">
                      <a:extLst>
                        <a:ext uri="{FF2B5EF4-FFF2-40B4-BE49-F238E27FC236}">
                          <a16:creationId xmlns:a16="http://schemas.microsoft.com/office/drawing/2014/main" id="{48473219-70F9-B783-7D47-C481FA6583BA}"/>
                        </a:ext>
                      </a:extLst>
                    </p:cNvPr>
                    <p:cNvCxnSpPr>
                      <a:cxnSpLocks/>
                      <a:endCxn id="170" idx="4"/>
                    </p:cNvCxnSpPr>
                    <p:nvPr/>
                  </p:nvCxnSpPr>
                  <p:spPr>
                    <a:xfrm flipV="1">
                      <a:off x="10131876" y="5292555"/>
                      <a:ext cx="0" cy="26652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9DEDF79C-95F9-B0F2-459B-286817424138}"/>
                            </a:ext>
                          </a:extLst>
                        </p:cNvPr>
                        <p:cNvSpPr txBox="1"/>
                        <p:nvPr/>
                      </p:nvSpPr>
                      <p:spPr>
                        <a:xfrm>
                          <a:off x="8863300" y="2815383"/>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𝑤</m:t>
                                    </m:r>
                                  </m:e>
                                  <m:sub>
                                    <m:r>
                                      <a:rPr lang="en-US" b="0" i="1" dirty="0" smtClean="0">
                                        <a:latin typeface="Cambria Math" panose="02040503050406030204" pitchFamily="18" charset="0"/>
                                      </a:rPr>
                                      <m:t>11</m:t>
                                    </m:r>
                                  </m:sub>
                                  <m:sup>
                                    <m:r>
                                      <a:rPr lang="en-US" b="0" i="1" dirty="0" smtClean="0">
                                        <a:latin typeface="Cambria Math" panose="02040503050406030204" pitchFamily="18" charset="0"/>
                                      </a:rPr>
                                      <m:t>(2)</m:t>
                                    </m:r>
                                  </m:sup>
                                </m:sSubSup>
                              </m:oMath>
                            </m:oMathPara>
                          </a14:m>
                          <a:endParaRPr lang="el-GR" dirty="0"/>
                        </a:p>
                      </p:txBody>
                    </p:sp>
                  </mc:Choice>
                  <mc:Fallback xmlns="">
                    <p:sp>
                      <p:nvSpPr>
                        <p:cNvPr id="177" name="TextBox 176">
                          <a:extLst>
                            <a:ext uri="{FF2B5EF4-FFF2-40B4-BE49-F238E27FC236}">
                              <a16:creationId xmlns:a16="http://schemas.microsoft.com/office/drawing/2014/main" id="{9DEDF79C-95F9-B0F2-459B-286817424138}"/>
                            </a:ext>
                          </a:extLst>
                        </p:cNvPr>
                        <p:cNvSpPr txBox="1">
                          <a:spLocks noRot="1" noChangeAspect="1" noMove="1" noResize="1" noEditPoints="1" noAdjustHandles="1" noChangeArrowheads="1" noChangeShapeType="1" noTextEdit="1"/>
                        </p:cNvSpPr>
                        <p:nvPr/>
                      </p:nvSpPr>
                      <p:spPr>
                        <a:xfrm>
                          <a:off x="8863300" y="2815383"/>
                          <a:ext cx="677943" cy="438262"/>
                        </a:xfrm>
                        <a:prstGeom prst="rect">
                          <a:avLst/>
                        </a:prstGeom>
                        <a:blipFill>
                          <a:blip r:embed="rId39"/>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3E8605C1-41A3-3A30-C890-86174503E95F}"/>
                            </a:ext>
                          </a:extLst>
                        </p:cNvPr>
                        <p:cNvSpPr txBox="1"/>
                        <p:nvPr/>
                      </p:nvSpPr>
                      <p:spPr>
                        <a:xfrm>
                          <a:off x="8472527" y="3601432"/>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r>
                                      <a:rPr lang="en-US" b="0" i="1" dirty="0" smtClean="0">
                                        <a:latin typeface="Cambria Math" panose="02040503050406030204" pitchFamily="18" charset="0"/>
                                      </a:rPr>
                                      <m:t>2</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78" name="TextBox 177">
                          <a:extLst>
                            <a:ext uri="{FF2B5EF4-FFF2-40B4-BE49-F238E27FC236}">
                              <a16:creationId xmlns:a16="http://schemas.microsoft.com/office/drawing/2014/main" id="{3E8605C1-41A3-3A30-C890-86174503E95F}"/>
                            </a:ext>
                          </a:extLst>
                        </p:cNvPr>
                        <p:cNvSpPr txBox="1">
                          <a:spLocks noRot="1" noChangeAspect="1" noMove="1" noResize="1" noEditPoints="1" noAdjustHandles="1" noChangeArrowheads="1" noChangeShapeType="1" noTextEdit="1"/>
                        </p:cNvSpPr>
                        <p:nvPr/>
                      </p:nvSpPr>
                      <p:spPr>
                        <a:xfrm>
                          <a:off x="8472527" y="3601432"/>
                          <a:ext cx="677943" cy="438518"/>
                        </a:xfrm>
                        <a:prstGeom prst="rect">
                          <a:avLst/>
                        </a:prstGeom>
                        <a:blipFill>
                          <a:blip r:embed="rId40"/>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40677F65-BF7F-315D-D3C8-4A2E603FE6EE}"/>
                            </a:ext>
                          </a:extLst>
                        </p:cNvPr>
                        <p:cNvSpPr txBox="1"/>
                        <p:nvPr/>
                      </p:nvSpPr>
                      <p:spPr>
                        <a:xfrm>
                          <a:off x="8472527" y="4209077"/>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79" name="TextBox 178">
                          <a:extLst>
                            <a:ext uri="{FF2B5EF4-FFF2-40B4-BE49-F238E27FC236}">
                              <a16:creationId xmlns:a16="http://schemas.microsoft.com/office/drawing/2014/main" id="{40677F65-BF7F-315D-D3C8-4A2E603FE6EE}"/>
                            </a:ext>
                          </a:extLst>
                        </p:cNvPr>
                        <p:cNvSpPr txBox="1">
                          <a:spLocks noRot="1" noChangeAspect="1" noMove="1" noResize="1" noEditPoints="1" noAdjustHandles="1" noChangeArrowheads="1" noChangeShapeType="1" noTextEdit="1"/>
                        </p:cNvSpPr>
                        <p:nvPr/>
                      </p:nvSpPr>
                      <p:spPr>
                        <a:xfrm>
                          <a:off x="8472527" y="4209077"/>
                          <a:ext cx="677943" cy="438518"/>
                        </a:xfrm>
                        <a:prstGeom prst="rect">
                          <a:avLst/>
                        </a:prstGeom>
                        <a:blipFill>
                          <a:blip r:embed="rId41"/>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F3F17631-83AF-B241-91AF-D0B00486F30B}"/>
                            </a:ext>
                          </a:extLst>
                        </p:cNvPr>
                        <p:cNvSpPr txBox="1"/>
                        <p:nvPr/>
                      </p:nvSpPr>
                      <p:spPr>
                        <a:xfrm>
                          <a:off x="8922623" y="4978538"/>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22</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80" name="TextBox 179">
                          <a:extLst>
                            <a:ext uri="{FF2B5EF4-FFF2-40B4-BE49-F238E27FC236}">
                              <a16:creationId xmlns:a16="http://schemas.microsoft.com/office/drawing/2014/main" id="{F3F17631-83AF-B241-91AF-D0B00486F30B}"/>
                            </a:ext>
                          </a:extLst>
                        </p:cNvPr>
                        <p:cNvSpPr txBox="1">
                          <a:spLocks noRot="1" noChangeAspect="1" noMove="1" noResize="1" noEditPoints="1" noAdjustHandles="1" noChangeArrowheads="1" noChangeShapeType="1" noTextEdit="1"/>
                        </p:cNvSpPr>
                        <p:nvPr/>
                      </p:nvSpPr>
                      <p:spPr>
                        <a:xfrm>
                          <a:off x="8922623" y="4978538"/>
                          <a:ext cx="677943" cy="438518"/>
                        </a:xfrm>
                        <a:prstGeom prst="rect">
                          <a:avLst/>
                        </a:prstGeom>
                        <a:blipFill>
                          <a:blip r:embed="rId42"/>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E8E1A64-6384-2813-8747-AC3E29082874}"/>
                            </a:ext>
                          </a:extLst>
                        </p:cNvPr>
                        <p:cNvSpPr txBox="1"/>
                        <p:nvPr/>
                      </p:nvSpPr>
                      <p:spPr>
                        <a:xfrm>
                          <a:off x="9556219" y="2535358"/>
                          <a:ext cx="512726" cy="448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81" name="TextBox 180">
                          <a:extLst>
                            <a:ext uri="{FF2B5EF4-FFF2-40B4-BE49-F238E27FC236}">
                              <a16:creationId xmlns:a16="http://schemas.microsoft.com/office/drawing/2014/main" id="{FE8E1A64-6384-2813-8747-AC3E29082874}"/>
                            </a:ext>
                          </a:extLst>
                        </p:cNvPr>
                        <p:cNvSpPr txBox="1">
                          <a:spLocks noRot="1" noChangeAspect="1" noMove="1" noResize="1" noEditPoints="1" noAdjustHandles="1" noChangeArrowheads="1" noChangeShapeType="1" noTextEdit="1"/>
                        </p:cNvSpPr>
                        <p:nvPr/>
                      </p:nvSpPr>
                      <p:spPr>
                        <a:xfrm>
                          <a:off x="9556219" y="2535358"/>
                          <a:ext cx="512726" cy="448766"/>
                        </a:xfrm>
                        <a:prstGeom prst="rect">
                          <a:avLst/>
                        </a:prstGeom>
                        <a:blipFill>
                          <a:blip r:embed="rId43"/>
                          <a:stretch>
                            <a:fillRect r="-15663"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74923EF-3914-582D-34D6-F2B3BB52FCAC}"/>
                            </a:ext>
                          </a:extLst>
                        </p:cNvPr>
                        <p:cNvSpPr txBox="1"/>
                        <p:nvPr/>
                      </p:nvSpPr>
                      <p:spPr>
                        <a:xfrm>
                          <a:off x="9520644" y="5202742"/>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l-GR" dirty="0"/>
                        </a:p>
                      </p:txBody>
                    </p:sp>
                  </mc:Choice>
                  <mc:Fallback xmlns="">
                    <p:sp>
                      <p:nvSpPr>
                        <p:cNvPr id="182" name="TextBox 181">
                          <a:extLst>
                            <a:ext uri="{FF2B5EF4-FFF2-40B4-BE49-F238E27FC236}">
                              <a16:creationId xmlns:a16="http://schemas.microsoft.com/office/drawing/2014/main" id="{074923EF-3914-582D-34D6-F2B3BB52FCAC}"/>
                            </a:ext>
                          </a:extLst>
                        </p:cNvPr>
                        <p:cNvSpPr txBox="1">
                          <a:spLocks noRot="1" noChangeAspect="1" noMove="1" noResize="1" noEditPoints="1" noAdjustHandles="1" noChangeArrowheads="1" noChangeShapeType="1" noTextEdit="1"/>
                        </p:cNvSpPr>
                        <p:nvPr/>
                      </p:nvSpPr>
                      <p:spPr>
                        <a:xfrm>
                          <a:off x="9520644" y="5202742"/>
                          <a:ext cx="677943" cy="438518"/>
                        </a:xfrm>
                        <a:prstGeom prst="rect">
                          <a:avLst/>
                        </a:prstGeom>
                        <a:blipFill>
                          <a:blip r:embed="rId44"/>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45E590A1-9F92-833D-1277-0916D2EDEB7E}"/>
                            </a:ext>
                          </a:extLst>
                        </p:cNvPr>
                        <p:cNvSpPr txBox="1"/>
                        <p:nvPr/>
                      </p:nvSpPr>
                      <p:spPr>
                        <a:xfrm>
                          <a:off x="9835621" y="3077855"/>
                          <a:ext cx="4637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l-GR" dirty="0"/>
                        </a:p>
                      </p:txBody>
                    </p:sp>
                  </mc:Choice>
                  <mc:Fallback xmlns="">
                    <p:sp>
                      <p:nvSpPr>
                        <p:cNvPr id="183" name="TextBox 182">
                          <a:extLst>
                            <a:ext uri="{FF2B5EF4-FFF2-40B4-BE49-F238E27FC236}">
                              <a16:creationId xmlns:a16="http://schemas.microsoft.com/office/drawing/2014/main" id="{45E590A1-9F92-833D-1277-0916D2EDEB7E}"/>
                            </a:ext>
                          </a:extLst>
                        </p:cNvPr>
                        <p:cNvSpPr txBox="1">
                          <a:spLocks noRot="1" noChangeAspect="1" noMove="1" noResize="1" noEditPoints="1" noAdjustHandles="1" noChangeArrowheads="1" noChangeShapeType="1" noTextEdit="1"/>
                        </p:cNvSpPr>
                        <p:nvPr/>
                      </p:nvSpPr>
                      <p:spPr>
                        <a:xfrm>
                          <a:off x="9835621" y="3077855"/>
                          <a:ext cx="463717" cy="369332"/>
                        </a:xfrm>
                        <a:prstGeom prst="rect">
                          <a:avLst/>
                        </a:prstGeom>
                        <a:blipFill>
                          <a:blip r:embed="rId45"/>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E2BDA484-6C6C-E588-D8A1-0A7B62471455}"/>
                            </a:ext>
                          </a:extLst>
                        </p:cNvPr>
                        <p:cNvSpPr txBox="1"/>
                        <p:nvPr/>
                      </p:nvSpPr>
                      <p:spPr>
                        <a:xfrm>
                          <a:off x="9899007" y="4809553"/>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2</m:t>
                                    </m:r>
                                  </m:sub>
                                </m:sSub>
                              </m:oMath>
                            </m:oMathPara>
                          </a14:m>
                          <a:endParaRPr lang="el-GR" dirty="0"/>
                        </a:p>
                      </p:txBody>
                    </p:sp>
                  </mc:Choice>
                  <mc:Fallback xmlns="">
                    <p:sp>
                      <p:nvSpPr>
                        <p:cNvPr id="184" name="TextBox 183">
                          <a:extLst>
                            <a:ext uri="{FF2B5EF4-FFF2-40B4-BE49-F238E27FC236}">
                              <a16:creationId xmlns:a16="http://schemas.microsoft.com/office/drawing/2014/main" id="{E2BDA484-6C6C-E588-D8A1-0A7B62471455}"/>
                            </a:ext>
                          </a:extLst>
                        </p:cNvPr>
                        <p:cNvSpPr txBox="1">
                          <a:spLocks noRot="1" noChangeAspect="1" noMove="1" noResize="1" noEditPoints="1" noAdjustHandles="1" noChangeArrowheads="1" noChangeShapeType="1" noTextEdit="1"/>
                        </p:cNvSpPr>
                        <p:nvPr/>
                      </p:nvSpPr>
                      <p:spPr>
                        <a:xfrm>
                          <a:off x="9899007" y="4809553"/>
                          <a:ext cx="469039" cy="369332"/>
                        </a:xfrm>
                        <a:prstGeom prst="rect">
                          <a:avLst/>
                        </a:prstGeom>
                        <a:blipFill>
                          <a:blip r:embed="rId46"/>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0000C87E-63E3-E27C-4463-73282DD0BB7C}"/>
                        </a:ext>
                      </a:extLst>
                    </p:cNvPr>
                    <p:cNvSpPr txBox="1"/>
                    <p:nvPr/>
                  </p:nvSpPr>
                  <p:spPr>
                    <a:xfrm>
                      <a:off x="11353800" y="2663499"/>
                      <a:ext cx="4560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oMath>
                        </m:oMathPara>
                      </a14:m>
                      <a:endParaRPr lang="en-US" dirty="0"/>
                    </a:p>
                  </p:txBody>
                </p:sp>
              </mc:Choice>
              <mc:Fallback xmlns="">
                <p:sp>
                  <p:nvSpPr>
                    <p:cNvPr id="163" name="TextBox 162">
                      <a:extLst>
                        <a:ext uri="{FF2B5EF4-FFF2-40B4-BE49-F238E27FC236}">
                          <a16:creationId xmlns:a16="http://schemas.microsoft.com/office/drawing/2014/main" id="{0000C87E-63E3-E27C-4463-73282DD0BB7C}"/>
                        </a:ext>
                      </a:extLst>
                    </p:cNvPr>
                    <p:cNvSpPr txBox="1">
                      <a:spLocks noRot="1" noChangeAspect="1" noMove="1" noResize="1" noEditPoints="1" noAdjustHandles="1" noChangeArrowheads="1" noChangeShapeType="1" noTextEdit="1"/>
                    </p:cNvSpPr>
                    <p:nvPr/>
                  </p:nvSpPr>
                  <p:spPr>
                    <a:xfrm>
                      <a:off x="11353800" y="2663499"/>
                      <a:ext cx="456022" cy="369332"/>
                    </a:xfrm>
                    <a:prstGeom prst="rect">
                      <a:avLst/>
                    </a:prstGeom>
                    <a:blipFill>
                      <a:blip r:embed="rId47"/>
                      <a:stretch>
                        <a:fillRect t="-6780" r="-10959" b="-8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A103B136-F96C-FD05-63FB-5F5D3F9D2C5B}"/>
                      </a:ext>
                    </a:extLst>
                  </p:cNvPr>
                  <p:cNvSpPr txBox="1"/>
                  <p:nvPr/>
                </p:nvSpPr>
                <p:spPr>
                  <a:xfrm>
                    <a:off x="11413728" y="4372457"/>
                    <a:ext cx="4613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A103B136-F96C-FD05-63FB-5F5D3F9D2C5B}"/>
                      </a:ext>
                    </a:extLst>
                  </p:cNvPr>
                  <p:cNvSpPr txBox="1">
                    <a:spLocks noRot="1" noChangeAspect="1" noMove="1" noResize="1" noEditPoints="1" noAdjustHandles="1" noChangeArrowheads="1" noChangeShapeType="1" noTextEdit="1"/>
                  </p:cNvSpPr>
                  <p:nvPr/>
                </p:nvSpPr>
                <p:spPr>
                  <a:xfrm>
                    <a:off x="11413728" y="4372457"/>
                    <a:ext cx="461344" cy="369332"/>
                  </a:xfrm>
                  <a:prstGeom prst="rect">
                    <a:avLst/>
                  </a:prstGeom>
                  <a:blipFill>
                    <a:blip r:embed="rId48"/>
                    <a:stretch>
                      <a:fillRect t="-6780" r="-12329" b="-8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38D93CE7-7F17-637D-9117-87C087C41829}"/>
                    </a:ext>
                  </a:extLst>
                </p:cNvPr>
                <p:cNvSpPr txBox="1"/>
                <p:nvPr/>
              </p:nvSpPr>
              <p:spPr>
                <a:xfrm>
                  <a:off x="11461959" y="3930894"/>
                  <a:ext cx="4650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oMath>
                    </m:oMathPara>
                  </a14:m>
                  <a:endParaRPr lang="en-US" dirty="0"/>
                </a:p>
              </p:txBody>
            </p:sp>
          </mc:Choice>
          <mc:Fallback xmlns="">
            <p:sp>
              <p:nvSpPr>
                <p:cNvPr id="203" name="TextBox 202">
                  <a:extLst>
                    <a:ext uri="{FF2B5EF4-FFF2-40B4-BE49-F238E27FC236}">
                      <a16:creationId xmlns:a16="http://schemas.microsoft.com/office/drawing/2014/main" id="{38D93CE7-7F17-637D-9117-87C087C41829}"/>
                    </a:ext>
                  </a:extLst>
                </p:cNvPr>
                <p:cNvSpPr txBox="1">
                  <a:spLocks noRot="1" noChangeAspect="1" noMove="1" noResize="1" noEditPoints="1" noAdjustHandles="1" noChangeArrowheads="1" noChangeShapeType="1" noTextEdit="1"/>
                </p:cNvSpPr>
                <p:nvPr/>
              </p:nvSpPr>
              <p:spPr>
                <a:xfrm>
                  <a:off x="11461959" y="3930894"/>
                  <a:ext cx="465064" cy="369332"/>
                </a:xfrm>
                <a:prstGeom prst="rect">
                  <a:avLst/>
                </a:prstGeom>
                <a:blipFill>
                  <a:blip r:embed="rId4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F4A171E1-3AF9-368D-84A6-B5EE8A4B9AC6}"/>
                    </a:ext>
                  </a:extLst>
                </p:cNvPr>
                <p:cNvSpPr txBox="1"/>
                <p:nvPr/>
              </p:nvSpPr>
              <p:spPr>
                <a:xfrm>
                  <a:off x="11489155" y="4858801"/>
                  <a:ext cx="4378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m:oMathPara>
                  </a14:m>
                  <a:endParaRPr lang="en-US" dirty="0"/>
                </a:p>
              </p:txBody>
            </p:sp>
          </mc:Choice>
          <mc:Fallback xmlns="">
            <p:sp>
              <p:nvSpPr>
                <p:cNvPr id="204" name="TextBox 203">
                  <a:extLst>
                    <a:ext uri="{FF2B5EF4-FFF2-40B4-BE49-F238E27FC236}">
                      <a16:creationId xmlns:a16="http://schemas.microsoft.com/office/drawing/2014/main" id="{F4A171E1-3AF9-368D-84A6-B5EE8A4B9AC6}"/>
                    </a:ext>
                  </a:extLst>
                </p:cNvPr>
                <p:cNvSpPr txBox="1">
                  <a:spLocks noRot="1" noChangeAspect="1" noMove="1" noResize="1" noEditPoints="1" noAdjustHandles="1" noChangeArrowheads="1" noChangeShapeType="1" noTextEdit="1"/>
                </p:cNvSpPr>
                <p:nvPr/>
              </p:nvSpPr>
              <p:spPr>
                <a:xfrm>
                  <a:off x="11489155" y="4858801"/>
                  <a:ext cx="437868" cy="369332"/>
                </a:xfrm>
                <a:prstGeom prst="rect">
                  <a:avLst/>
                </a:prstGeom>
                <a:blipFill>
                  <a:blip r:embed="rId50"/>
                  <a:stretch>
                    <a:fillRect/>
                  </a:stretch>
                </a:blipFill>
              </p:spPr>
              <p:txBody>
                <a:bodyPr/>
                <a:lstStyle/>
                <a:p>
                  <a:r>
                    <a:rPr lang="en-US">
                      <a:noFill/>
                    </a:rPr>
                    <a:t> </a:t>
                  </a:r>
                </a:p>
              </p:txBody>
            </p:sp>
          </mc:Fallback>
        </mc:AlternateContent>
      </p:grpSp>
      <p:cxnSp>
        <p:nvCxnSpPr>
          <p:cNvPr id="206" name="Ευθεία γραμμή σύνδεσης 205">
            <a:extLst>
              <a:ext uri="{FF2B5EF4-FFF2-40B4-BE49-F238E27FC236}">
                <a16:creationId xmlns:a16="http://schemas.microsoft.com/office/drawing/2014/main" id="{F85A3344-E181-7F21-923A-2F5B7D944B1C}"/>
              </a:ext>
            </a:extLst>
          </p:cNvPr>
          <p:cNvCxnSpPr>
            <a:cxnSpLocks/>
            <a:stCxn id="169" idx="6"/>
          </p:cNvCxnSpPr>
          <p:nvPr/>
        </p:nvCxnSpPr>
        <p:spPr>
          <a:xfrm>
            <a:off x="11506222" y="3906242"/>
            <a:ext cx="51092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10" name="Ευθεία γραμμή σύνδεσης 209">
            <a:extLst>
              <a:ext uri="{FF2B5EF4-FFF2-40B4-BE49-F238E27FC236}">
                <a16:creationId xmlns:a16="http://schemas.microsoft.com/office/drawing/2014/main" id="{20DB6FD8-AC83-DA7F-BB9D-4583AD628FE2}"/>
              </a:ext>
            </a:extLst>
          </p:cNvPr>
          <p:cNvCxnSpPr>
            <a:cxnSpLocks/>
            <a:stCxn id="170" idx="6"/>
          </p:cNvCxnSpPr>
          <p:nvPr/>
        </p:nvCxnSpPr>
        <p:spPr>
          <a:xfrm>
            <a:off x="11552285" y="5599852"/>
            <a:ext cx="51797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1EF39222-F531-18E1-6388-7FB625C86521}"/>
                  </a:ext>
                </a:extLst>
              </p:cNvPr>
              <p:cNvSpPr txBox="1"/>
              <p:nvPr/>
            </p:nvSpPr>
            <p:spPr>
              <a:xfrm>
                <a:off x="3512820" y="6017796"/>
                <a:ext cx="2286267" cy="338554"/>
              </a:xfrm>
              <a:prstGeom prst="rect">
                <a:avLst/>
              </a:prstGeom>
              <a:noFill/>
            </p:spPr>
            <p:txBody>
              <a:bodyPr wrap="none" rtlCol="0">
                <a:spAutoFit/>
              </a:bodyPr>
              <a:lstStyle/>
              <a:p>
                <a14:m>
                  <m:oMath xmlns:m="http://schemas.openxmlformats.org/officeDocument/2006/math">
                    <m:r>
                      <a:rPr lang="en-US" sz="1600" b="1" i="1" smtClean="0">
                        <a:latin typeface="Cambria Math" panose="02040503050406030204" pitchFamily="18" charset="0"/>
                      </a:rPr>
                      <m:t>𝟎</m:t>
                    </m:r>
                  </m:oMath>
                </a14:m>
                <a:r>
                  <a:rPr lang="en-US" sz="1600" b="1" dirty="0"/>
                  <a:t>, since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𝟏</m:t>
                        </m:r>
                      </m:sub>
                    </m:sSub>
                  </m:oMath>
                </a14:m>
                <a:r>
                  <a:rPr lang="en-US" sz="1600" b="1" dirty="0"/>
                  <a:t> is Constant</a:t>
                </a:r>
              </a:p>
            </p:txBody>
          </p:sp>
        </mc:Choice>
        <mc:Fallback xmlns="">
          <p:sp>
            <p:nvSpPr>
              <p:cNvPr id="213" name="TextBox 212">
                <a:extLst>
                  <a:ext uri="{FF2B5EF4-FFF2-40B4-BE49-F238E27FC236}">
                    <a16:creationId xmlns:a16="http://schemas.microsoft.com/office/drawing/2014/main" id="{1EF39222-F531-18E1-6388-7FB625C86521}"/>
                  </a:ext>
                </a:extLst>
              </p:cNvPr>
              <p:cNvSpPr txBox="1">
                <a:spLocks noRot="1" noChangeAspect="1" noMove="1" noResize="1" noEditPoints="1" noAdjustHandles="1" noChangeArrowheads="1" noChangeShapeType="1" noTextEdit="1"/>
              </p:cNvSpPr>
              <p:nvPr/>
            </p:nvSpPr>
            <p:spPr>
              <a:xfrm>
                <a:off x="3512820" y="6017796"/>
                <a:ext cx="2286267" cy="338554"/>
              </a:xfrm>
              <a:prstGeom prst="rect">
                <a:avLst/>
              </a:prstGeom>
              <a:blipFill>
                <a:blip r:embed="rId51"/>
                <a:stretch>
                  <a:fillRect t="-5357" r="-267" b="-21429"/>
                </a:stretch>
              </a:blipFill>
            </p:spPr>
            <p:txBody>
              <a:bodyPr/>
              <a:lstStyle/>
              <a:p>
                <a:r>
                  <a:rPr lang="en-US">
                    <a:noFill/>
                  </a:rPr>
                  <a:t> </a:t>
                </a:r>
              </a:p>
            </p:txBody>
          </p:sp>
        </mc:Fallback>
      </mc:AlternateContent>
    </p:spTree>
    <p:extLst>
      <p:ext uri="{BB962C8B-B14F-4D97-AF65-F5344CB8AC3E}">
        <p14:creationId xmlns:p14="http://schemas.microsoft.com/office/powerpoint/2010/main" val="3918454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E51ED-0F9E-54D4-C42E-2418A3809DB8}"/>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CFA13EB-3E73-E471-D539-6D72FC24E0CE}"/>
              </a:ext>
            </a:extLst>
          </p:cNvPr>
          <p:cNvSpPr>
            <a:spLocks noGrp="1"/>
          </p:cNvSpPr>
          <p:nvPr>
            <p:ph type="title"/>
          </p:nvPr>
        </p:nvSpPr>
        <p:spPr>
          <a:xfrm>
            <a:off x="283792" y="132186"/>
            <a:ext cx="6863678" cy="983489"/>
          </a:xfrm>
        </p:spPr>
        <p:txBody>
          <a:bodyPr>
            <a:normAutofit/>
          </a:bodyPr>
          <a:lstStyle/>
          <a:p>
            <a:r>
              <a:rPr lang="en-US" sz="4000" dirty="0"/>
              <a:t>Back-Propagation Example</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A30F818B-BA04-608D-8034-B682BE3CC419}"/>
                  </a:ext>
                </a:extLst>
              </p:cNvPr>
              <p:cNvSpPr>
                <a:spLocks noGrp="1"/>
              </p:cNvSpPr>
              <p:nvPr>
                <p:ph idx="1"/>
              </p:nvPr>
            </p:nvSpPr>
            <p:spPr>
              <a:xfrm>
                <a:off x="182050" y="1134112"/>
                <a:ext cx="8138989" cy="5467856"/>
              </a:xfrm>
            </p:spPr>
            <p:txBody>
              <a:bodyPr>
                <a:normAutofit lnSpcReduction="10000"/>
              </a:bodyPr>
              <a:lstStyle/>
              <a:p>
                <a14:m>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r>
                      <a:rPr lang="el-GR" sz="1800" b="0" i="1" smtClean="0">
                        <a:latin typeface="Cambria Math" panose="02040503050406030204" pitchFamily="18" charset="0"/>
                      </a:rPr>
                      <m:t>𝜎</m:t>
                    </m:r>
                    <m:d>
                      <m:dPr>
                        <m:ctrlPr>
                          <a:rPr lang="el-GR" sz="1800" b="0" i="1" smtClean="0">
                            <a:latin typeface="Cambria Math" panose="02040503050406030204" pitchFamily="18" charset="0"/>
                          </a:rPr>
                        </m:ctrlPr>
                      </m:dPr>
                      <m:e>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𝑜</m:t>
                            </m:r>
                          </m:e>
                          <m:sub>
                            <m:r>
                              <a:rPr lang="en-US" sz="1800" b="0" i="1" smtClean="0">
                                <a:solidFill>
                                  <a:srgbClr val="FF0000"/>
                                </a:solidFill>
                                <a:latin typeface="Cambria Math" panose="02040503050406030204" pitchFamily="18" charset="0"/>
                              </a:rPr>
                              <m:t>1</m:t>
                            </m:r>
                          </m:sub>
                        </m:sSub>
                      </m:e>
                    </m:d>
                    <m:r>
                      <a:rPr lang="en-US" sz="1800" b="0" i="1" smtClean="0">
                        <a:latin typeface="Cambria Math" panose="02040503050406030204" pitchFamily="18" charset="0"/>
                      </a:rPr>
                      <m:t>=</m:t>
                    </m:r>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r>
                      <a:rPr lang="el-GR" sz="1800" i="1">
                        <a:latin typeface="Cambria Math" panose="02040503050406030204" pitchFamily="18" charset="0"/>
                      </a:rPr>
                      <m:t>𝜎</m:t>
                    </m:r>
                    <m:d>
                      <m:dPr>
                        <m:ctrlPr>
                          <a:rPr lang="el-GR"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𝑜</m:t>
                            </m:r>
                          </m:e>
                          <m:sub>
                            <m:r>
                              <a:rPr lang="en-US" sz="1800" i="1">
                                <a:latin typeface="Cambria Math" panose="02040503050406030204" pitchFamily="18" charset="0"/>
                              </a:rPr>
                              <m:t>1</m:t>
                            </m:r>
                          </m:sub>
                        </m:sSub>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r>
                          <a:rPr lang="el-GR" sz="1800" b="0" i="1" smtClean="0">
                            <a:latin typeface="Cambria Math" panose="02040503050406030204" pitchFamily="18" charset="0"/>
                          </a:rPr>
                          <m:t>𝜎</m:t>
                        </m:r>
                        <m:d>
                          <m:dPr>
                            <m:ctrlPr>
                              <a:rPr lang="el-GR"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𝑜</m:t>
                                </m:r>
                              </m:e>
                              <m:sub>
                                <m:r>
                                  <a:rPr lang="en-US" sz="1800" b="0" i="1" smtClean="0">
                                    <a:latin typeface="Cambria Math" panose="02040503050406030204" pitchFamily="18" charset="0"/>
                                  </a:rPr>
                                  <m:t>1</m:t>
                                </m:r>
                              </m:sub>
                            </m:sSub>
                          </m:e>
                        </m:d>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𝑜</m:t>
                        </m:r>
                      </m:e>
                      <m:sub>
                        <m:r>
                          <a:rPr lang="en-US" sz="1800" b="0" i="1" smtClean="0">
                            <a:solidFill>
                              <a:srgbClr val="FF0000"/>
                            </a:solidFill>
                            <a:latin typeface="Cambria Math" panose="02040503050406030204" pitchFamily="18" charset="0"/>
                          </a:rPr>
                          <m:t>1</m:t>
                        </m:r>
                      </m:sub>
                    </m:sSub>
                  </m:oMath>
                </a14:m>
                <a:r>
                  <a:rPr lang="en-US" sz="1800" dirty="0"/>
                  <a:t>.</a:t>
                </a:r>
              </a:p>
              <a:p>
                <a14:m>
                  <m:oMath xmlns:m="http://schemas.openxmlformats.org/officeDocument/2006/math">
                    <m:r>
                      <a:rPr lang="el-GR" sz="1800" b="0" i="1" smtClean="0">
                        <a:latin typeface="Cambria Math" panose="02040503050406030204" pitchFamily="18" charset="0"/>
                      </a:rPr>
                      <m:t>𝜎</m:t>
                    </m:r>
                    <m:d>
                      <m:dPr>
                        <m:ctrlPr>
                          <a:rPr lang="el-GR"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𝑜</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r>
                      <a:rPr lang="en-US" sz="1800" b="0" i="1" smtClean="0">
                        <a:latin typeface="Cambria Math" panose="02040503050406030204" pitchFamily="18" charset="0"/>
                      </a:rPr>
                      <m:t>(</m:t>
                    </m:r>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h</m:t>
                        </m:r>
                      </m:e>
                      <m:sub>
                        <m:r>
                          <a:rPr lang="en-US" sz="1800" i="1">
                            <a:solidFill>
                              <a:srgbClr val="FF0000"/>
                            </a:solidFill>
                            <a:latin typeface="Cambria Math" panose="02040503050406030204" pitchFamily="18" charset="0"/>
                          </a:rPr>
                          <m:t>1</m:t>
                        </m:r>
                      </m:sub>
                    </m:sSub>
                    <m:r>
                      <a:rPr lang="en-US" sz="1800" b="0" i="1" smtClean="0">
                        <a:solidFill>
                          <a:srgbClr val="FF0000"/>
                        </a:solidFill>
                        <a:latin typeface="Cambria Math" panose="02040503050406030204" pitchFamily="18" charset="0"/>
                      </a:rPr>
                      <m:t>′</m:t>
                    </m:r>
                    <m:sSubSup>
                      <m:sSubSupPr>
                        <m:ctrlPr>
                          <a:rPr lang="en-US" sz="1800" i="1">
                            <a:solidFill>
                              <a:srgbClr val="FF0000"/>
                            </a:solidFill>
                            <a:latin typeface="Cambria Math" panose="02040503050406030204" pitchFamily="18" charset="0"/>
                          </a:rPr>
                        </m:ctrlPr>
                      </m:sSubSupPr>
                      <m:e>
                        <m:r>
                          <a:rPr lang="en-US" sz="1800" i="1">
                            <a:solidFill>
                              <a:srgbClr val="FF0000"/>
                            </a:solidFill>
                            <a:latin typeface="Cambria Math" panose="02040503050406030204" pitchFamily="18" charset="0"/>
                          </a:rPr>
                          <m:t>𝑤</m:t>
                        </m:r>
                      </m:e>
                      <m:sub>
                        <m:r>
                          <a:rPr lang="en-US" sz="1800" i="1">
                            <a:solidFill>
                              <a:srgbClr val="FF0000"/>
                            </a:solidFill>
                            <a:latin typeface="Cambria Math" panose="02040503050406030204" pitchFamily="18" charset="0"/>
                          </a:rPr>
                          <m:t>11</m:t>
                        </m:r>
                      </m:sub>
                      <m:sup>
                        <m:d>
                          <m:dPr>
                            <m:ctrlPr>
                              <a:rPr lang="en-US" sz="1800" i="1">
                                <a:solidFill>
                                  <a:srgbClr val="FF0000"/>
                                </a:solidFill>
                                <a:latin typeface="Cambria Math" panose="02040503050406030204" pitchFamily="18" charset="0"/>
                              </a:rPr>
                            </m:ctrlPr>
                          </m:dPr>
                          <m:e>
                            <m:r>
                              <a:rPr lang="en-US" sz="1800" i="1">
                                <a:solidFill>
                                  <a:srgbClr val="FF0000"/>
                                </a:solidFill>
                                <a:latin typeface="Cambria Math" panose="02040503050406030204" pitchFamily="18" charset="0"/>
                              </a:rPr>
                              <m:t>2</m:t>
                            </m:r>
                          </m:e>
                        </m:d>
                      </m:sup>
                    </m:sSub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r>
                      <a:rPr lang="en-US" sz="1800" b="0" i="1" smtClean="0">
                        <a:latin typeface="Cambria Math" panose="02040503050406030204" pitchFamily="18" charset="0"/>
                      </a:rPr>
                      <m:t>)</m:t>
                    </m:r>
                  </m:oMath>
                </a14:m>
                <a:r>
                  <a:rPr lang="en-US" sz="1800" dirty="0"/>
                  <a:t>.</a:t>
                </a:r>
              </a:p>
              <a:p>
                <a:r>
                  <a:rPr lang="en-US" sz="1800" b="1" dirty="0"/>
                  <a:t>By Summation Rule</a:t>
                </a: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+0+0</m:t>
                    </m:r>
                  </m:oMath>
                </a14:m>
                <a:r>
                  <a:rPr lang="en-US" sz="1800" dirty="0"/>
                  <a:t>.</a:t>
                </a:r>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𝐸</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b="0" i="1" smtClean="0">
                                    <a:latin typeface="Cambria Math" panose="02040503050406030204" pitchFamily="18" charset="0"/>
                                  </a:rPr>
                                  <m:t>1</m:t>
                                </m:r>
                              </m:e>
                            </m:d>
                          </m:sup>
                        </m:sSubSup>
                      </m:den>
                    </m:f>
                    <m:d>
                      <m:dPr>
                        <m:ctrlPr>
                          <a:rPr lang="en-US" sz="1800" b="0" i="1" smtClean="0">
                            <a:latin typeface="Cambria Math" panose="02040503050406030204" pitchFamily="18" charset="0"/>
                          </a:rPr>
                        </m:ctrlPr>
                      </m:dPr>
                      <m:e>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𝐸</m:t>
                            </m:r>
                          </m:e>
                          <m:sub>
                            <m:r>
                              <a:rPr lang="en-US" sz="1800" i="1">
                                <a:solidFill>
                                  <a:srgbClr val="FF0000"/>
                                </a:solidFill>
                                <a:latin typeface="Cambria Math" panose="02040503050406030204" pitchFamily="18" charset="0"/>
                              </a:rPr>
                              <m:t>1</m:t>
                            </m:r>
                          </m:sub>
                        </m:sSub>
                        <m:r>
                          <a:rPr lang="en-US" sz="1800" b="0" i="1" smtClean="0">
                            <a:solidFill>
                              <a:srgbClr val="FF0000"/>
                            </a:solidFill>
                            <a:latin typeface="Cambria Math" panose="02040503050406030204" pitchFamily="18" charset="0"/>
                          </a:rPr>
                          <m:t>+</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𝐸</m:t>
                            </m:r>
                          </m:e>
                          <m:sub>
                            <m:r>
                              <a:rPr lang="en-US" sz="1800" b="0" i="1" smtClean="0">
                                <a:solidFill>
                                  <a:srgbClr val="FF0000"/>
                                </a:solidFill>
                                <a:latin typeface="Cambria Math" panose="02040503050406030204" pitchFamily="18" charset="0"/>
                              </a:rPr>
                              <m:t>2</m:t>
                            </m:r>
                          </m:sub>
                        </m:sSub>
                      </m:e>
                    </m:d>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den>
                    </m:f>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𝐸</m:t>
                        </m:r>
                      </m:e>
                      <m:sub>
                        <m:r>
                          <a:rPr lang="en-US" sz="1800" b="0" i="1" smtClean="0">
                            <a:solidFill>
                              <a:srgbClr val="FF0000"/>
                            </a:solidFill>
                            <a:latin typeface="Cambria Math" panose="02040503050406030204" pitchFamily="18" charset="0"/>
                          </a:rPr>
                          <m:t>1</m:t>
                        </m:r>
                      </m:sub>
                    </m:sSub>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den>
                    </m:f>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𝐸</m:t>
                        </m:r>
                      </m:e>
                      <m:sub>
                        <m:r>
                          <a:rPr lang="en-US" sz="1800" b="0" i="1" smtClean="0">
                            <a:solidFill>
                              <a:srgbClr val="FF0000"/>
                            </a:solidFill>
                            <a:latin typeface="Cambria Math" panose="02040503050406030204" pitchFamily="18" charset="0"/>
                          </a:rPr>
                          <m:t>2</m:t>
                        </m:r>
                      </m:sub>
                    </m:sSub>
                  </m:oMath>
                </a14:m>
                <a:r>
                  <a:rPr lang="en-US" sz="1800" dirty="0"/>
                  <a:t>.</a:t>
                </a:r>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h</m:t>
                        </m:r>
                      </m:e>
                      <m:sub>
                        <m:r>
                          <a:rPr lang="en-US" sz="1800" i="1">
                            <a:solidFill>
                              <a:srgbClr val="FF0000"/>
                            </a:solidFill>
                            <a:latin typeface="Cambria Math" panose="02040503050406030204" pitchFamily="18" charset="0"/>
                          </a:rPr>
                          <m:t>1</m:t>
                        </m:r>
                      </m:sub>
                    </m:sSub>
                    <m:r>
                      <a:rPr lang="en-US" sz="1800" b="0" i="1" smtClean="0">
                        <a:solidFill>
                          <a:srgbClr val="FF0000"/>
                        </a:solidFill>
                        <a:latin typeface="Cambria Math" panose="02040503050406030204" pitchFamily="18" charset="0"/>
                      </a:rPr>
                      <m:t>′</m:t>
                    </m:r>
                  </m:oMath>
                </a14:m>
                <a:r>
                  <a:rPr lang="en-US" sz="1800" dirty="0"/>
                  <a:t>.</a:t>
                </a:r>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r>
                      <a:rPr lang="en-US" sz="1800" i="1" smtClean="0">
                        <a:latin typeface="Cambria Math" panose="02040503050406030204" pitchFamily="18" charset="0"/>
                      </a:rPr>
                      <m:t>𝑟</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a14:m>
                <a:r>
                  <a:rPr lang="en-US" sz="1800" dirty="0"/>
                  <a:t>. Since </a:t>
                </a:r>
                <a14:m>
                  <m:oMath xmlns:m="http://schemas.openxmlformats.org/officeDocument/2006/math">
                    <m:r>
                      <a:rPr lang="en-US" sz="1800" b="0" i="1" smtClean="0">
                        <a:latin typeface="Cambria Math" panose="02040503050406030204" pitchFamily="18" charset="0"/>
                      </a:rPr>
                      <m:t>𝑟</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&gt;0</m:t>
                    </m:r>
                  </m:oMath>
                </a14:m>
                <a:r>
                  <a:rPr lang="en-US" sz="1800" dirty="0"/>
                  <a:t>, then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r>
                      <a:rPr lang="en-US" sz="1800" i="1">
                        <a:latin typeface="Cambria Math" panose="02040503050406030204" pitchFamily="18" charset="0"/>
                      </a:rPr>
                      <m:t>𝑟</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1</m:t>
                            </m:r>
                          </m:sub>
                        </m:sSub>
                      </m:e>
                    </m:d>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oMath>
                </a14:m>
                <a:r>
                  <a:rPr lang="en-US" sz="1800" dirty="0"/>
                  <a:t>.</a:t>
                </a:r>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r>
                      <m:rPr>
                        <m:sty m:val="p"/>
                      </m:rPr>
                      <a:rPr lang="en-US" sz="1800">
                        <a:latin typeface="Cambria Math" panose="02040503050406030204" pitchFamily="18" charset="0"/>
                      </a:rPr>
                      <m:t>r</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h</m:t>
                            </m:r>
                          </m:e>
                          <m:sub>
                            <m:r>
                              <a:rPr lang="en-US" sz="1800">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r>
                      <a:rPr lang="en-US" sz="1800" b="0" i="1" smtClean="0">
                        <a:latin typeface="Cambria Math" panose="02040503050406030204" pitchFamily="18" charset="0"/>
                      </a:rPr>
                      <m:t>(</m:t>
                    </m:r>
                    <m:sSubSup>
                      <m:sSubSupPr>
                        <m:ctrlPr>
                          <a:rPr lang="en-US" sz="1800" i="1" smtClean="0">
                            <a:solidFill>
                              <a:srgbClr val="FF0000"/>
                            </a:solidFill>
                            <a:latin typeface="Cambria Math" panose="02040503050406030204" pitchFamily="18" charset="0"/>
                          </a:rPr>
                        </m:ctrlPr>
                      </m:sSubSupPr>
                      <m:e>
                        <m:r>
                          <a:rPr lang="en-US" sz="1800" i="1">
                            <a:solidFill>
                              <a:srgbClr val="FF0000"/>
                            </a:solidFill>
                            <a:latin typeface="Cambria Math" panose="02040503050406030204" pitchFamily="18" charset="0"/>
                          </a:rPr>
                          <m:t>𝑤</m:t>
                        </m:r>
                      </m:e>
                      <m:sub>
                        <m:r>
                          <a:rPr lang="en-US" sz="1800" i="1">
                            <a:solidFill>
                              <a:srgbClr val="FF0000"/>
                            </a:solidFill>
                            <a:latin typeface="Cambria Math" panose="02040503050406030204" pitchFamily="18" charset="0"/>
                          </a:rPr>
                          <m:t>11</m:t>
                        </m:r>
                      </m:sub>
                      <m:sup>
                        <m:d>
                          <m:dPr>
                            <m:ctrlPr>
                              <a:rPr lang="en-US" sz="1800" i="1">
                                <a:solidFill>
                                  <a:srgbClr val="FF0000"/>
                                </a:solidFill>
                                <a:latin typeface="Cambria Math" panose="02040503050406030204" pitchFamily="18" charset="0"/>
                              </a:rPr>
                            </m:ctrlPr>
                          </m:dPr>
                          <m:e>
                            <m:r>
                              <a:rPr lang="en-US" sz="1800" i="1">
                                <a:solidFill>
                                  <a:srgbClr val="FF0000"/>
                                </a:solidFill>
                                <a:latin typeface="Cambria Math" panose="02040503050406030204" pitchFamily="18" charset="0"/>
                              </a:rPr>
                              <m:t>1</m:t>
                            </m:r>
                          </m:e>
                        </m:d>
                      </m:sup>
                    </m:sSubSup>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𝑥</m:t>
                        </m:r>
                      </m:e>
                      <m:sub>
                        <m:r>
                          <a:rPr lang="en-US" sz="1800" b="0" i="1" smtClean="0">
                            <a:solidFill>
                              <a:srgbClr val="FF0000"/>
                            </a:solidFill>
                            <a:latin typeface="Cambria Math" panose="02040503050406030204" pitchFamily="18" charset="0"/>
                          </a:rPr>
                          <m:t>1</m:t>
                        </m:r>
                      </m:sub>
                    </m:sSub>
                    <m:r>
                      <a:rPr lang="en-US"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b="0" i="1" smtClean="0">
                            <a:latin typeface="Cambria Math" panose="02040503050406030204" pitchFamily="18" charset="0"/>
                          </a:rPr>
                          <m:t>2</m:t>
                        </m:r>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(1)</m:t>
                        </m:r>
                      </m:sup>
                    </m:sSubSup>
                    <m:r>
                      <a:rPr lang="en-US" sz="1800" b="0" i="1" smtClean="0">
                        <a:latin typeface="Cambria Math" panose="02040503050406030204" pitchFamily="18" charset="0"/>
                      </a:rPr>
                      <m:t>)</m:t>
                    </m:r>
                  </m:oMath>
                </a14:m>
                <a:r>
                  <a:rPr lang="en-US" sz="1800" dirty="0"/>
                  <a:t>.</a:t>
                </a:r>
              </a:p>
              <a:p>
                <a:r>
                  <a:rPr lang="en-US" sz="1800" dirty="0"/>
                  <a:t>By </a:t>
                </a:r>
                <a:r>
                  <a:rPr lang="en-US" sz="1800" b="1" dirty="0"/>
                  <a:t>summation rule</a:t>
                </a: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2</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d>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r>
                      <m:rPr>
                        <m:sty m:val="p"/>
                      </m:rPr>
                      <a:rPr lang="en-US" sz="1800">
                        <a:latin typeface="Cambria Math" panose="02040503050406030204" pitchFamily="18" charset="0"/>
                      </a:rPr>
                      <m:t>r</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h</m:t>
                            </m:r>
                          </m:e>
                          <m:sub>
                            <m:r>
                              <a:rPr lang="en-US" sz="1800">
                                <a:latin typeface="Cambria Math" panose="02040503050406030204" pitchFamily="18" charset="0"/>
                              </a:rPr>
                              <m:t>1</m:t>
                            </m:r>
                          </m:sub>
                        </m:sSub>
                      </m:e>
                    </m:d>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2</m:t>
                                </m:r>
                              </m:e>
                            </m:d>
                          </m:sup>
                        </m:sSubSup>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a14:m>
                <a:r>
                  <a:rPr lang="en-US" sz="1800" dirty="0"/>
                  <a:t>.</a:t>
                </a:r>
              </a:p>
              <a:p>
                <a:r>
                  <a:rPr lang="en-US" sz="1800" dirty="0"/>
                  <a:t>Similarly we can compute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den>
                    </m:f>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2</m:t>
                        </m:r>
                      </m:sub>
                    </m:sSub>
                  </m:oMath>
                </a14:m>
                <a:r>
                  <a:rPr lang="en-US" sz="1800" dirty="0"/>
                  <a:t>.</a:t>
                </a:r>
              </a:p>
              <a:p>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m:t>
                        </m:r>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𝑤</m:t>
                            </m:r>
                          </m:e>
                          <m:sub>
                            <m:r>
                              <a:rPr lang="en-US" sz="1800" i="1" dirty="0">
                                <a:latin typeface="Cambria Math" panose="02040503050406030204" pitchFamily="18" charset="0"/>
                              </a:rPr>
                              <m:t>22</m:t>
                            </m:r>
                          </m:sub>
                          <m:sup>
                            <m:r>
                              <a:rPr lang="en-US" sz="1800" i="1" dirty="0">
                                <a:latin typeface="Cambria Math" panose="02040503050406030204" pitchFamily="18" charset="0"/>
                              </a:rPr>
                              <m:t>(1)</m:t>
                            </m:r>
                          </m:sup>
                        </m:sSubSup>
                      </m:den>
                    </m:f>
                    <m:r>
                      <a:rPr lang="en-US" sz="1800" b="0" i="1" smtClean="0">
                        <a:latin typeface="Cambria Math" panose="02040503050406030204" pitchFamily="18" charset="0"/>
                      </a:rPr>
                      <m:t>=0</m:t>
                    </m:r>
                  </m:oMath>
                </a14:m>
                <a:r>
                  <a:rPr lang="en-US" sz="1800" dirty="0"/>
                  <a:t>, as </a:t>
                </a:r>
                <a14:m>
                  <m:oMath xmlns:m="http://schemas.openxmlformats.org/officeDocument/2006/math">
                    <m:r>
                      <a:rPr lang="en-US" sz="1800" b="0" i="1" smtClean="0">
                        <a:latin typeface="Cambria Math" panose="02040503050406030204" pitchFamily="18" charset="0"/>
                      </a:rPr>
                      <m:t>𝑟</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2</m:t>
                            </m:r>
                          </m:sub>
                        </m:sSub>
                      </m:e>
                    </m:d>
                    <m:r>
                      <a:rPr lang="en-US" sz="1800" b="0" i="1" smtClean="0">
                        <a:latin typeface="Cambria Math" panose="02040503050406030204" pitchFamily="18" charset="0"/>
                      </a:rPr>
                      <m:t>=0</m:t>
                    </m:r>
                  </m:oMath>
                </a14:m>
                <a:r>
                  <a:rPr lang="en-US" sz="1800" dirty="0"/>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h</m:t>
                        </m:r>
                      </m:e>
                      <m:sub>
                        <m:r>
                          <a:rPr lang="en-US" sz="1800" b="0" i="1" dirty="0" smtClean="0">
                            <a:latin typeface="Cambria Math" panose="02040503050406030204" pitchFamily="18" charset="0"/>
                          </a:rPr>
                          <m:t>2</m:t>
                        </m:r>
                      </m:sub>
                    </m:sSub>
                  </m:oMath>
                </a14:m>
                <a:r>
                  <a:rPr lang="en-US" sz="1800" dirty="0"/>
                  <a:t> must be negative). So </a:t>
                </a:r>
                <a14:m>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𝑤</m:t>
                        </m:r>
                      </m:e>
                      <m:sub>
                        <m:r>
                          <a:rPr lang="en-US" sz="1800" i="1" dirty="0">
                            <a:latin typeface="Cambria Math" panose="02040503050406030204" pitchFamily="18" charset="0"/>
                          </a:rPr>
                          <m:t>22</m:t>
                        </m:r>
                      </m:sub>
                      <m:sup>
                        <m:r>
                          <a:rPr lang="en-US" sz="1800" i="1" dirty="0">
                            <a:latin typeface="Cambria Math" panose="02040503050406030204" pitchFamily="18" charset="0"/>
                          </a:rPr>
                          <m:t>(1)</m:t>
                        </m:r>
                      </m:sup>
                    </m:sSubSup>
                  </m:oMath>
                </a14:m>
                <a:r>
                  <a:rPr lang="en-US" sz="1800" dirty="0"/>
                  <a:t> will not be updated (</a:t>
                </a:r>
                <a:r>
                  <a:rPr lang="en-US" sz="1800" b="1" dirty="0"/>
                  <a:t>Dying Neuron</a:t>
                </a:r>
                <a:r>
                  <a:rPr lang="en-US" sz="1800" dirty="0"/>
                  <a:t>).</a:t>
                </a:r>
              </a:p>
            </p:txBody>
          </p:sp>
        </mc:Choice>
        <mc:Fallback xmlns="">
          <p:sp>
            <p:nvSpPr>
              <p:cNvPr id="3" name="Θέση περιεχομένου 2">
                <a:extLst>
                  <a:ext uri="{FF2B5EF4-FFF2-40B4-BE49-F238E27FC236}">
                    <a16:creationId xmlns:a16="http://schemas.microsoft.com/office/drawing/2014/main" id="{A30F818B-BA04-608D-8034-B682BE3CC419}"/>
                  </a:ext>
                </a:extLst>
              </p:cNvPr>
              <p:cNvSpPr>
                <a:spLocks noGrp="1" noRot="1" noChangeAspect="1" noMove="1" noResize="1" noEditPoints="1" noAdjustHandles="1" noChangeArrowheads="1" noChangeShapeType="1" noTextEdit="1"/>
              </p:cNvSpPr>
              <p:nvPr>
                <p:ph idx="1"/>
              </p:nvPr>
            </p:nvSpPr>
            <p:spPr>
              <a:xfrm>
                <a:off x="182050" y="1134112"/>
                <a:ext cx="8138989" cy="5467856"/>
              </a:xfrm>
              <a:blipFill>
                <a:blip r:embed="rId2"/>
                <a:stretch>
                  <a:fillRect l="-524" t="-557"/>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55C1D30C-1034-64E5-300D-7927E26F0333}"/>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EAF59C4A-C507-159F-320B-817AAD03103C}"/>
              </a:ext>
            </a:extLst>
          </p:cNvPr>
          <p:cNvSpPr>
            <a:spLocks noGrp="1"/>
          </p:cNvSpPr>
          <p:nvPr>
            <p:ph type="sldNum" sz="quarter" idx="12"/>
          </p:nvPr>
        </p:nvSpPr>
        <p:spPr/>
        <p:txBody>
          <a:bodyPr/>
          <a:lstStyle/>
          <a:p>
            <a:fld id="{4ACA1919-B5C6-4827-8B15-372F46BB4020}" type="slidenum">
              <a:rPr lang="en-US" smtClean="0"/>
              <a:t>32</a:t>
            </a:fld>
            <a:endParaRPr lang="en-US" dirty="0"/>
          </a:p>
        </p:txBody>
      </p:sp>
      <p:grpSp>
        <p:nvGrpSpPr>
          <p:cNvPr id="205" name="Ομάδα 204">
            <a:extLst>
              <a:ext uri="{FF2B5EF4-FFF2-40B4-BE49-F238E27FC236}">
                <a16:creationId xmlns:a16="http://schemas.microsoft.com/office/drawing/2014/main" id="{3733D86B-6C8D-649D-1A38-B4F6EEE38158}"/>
              </a:ext>
            </a:extLst>
          </p:cNvPr>
          <p:cNvGrpSpPr/>
          <p:nvPr/>
        </p:nvGrpSpPr>
        <p:grpSpPr>
          <a:xfrm>
            <a:off x="7737533" y="214482"/>
            <a:ext cx="4272416" cy="3055692"/>
            <a:chOff x="7654607" y="3196511"/>
            <a:chExt cx="4272416" cy="3055692"/>
          </a:xfrm>
        </p:grpSpPr>
        <p:grpSp>
          <p:nvGrpSpPr>
            <p:cNvPr id="159" name="Ομάδα 158">
              <a:extLst>
                <a:ext uri="{FF2B5EF4-FFF2-40B4-BE49-F238E27FC236}">
                  <a16:creationId xmlns:a16="http://schemas.microsoft.com/office/drawing/2014/main" id="{6265DA4F-D64A-4A29-43D7-5464C94A24FF}"/>
                </a:ext>
              </a:extLst>
            </p:cNvPr>
            <p:cNvGrpSpPr/>
            <p:nvPr/>
          </p:nvGrpSpPr>
          <p:grpSpPr>
            <a:xfrm>
              <a:off x="7654607" y="3196511"/>
              <a:ext cx="4272416" cy="3055692"/>
              <a:chOff x="7500259" y="2317386"/>
              <a:chExt cx="4374813" cy="3128928"/>
            </a:xfrm>
          </p:grpSpPr>
          <p:grpSp>
            <p:nvGrpSpPr>
              <p:cNvPr id="160" name="Ομάδα 159">
                <a:extLst>
                  <a:ext uri="{FF2B5EF4-FFF2-40B4-BE49-F238E27FC236}">
                    <a16:creationId xmlns:a16="http://schemas.microsoft.com/office/drawing/2014/main" id="{63F681F5-F890-5C2C-C121-C6BF17C99B81}"/>
                  </a:ext>
                </a:extLst>
              </p:cNvPr>
              <p:cNvGrpSpPr/>
              <p:nvPr/>
            </p:nvGrpSpPr>
            <p:grpSpPr>
              <a:xfrm>
                <a:off x="7500259" y="2317386"/>
                <a:ext cx="4309563" cy="3128928"/>
                <a:chOff x="7500259" y="2317386"/>
                <a:chExt cx="4309563" cy="3128928"/>
              </a:xfrm>
            </p:grpSpPr>
            <p:grpSp>
              <p:nvGrpSpPr>
                <p:cNvPr id="164" name="Ομάδα 163">
                  <a:extLst>
                    <a:ext uri="{FF2B5EF4-FFF2-40B4-BE49-F238E27FC236}">
                      <a16:creationId xmlns:a16="http://schemas.microsoft.com/office/drawing/2014/main" id="{84F23644-B8FF-7902-6EC3-CA2C61C98F50}"/>
                    </a:ext>
                  </a:extLst>
                </p:cNvPr>
                <p:cNvGrpSpPr/>
                <p:nvPr/>
              </p:nvGrpSpPr>
              <p:grpSpPr>
                <a:xfrm>
                  <a:off x="7500259" y="2317386"/>
                  <a:ext cx="3885733" cy="3128928"/>
                  <a:chOff x="6988195" y="2868251"/>
                  <a:chExt cx="3885733" cy="3128928"/>
                </a:xfrm>
              </p:grpSpPr>
              <p:grpSp>
                <p:nvGrpSpPr>
                  <p:cNvPr id="167" name="Ομάδα 166">
                    <a:extLst>
                      <a:ext uri="{FF2B5EF4-FFF2-40B4-BE49-F238E27FC236}">
                        <a16:creationId xmlns:a16="http://schemas.microsoft.com/office/drawing/2014/main" id="{5266EB52-372A-B34E-E87C-D2F989E2F042}"/>
                      </a:ext>
                    </a:extLst>
                  </p:cNvPr>
                  <p:cNvGrpSpPr/>
                  <p:nvPr/>
                </p:nvGrpSpPr>
                <p:grpSpPr>
                  <a:xfrm>
                    <a:off x="6988195" y="2868251"/>
                    <a:ext cx="2526859" cy="3128928"/>
                    <a:chOff x="8249369" y="2535358"/>
                    <a:chExt cx="2526859" cy="3128928"/>
                  </a:xfrm>
                </p:grpSpPr>
                <p:sp>
                  <p:nvSpPr>
                    <p:cNvPr id="185" name="Οβάλ 184">
                      <a:extLst>
                        <a:ext uri="{FF2B5EF4-FFF2-40B4-BE49-F238E27FC236}">
                          <a16:creationId xmlns:a16="http://schemas.microsoft.com/office/drawing/2014/main" id="{5D9AA3BA-ED1B-EB9B-965A-2AAAA691F821}"/>
                        </a:ext>
                      </a:extLst>
                    </p:cNvPr>
                    <p:cNvSpPr/>
                    <p:nvPr/>
                  </p:nvSpPr>
                  <p:spPr>
                    <a:xfrm>
                      <a:off x="9788454" y="2965844"/>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sp>
                  <p:nvSpPr>
                    <p:cNvPr id="186" name="Οβάλ 185">
                      <a:extLst>
                        <a:ext uri="{FF2B5EF4-FFF2-40B4-BE49-F238E27FC236}">
                          <a16:creationId xmlns:a16="http://schemas.microsoft.com/office/drawing/2014/main" id="{C79F44F9-FC1B-AD1F-0E7F-624E94EE1A41}"/>
                        </a:ext>
                      </a:extLst>
                    </p:cNvPr>
                    <p:cNvSpPr/>
                    <p:nvPr/>
                  </p:nvSpPr>
                  <p:spPr>
                    <a:xfrm>
                      <a:off x="9835621" y="4700045"/>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1CF9F049-82FC-79DD-DD8A-A27DEF635C59}"/>
                            </a:ext>
                          </a:extLst>
                        </p:cNvPr>
                        <p:cNvSpPr txBox="1"/>
                        <p:nvPr/>
                      </p:nvSpPr>
                      <p:spPr>
                        <a:xfrm>
                          <a:off x="8269070" y="3077855"/>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l-GR" dirty="0"/>
                        </a:p>
                      </p:txBody>
                    </p:sp>
                  </mc:Choice>
                  <mc:Fallback xmlns="">
                    <p:sp>
                      <p:nvSpPr>
                        <p:cNvPr id="187" name="TextBox 186">
                          <a:extLst>
                            <a:ext uri="{FF2B5EF4-FFF2-40B4-BE49-F238E27FC236}">
                              <a16:creationId xmlns:a16="http://schemas.microsoft.com/office/drawing/2014/main" id="{1CF9F049-82FC-79DD-DD8A-A27DEF635C59}"/>
                            </a:ext>
                          </a:extLst>
                        </p:cNvPr>
                        <p:cNvSpPr txBox="1">
                          <a:spLocks noRot="1" noChangeAspect="1" noMove="1" noResize="1" noEditPoints="1" noAdjustHandles="1" noChangeArrowheads="1" noChangeShapeType="1" noTextEdit="1"/>
                        </p:cNvSpPr>
                        <p:nvPr/>
                      </p:nvSpPr>
                      <p:spPr>
                        <a:xfrm>
                          <a:off x="8269070" y="3077855"/>
                          <a:ext cx="468783" cy="369332"/>
                        </a:xfrm>
                        <a:prstGeom prst="rect">
                          <a:avLst/>
                        </a:prstGeom>
                        <a:blipFill>
                          <a:blip r:embed="rId3"/>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32BD26E2-0A32-75EB-5187-A83E7069B57A}"/>
                            </a:ext>
                          </a:extLst>
                        </p:cNvPr>
                        <p:cNvSpPr txBox="1"/>
                        <p:nvPr/>
                      </p:nvSpPr>
                      <p:spPr>
                        <a:xfrm>
                          <a:off x="8249369" y="4816579"/>
                          <a:ext cx="474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l-GR" b="0" i="1" smtClean="0">
                                        <a:latin typeface="Cambria Math" panose="02040503050406030204" pitchFamily="18" charset="0"/>
                                      </a:rPr>
                                      <m:t>2</m:t>
                                    </m:r>
                                  </m:sub>
                                </m:sSub>
                              </m:oMath>
                            </m:oMathPara>
                          </a14:m>
                          <a:endParaRPr lang="el-GR" dirty="0"/>
                        </a:p>
                      </p:txBody>
                    </p:sp>
                  </mc:Choice>
                  <mc:Fallback xmlns="">
                    <p:sp>
                      <p:nvSpPr>
                        <p:cNvPr id="188" name="TextBox 187">
                          <a:extLst>
                            <a:ext uri="{FF2B5EF4-FFF2-40B4-BE49-F238E27FC236}">
                              <a16:creationId xmlns:a16="http://schemas.microsoft.com/office/drawing/2014/main" id="{32BD26E2-0A32-75EB-5187-A83E7069B57A}"/>
                            </a:ext>
                          </a:extLst>
                        </p:cNvPr>
                        <p:cNvSpPr txBox="1">
                          <a:spLocks noRot="1" noChangeAspect="1" noMove="1" noResize="1" noEditPoints="1" noAdjustHandles="1" noChangeArrowheads="1" noChangeShapeType="1" noTextEdit="1"/>
                        </p:cNvSpPr>
                        <p:nvPr/>
                      </p:nvSpPr>
                      <p:spPr>
                        <a:xfrm>
                          <a:off x="8249369" y="4816579"/>
                          <a:ext cx="474104" cy="369332"/>
                        </a:xfrm>
                        <a:prstGeom prst="rect">
                          <a:avLst/>
                        </a:prstGeom>
                        <a:blipFill>
                          <a:blip r:embed="rId4"/>
                          <a:stretch>
                            <a:fillRect/>
                          </a:stretch>
                        </a:blipFill>
                      </p:spPr>
                      <p:txBody>
                        <a:bodyPr/>
                        <a:lstStyle/>
                        <a:p>
                          <a:r>
                            <a:rPr lang="en-US">
                              <a:noFill/>
                            </a:rPr>
                            <a:t> </a:t>
                          </a:r>
                        </a:p>
                      </p:txBody>
                    </p:sp>
                  </mc:Fallback>
                </mc:AlternateContent>
                <p:cxnSp>
                  <p:nvCxnSpPr>
                    <p:cNvPr id="189" name="Ευθεία γραμμή σύνδεσης 188">
                      <a:extLst>
                        <a:ext uri="{FF2B5EF4-FFF2-40B4-BE49-F238E27FC236}">
                          <a16:creationId xmlns:a16="http://schemas.microsoft.com/office/drawing/2014/main" id="{5CFB177B-C3B8-7E15-5595-ABEC717EEA04}"/>
                        </a:ext>
                      </a:extLst>
                    </p:cNvPr>
                    <p:cNvCxnSpPr>
                      <a:cxnSpLocks/>
                      <a:stCxn id="185" idx="2"/>
                      <a:endCxn id="187" idx="3"/>
                    </p:cNvCxnSpPr>
                    <p:nvPr/>
                  </p:nvCxnSpPr>
                  <p:spPr>
                    <a:xfrm flipH="1">
                      <a:off x="8737853" y="3262099"/>
                      <a:ext cx="1050601" cy="422"/>
                    </a:xfrm>
                    <a:prstGeom prst="line">
                      <a:avLst/>
                    </a:prstGeom>
                  </p:spPr>
                  <p:style>
                    <a:lnRef idx="3">
                      <a:schemeClr val="dk1"/>
                    </a:lnRef>
                    <a:fillRef idx="0">
                      <a:schemeClr val="dk1"/>
                    </a:fillRef>
                    <a:effectRef idx="2">
                      <a:schemeClr val="dk1"/>
                    </a:effectRef>
                    <a:fontRef idx="minor">
                      <a:schemeClr val="tx1"/>
                    </a:fontRef>
                  </p:style>
                </p:cxnSp>
                <p:cxnSp>
                  <p:nvCxnSpPr>
                    <p:cNvPr id="190" name="Ευθεία γραμμή σύνδεσης 189">
                      <a:extLst>
                        <a:ext uri="{FF2B5EF4-FFF2-40B4-BE49-F238E27FC236}">
                          <a16:creationId xmlns:a16="http://schemas.microsoft.com/office/drawing/2014/main" id="{243B1260-9913-51BF-91B0-5AF3D46B7BD3}"/>
                        </a:ext>
                      </a:extLst>
                    </p:cNvPr>
                    <p:cNvCxnSpPr>
                      <a:cxnSpLocks/>
                      <a:stCxn id="186" idx="2"/>
                      <a:endCxn id="187" idx="3"/>
                    </p:cNvCxnSpPr>
                    <p:nvPr/>
                  </p:nvCxnSpPr>
                  <p:spPr>
                    <a:xfrm flipH="1" flipV="1">
                      <a:off x="8737853" y="3262521"/>
                      <a:ext cx="1097768" cy="1733779"/>
                    </a:xfrm>
                    <a:prstGeom prst="line">
                      <a:avLst/>
                    </a:prstGeom>
                  </p:spPr>
                  <p:style>
                    <a:lnRef idx="3">
                      <a:schemeClr val="dk1"/>
                    </a:lnRef>
                    <a:fillRef idx="0">
                      <a:schemeClr val="dk1"/>
                    </a:fillRef>
                    <a:effectRef idx="2">
                      <a:schemeClr val="dk1"/>
                    </a:effectRef>
                    <a:fontRef idx="minor">
                      <a:schemeClr val="tx1"/>
                    </a:fontRef>
                  </p:style>
                </p:cxnSp>
                <p:cxnSp>
                  <p:nvCxnSpPr>
                    <p:cNvPr id="191" name="Ευθεία γραμμή σύνδεσης 190">
                      <a:extLst>
                        <a:ext uri="{FF2B5EF4-FFF2-40B4-BE49-F238E27FC236}">
                          <a16:creationId xmlns:a16="http://schemas.microsoft.com/office/drawing/2014/main" id="{5D599242-E8A3-EC94-CCBB-F357D83F6BD8}"/>
                        </a:ext>
                      </a:extLst>
                    </p:cNvPr>
                    <p:cNvCxnSpPr>
                      <a:cxnSpLocks/>
                      <a:stCxn id="185" idx="2"/>
                      <a:endCxn id="188" idx="3"/>
                    </p:cNvCxnSpPr>
                    <p:nvPr/>
                  </p:nvCxnSpPr>
                  <p:spPr>
                    <a:xfrm flipH="1">
                      <a:off x="8723473" y="3262099"/>
                      <a:ext cx="1064981" cy="1739146"/>
                    </a:xfrm>
                    <a:prstGeom prst="line">
                      <a:avLst/>
                    </a:prstGeom>
                  </p:spPr>
                  <p:style>
                    <a:lnRef idx="3">
                      <a:schemeClr val="dk1"/>
                    </a:lnRef>
                    <a:fillRef idx="0">
                      <a:schemeClr val="dk1"/>
                    </a:fillRef>
                    <a:effectRef idx="2">
                      <a:schemeClr val="dk1"/>
                    </a:effectRef>
                    <a:fontRef idx="minor">
                      <a:schemeClr val="tx1"/>
                    </a:fontRef>
                  </p:style>
                </p:cxnSp>
                <p:cxnSp>
                  <p:nvCxnSpPr>
                    <p:cNvPr id="192" name="Ευθεία γραμμή σύνδεσης 191">
                      <a:extLst>
                        <a:ext uri="{FF2B5EF4-FFF2-40B4-BE49-F238E27FC236}">
                          <a16:creationId xmlns:a16="http://schemas.microsoft.com/office/drawing/2014/main" id="{25DEFD7C-362C-1AB5-2EF1-4D3ADC6D2196}"/>
                        </a:ext>
                      </a:extLst>
                    </p:cNvPr>
                    <p:cNvCxnSpPr>
                      <a:cxnSpLocks/>
                      <a:stCxn id="186" idx="2"/>
                      <a:endCxn id="188" idx="3"/>
                    </p:cNvCxnSpPr>
                    <p:nvPr/>
                  </p:nvCxnSpPr>
                  <p:spPr>
                    <a:xfrm flipH="1">
                      <a:off x="8723473" y="4996300"/>
                      <a:ext cx="1112148" cy="4945"/>
                    </a:xfrm>
                    <a:prstGeom prst="line">
                      <a:avLst/>
                    </a:prstGeom>
                  </p:spPr>
                  <p:style>
                    <a:lnRef idx="3">
                      <a:schemeClr val="dk1"/>
                    </a:lnRef>
                    <a:fillRef idx="0">
                      <a:schemeClr val="dk1"/>
                    </a:fillRef>
                    <a:effectRef idx="2">
                      <a:schemeClr val="dk1"/>
                    </a:effectRef>
                    <a:fontRef idx="minor">
                      <a:schemeClr val="tx1"/>
                    </a:fontRef>
                  </p:style>
                </p:cxnSp>
                <p:cxnSp>
                  <p:nvCxnSpPr>
                    <p:cNvPr id="193" name="Ευθεία γραμμή σύνδεσης 192">
                      <a:extLst>
                        <a:ext uri="{FF2B5EF4-FFF2-40B4-BE49-F238E27FC236}">
                          <a16:creationId xmlns:a16="http://schemas.microsoft.com/office/drawing/2014/main" id="{50C93D1C-18CF-FA93-55BD-8B1E1A882620}"/>
                        </a:ext>
                      </a:extLst>
                    </p:cNvPr>
                    <p:cNvCxnSpPr>
                      <a:cxnSpLocks/>
                      <a:stCxn id="185" idx="0"/>
                    </p:cNvCxnSpPr>
                    <p:nvPr/>
                  </p:nvCxnSpPr>
                  <p:spPr>
                    <a:xfrm flipV="1">
                      <a:off x="10084709" y="2757624"/>
                      <a:ext cx="0" cy="208220"/>
                    </a:xfrm>
                    <a:prstGeom prst="line">
                      <a:avLst/>
                    </a:prstGeom>
                  </p:spPr>
                  <p:style>
                    <a:lnRef idx="3">
                      <a:schemeClr val="dk1"/>
                    </a:lnRef>
                    <a:fillRef idx="0">
                      <a:schemeClr val="dk1"/>
                    </a:fillRef>
                    <a:effectRef idx="2">
                      <a:schemeClr val="dk1"/>
                    </a:effectRef>
                    <a:fontRef idx="minor">
                      <a:schemeClr val="tx1"/>
                    </a:fontRef>
                  </p:style>
                </p:cxnSp>
                <p:cxnSp>
                  <p:nvCxnSpPr>
                    <p:cNvPr id="194" name="Ευθεία γραμμή σύνδεσης 193">
                      <a:extLst>
                        <a:ext uri="{FF2B5EF4-FFF2-40B4-BE49-F238E27FC236}">
                          <a16:creationId xmlns:a16="http://schemas.microsoft.com/office/drawing/2014/main" id="{BDB352F3-0088-9D73-EE8B-BB0F160FE611}"/>
                        </a:ext>
                      </a:extLst>
                    </p:cNvPr>
                    <p:cNvCxnSpPr>
                      <a:cxnSpLocks/>
                      <a:endCxn id="186" idx="4"/>
                    </p:cNvCxnSpPr>
                    <p:nvPr/>
                  </p:nvCxnSpPr>
                  <p:spPr>
                    <a:xfrm flipV="1">
                      <a:off x="10131876" y="5292554"/>
                      <a:ext cx="1" cy="266529"/>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D9F5D1FF-4D4A-3D70-7640-296D937423D6}"/>
                            </a:ext>
                          </a:extLst>
                        </p:cNvPr>
                        <p:cNvSpPr txBox="1"/>
                        <p:nvPr/>
                      </p:nvSpPr>
                      <p:spPr>
                        <a:xfrm>
                          <a:off x="8863300" y="2815383"/>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𝑤</m:t>
                                    </m:r>
                                  </m:e>
                                  <m:sub>
                                    <m:r>
                                      <a:rPr lang="en-US" b="0" i="1" dirty="0" smtClean="0">
                                        <a:latin typeface="Cambria Math" panose="02040503050406030204" pitchFamily="18" charset="0"/>
                                      </a:rPr>
                                      <m:t>11</m:t>
                                    </m:r>
                                  </m:sub>
                                  <m:sup>
                                    <m:r>
                                      <a:rPr lang="en-US" b="0" i="1" dirty="0" smtClean="0">
                                        <a:latin typeface="Cambria Math" panose="02040503050406030204" pitchFamily="18" charset="0"/>
                                      </a:rPr>
                                      <m:t>(1)</m:t>
                                    </m:r>
                                  </m:sup>
                                </m:sSubSup>
                              </m:oMath>
                            </m:oMathPara>
                          </a14:m>
                          <a:endParaRPr lang="el-GR" dirty="0"/>
                        </a:p>
                      </p:txBody>
                    </p:sp>
                  </mc:Choice>
                  <mc:Fallback xmlns="">
                    <p:sp>
                      <p:nvSpPr>
                        <p:cNvPr id="195" name="TextBox 194">
                          <a:extLst>
                            <a:ext uri="{FF2B5EF4-FFF2-40B4-BE49-F238E27FC236}">
                              <a16:creationId xmlns:a16="http://schemas.microsoft.com/office/drawing/2014/main" id="{D9F5D1FF-4D4A-3D70-7640-296D937423D6}"/>
                            </a:ext>
                          </a:extLst>
                        </p:cNvPr>
                        <p:cNvSpPr txBox="1">
                          <a:spLocks noRot="1" noChangeAspect="1" noMove="1" noResize="1" noEditPoints="1" noAdjustHandles="1" noChangeArrowheads="1" noChangeShapeType="1" noTextEdit="1"/>
                        </p:cNvSpPr>
                        <p:nvPr/>
                      </p:nvSpPr>
                      <p:spPr>
                        <a:xfrm>
                          <a:off x="8863300" y="2815383"/>
                          <a:ext cx="677943" cy="438262"/>
                        </a:xfrm>
                        <a:prstGeom prst="rect">
                          <a:avLst/>
                        </a:prstGeom>
                        <a:blipFill>
                          <a:blip r:embed="rId5"/>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90B0C08E-9FC1-11D6-8880-FCE574499A00}"/>
                            </a:ext>
                          </a:extLst>
                        </p:cNvPr>
                        <p:cNvSpPr txBox="1"/>
                        <p:nvPr/>
                      </p:nvSpPr>
                      <p:spPr>
                        <a:xfrm>
                          <a:off x="8472527" y="3601432"/>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r>
                                      <a:rPr lang="en-US" b="0" i="1" dirty="0" smtClean="0">
                                        <a:latin typeface="Cambria Math" panose="02040503050406030204" pitchFamily="18" charset="0"/>
                                      </a:rPr>
                                      <m:t>2</m:t>
                                    </m:r>
                                  </m:sub>
                                  <m:sup>
                                    <m:r>
                                      <a:rPr lang="en-US" i="1" dirty="0">
                                        <a:latin typeface="Cambria Math" panose="02040503050406030204" pitchFamily="18" charset="0"/>
                                      </a:rPr>
                                      <m:t>(1)</m:t>
                                    </m:r>
                                  </m:sup>
                                </m:sSubSup>
                              </m:oMath>
                            </m:oMathPara>
                          </a14:m>
                          <a:endParaRPr lang="el-GR" dirty="0"/>
                        </a:p>
                      </p:txBody>
                    </p:sp>
                  </mc:Choice>
                  <mc:Fallback xmlns="">
                    <p:sp>
                      <p:nvSpPr>
                        <p:cNvPr id="196" name="TextBox 195">
                          <a:extLst>
                            <a:ext uri="{FF2B5EF4-FFF2-40B4-BE49-F238E27FC236}">
                              <a16:creationId xmlns:a16="http://schemas.microsoft.com/office/drawing/2014/main" id="{90B0C08E-9FC1-11D6-8880-FCE574499A00}"/>
                            </a:ext>
                          </a:extLst>
                        </p:cNvPr>
                        <p:cNvSpPr txBox="1">
                          <a:spLocks noRot="1" noChangeAspect="1" noMove="1" noResize="1" noEditPoints="1" noAdjustHandles="1" noChangeArrowheads="1" noChangeShapeType="1" noTextEdit="1"/>
                        </p:cNvSpPr>
                        <p:nvPr/>
                      </p:nvSpPr>
                      <p:spPr>
                        <a:xfrm>
                          <a:off x="8472527" y="3601432"/>
                          <a:ext cx="677943" cy="438262"/>
                        </a:xfrm>
                        <a:prstGeom prst="rect">
                          <a:avLst/>
                        </a:prstGeom>
                        <a:blipFill>
                          <a:blip r:embed="rId6"/>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DBA3AD97-FD9F-DF68-CA54-83DBB9273296}"/>
                            </a:ext>
                          </a:extLst>
                        </p:cNvPr>
                        <p:cNvSpPr txBox="1"/>
                        <p:nvPr/>
                      </p:nvSpPr>
                      <p:spPr>
                        <a:xfrm>
                          <a:off x="8472527" y="4209077"/>
                          <a:ext cx="677941"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197" name="TextBox 196">
                          <a:extLst>
                            <a:ext uri="{FF2B5EF4-FFF2-40B4-BE49-F238E27FC236}">
                              <a16:creationId xmlns:a16="http://schemas.microsoft.com/office/drawing/2014/main" id="{DBA3AD97-FD9F-DF68-CA54-83DBB9273296}"/>
                            </a:ext>
                          </a:extLst>
                        </p:cNvPr>
                        <p:cNvSpPr txBox="1">
                          <a:spLocks noRot="1" noChangeAspect="1" noMove="1" noResize="1" noEditPoints="1" noAdjustHandles="1" noChangeArrowheads="1" noChangeShapeType="1" noTextEdit="1"/>
                        </p:cNvSpPr>
                        <p:nvPr/>
                      </p:nvSpPr>
                      <p:spPr>
                        <a:xfrm>
                          <a:off x="8472527" y="4209077"/>
                          <a:ext cx="677941" cy="438262"/>
                        </a:xfrm>
                        <a:prstGeom prst="rect">
                          <a:avLst/>
                        </a:prstGeom>
                        <a:blipFill>
                          <a:blip r:embed="rId7"/>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0DEF3CED-0822-1D6E-019F-D938963F9DC9}"/>
                            </a:ext>
                          </a:extLst>
                        </p:cNvPr>
                        <p:cNvSpPr txBox="1"/>
                        <p:nvPr/>
                      </p:nvSpPr>
                      <p:spPr>
                        <a:xfrm>
                          <a:off x="8965950" y="5001245"/>
                          <a:ext cx="703718"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22</m:t>
                                    </m:r>
                                  </m:sub>
                                  <m:sup>
                                    <m:r>
                                      <a:rPr lang="en-US" i="1" dirty="0">
                                        <a:latin typeface="Cambria Math" panose="02040503050406030204" pitchFamily="18" charset="0"/>
                                      </a:rPr>
                                      <m:t>(1)</m:t>
                                    </m:r>
                                  </m:sup>
                                </m:sSubSup>
                              </m:oMath>
                            </m:oMathPara>
                          </a14:m>
                          <a:endParaRPr lang="el-GR" dirty="0"/>
                        </a:p>
                      </p:txBody>
                    </p:sp>
                  </mc:Choice>
                  <mc:Fallback xmlns="">
                    <p:sp>
                      <p:nvSpPr>
                        <p:cNvPr id="198" name="TextBox 197">
                          <a:extLst>
                            <a:ext uri="{FF2B5EF4-FFF2-40B4-BE49-F238E27FC236}">
                              <a16:creationId xmlns:a16="http://schemas.microsoft.com/office/drawing/2014/main" id="{0DEF3CED-0822-1D6E-019F-D938963F9DC9}"/>
                            </a:ext>
                          </a:extLst>
                        </p:cNvPr>
                        <p:cNvSpPr txBox="1">
                          <a:spLocks noRot="1" noChangeAspect="1" noMove="1" noResize="1" noEditPoints="1" noAdjustHandles="1" noChangeArrowheads="1" noChangeShapeType="1" noTextEdit="1"/>
                        </p:cNvSpPr>
                        <p:nvPr/>
                      </p:nvSpPr>
                      <p:spPr>
                        <a:xfrm>
                          <a:off x="8965950" y="5001245"/>
                          <a:ext cx="703718" cy="438518"/>
                        </a:xfrm>
                        <a:prstGeom prst="rect">
                          <a:avLst/>
                        </a:prstGeom>
                        <a:blipFill>
                          <a:blip r:embed="rId8"/>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FF29A0DF-7F65-7C71-744D-A52DFADD25E8}"/>
                            </a:ext>
                          </a:extLst>
                        </p:cNvPr>
                        <p:cNvSpPr txBox="1"/>
                        <p:nvPr/>
                      </p:nvSpPr>
                      <p:spPr>
                        <a:xfrm>
                          <a:off x="10115908" y="2535358"/>
                          <a:ext cx="601454" cy="448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199" name="TextBox 198">
                          <a:extLst>
                            <a:ext uri="{FF2B5EF4-FFF2-40B4-BE49-F238E27FC236}">
                              <a16:creationId xmlns:a16="http://schemas.microsoft.com/office/drawing/2014/main" id="{FF29A0DF-7F65-7C71-744D-A52DFADD25E8}"/>
                            </a:ext>
                          </a:extLst>
                        </p:cNvPr>
                        <p:cNvSpPr txBox="1">
                          <a:spLocks noRot="1" noChangeAspect="1" noMove="1" noResize="1" noEditPoints="1" noAdjustHandles="1" noChangeArrowheads="1" noChangeShapeType="1" noTextEdit="1"/>
                        </p:cNvSpPr>
                        <p:nvPr/>
                      </p:nvSpPr>
                      <p:spPr>
                        <a:xfrm>
                          <a:off x="10115908" y="2535358"/>
                          <a:ext cx="601454" cy="448766"/>
                        </a:xfrm>
                        <a:prstGeom prst="rect">
                          <a:avLst/>
                        </a:prstGeom>
                        <a:blipFill>
                          <a:blip r:embed="rId9"/>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BBD84BF-66D7-9F8C-3A2A-9A87E29D6120}"/>
                            </a:ext>
                          </a:extLst>
                        </p:cNvPr>
                        <p:cNvSpPr txBox="1"/>
                        <p:nvPr/>
                      </p:nvSpPr>
                      <p:spPr>
                        <a:xfrm>
                          <a:off x="10098285" y="5225768"/>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l-GR" dirty="0"/>
                        </a:p>
                      </p:txBody>
                    </p:sp>
                  </mc:Choice>
                  <mc:Fallback xmlns="">
                    <p:sp>
                      <p:nvSpPr>
                        <p:cNvPr id="200" name="TextBox 199">
                          <a:extLst>
                            <a:ext uri="{FF2B5EF4-FFF2-40B4-BE49-F238E27FC236}">
                              <a16:creationId xmlns:a16="http://schemas.microsoft.com/office/drawing/2014/main" id="{EBBD84BF-66D7-9F8C-3A2A-9A87E29D6120}"/>
                            </a:ext>
                          </a:extLst>
                        </p:cNvPr>
                        <p:cNvSpPr txBox="1">
                          <a:spLocks noRot="1" noChangeAspect="1" noMove="1" noResize="1" noEditPoints="1" noAdjustHandles="1" noChangeArrowheads="1" noChangeShapeType="1" noTextEdit="1"/>
                        </p:cNvSpPr>
                        <p:nvPr/>
                      </p:nvSpPr>
                      <p:spPr>
                        <a:xfrm>
                          <a:off x="10098285" y="5225768"/>
                          <a:ext cx="677943" cy="438518"/>
                        </a:xfrm>
                        <a:prstGeom prst="rect">
                          <a:avLst/>
                        </a:prstGeom>
                        <a:blipFill>
                          <a:blip r:embed="rId10"/>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A98E5155-191A-D547-16F3-9F291FCC9863}"/>
                            </a:ext>
                          </a:extLst>
                        </p:cNvPr>
                        <p:cNvSpPr txBox="1"/>
                        <p:nvPr/>
                      </p:nvSpPr>
                      <p:spPr>
                        <a:xfrm>
                          <a:off x="9835621" y="3077855"/>
                          <a:ext cx="475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l-GR" dirty="0"/>
                        </a:p>
                      </p:txBody>
                    </p:sp>
                  </mc:Choice>
                  <mc:Fallback xmlns="">
                    <p:sp>
                      <p:nvSpPr>
                        <p:cNvPr id="201" name="TextBox 200">
                          <a:extLst>
                            <a:ext uri="{FF2B5EF4-FFF2-40B4-BE49-F238E27FC236}">
                              <a16:creationId xmlns:a16="http://schemas.microsoft.com/office/drawing/2014/main" id="{A98E5155-191A-D547-16F3-9F291FCC9863}"/>
                            </a:ext>
                          </a:extLst>
                        </p:cNvPr>
                        <p:cNvSpPr txBox="1">
                          <a:spLocks noRot="1" noChangeAspect="1" noMove="1" noResize="1" noEditPoints="1" noAdjustHandles="1" noChangeArrowheads="1" noChangeShapeType="1" noTextEdit="1"/>
                        </p:cNvSpPr>
                        <p:nvPr/>
                      </p:nvSpPr>
                      <p:spPr>
                        <a:xfrm>
                          <a:off x="9835621" y="3077855"/>
                          <a:ext cx="475835" cy="369332"/>
                        </a:xfrm>
                        <a:prstGeom prst="rect">
                          <a:avLst/>
                        </a:prstGeom>
                        <a:blipFill>
                          <a:blip r:embed="rId11"/>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619F3D0-8473-3D3A-4FB6-3E1485DABCD9}"/>
                            </a:ext>
                          </a:extLst>
                        </p:cNvPr>
                        <p:cNvSpPr txBox="1"/>
                        <p:nvPr/>
                      </p:nvSpPr>
                      <p:spPr>
                        <a:xfrm>
                          <a:off x="9899007" y="4809553"/>
                          <a:ext cx="481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l-GR" dirty="0"/>
                        </a:p>
                      </p:txBody>
                    </p:sp>
                  </mc:Choice>
                  <mc:Fallback xmlns="">
                    <p:sp>
                      <p:nvSpPr>
                        <p:cNvPr id="202" name="TextBox 201">
                          <a:extLst>
                            <a:ext uri="{FF2B5EF4-FFF2-40B4-BE49-F238E27FC236}">
                              <a16:creationId xmlns:a16="http://schemas.microsoft.com/office/drawing/2014/main" id="{B619F3D0-8473-3D3A-4FB6-3E1485DABCD9}"/>
                            </a:ext>
                          </a:extLst>
                        </p:cNvPr>
                        <p:cNvSpPr txBox="1">
                          <a:spLocks noRot="1" noChangeAspect="1" noMove="1" noResize="1" noEditPoints="1" noAdjustHandles="1" noChangeArrowheads="1" noChangeShapeType="1" noTextEdit="1"/>
                        </p:cNvSpPr>
                        <p:nvPr/>
                      </p:nvSpPr>
                      <p:spPr>
                        <a:xfrm>
                          <a:off x="9899007" y="4809553"/>
                          <a:ext cx="481157" cy="369332"/>
                        </a:xfrm>
                        <a:prstGeom prst="rect">
                          <a:avLst/>
                        </a:prstGeom>
                        <a:blipFill>
                          <a:blip r:embed="rId12"/>
                          <a:stretch>
                            <a:fillRect/>
                          </a:stretch>
                        </a:blipFill>
                      </p:spPr>
                      <p:txBody>
                        <a:bodyPr/>
                        <a:lstStyle/>
                        <a:p>
                          <a:r>
                            <a:rPr lang="en-US">
                              <a:noFill/>
                            </a:rPr>
                            <a:t> </a:t>
                          </a:r>
                        </a:p>
                      </p:txBody>
                    </p:sp>
                  </mc:Fallback>
                </mc:AlternateContent>
              </p:grpSp>
              <p:grpSp>
                <p:nvGrpSpPr>
                  <p:cNvPr id="168" name="Ομάδα 167">
                    <a:extLst>
                      <a:ext uri="{FF2B5EF4-FFF2-40B4-BE49-F238E27FC236}">
                        <a16:creationId xmlns:a16="http://schemas.microsoft.com/office/drawing/2014/main" id="{F1277FDA-88BA-4F83-644A-2D32E2002853}"/>
                      </a:ext>
                    </a:extLst>
                  </p:cNvPr>
                  <p:cNvGrpSpPr/>
                  <p:nvPr/>
                </p:nvGrpSpPr>
                <p:grpSpPr>
                  <a:xfrm>
                    <a:off x="8918325" y="2868251"/>
                    <a:ext cx="1955603" cy="3105902"/>
                    <a:chOff x="8472527" y="2535358"/>
                    <a:chExt cx="1955603" cy="3105902"/>
                  </a:xfrm>
                </p:grpSpPr>
                <p:sp>
                  <p:nvSpPr>
                    <p:cNvPr id="169" name="Οβάλ 168">
                      <a:extLst>
                        <a:ext uri="{FF2B5EF4-FFF2-40B4-BE49-F238E27FC236}">
                          <a16:creationId xmlns:a16="http://schemas.microsoft.com/office/drawing/2014/main" id="{8A7D083B-9A8D-63E9-B33C-AC3BB7E3FB73}"/>
                        </a:ext>
                      </a:extLst>
                    </p:cNvPr>
                    <p:cNvSpPr/>
                    <p:nvPr/>
                  </p:nvSpPr>
                  <p:spPr>
                    <a:xfrm>
                      <a:off x="9788454" y="2965844"/>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sp>
                  <p:nvSpPr>
                    <p:cNvPr id="170" name="Οβάλ 169">
                      <a:extLst>
                        <a:ext uri="{FF2B5EF4-FFF2-40B4-BE49-F238E27FC236}">
                          <a16:creationId xmlns:a16="http://schemas.microsoft.com/office/drawing/2014/main" id="{C71A2FF2-2DD3-8499-CC5D-ACB391613239}"/>
                        </a:ext>
                      </a:extLst>
                    </p:cNvPr>
                    <p:cNvSpPr/>
                    <p:nvPr/>
                  </p:nvSpPr>
                  <p:spPr>
                    <a:xfrm>
                      <a:off x="9835621" y="4700045"/>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cxnSp>
                  <p:nvCxnSpPr>
                    <p:cNvPr id="171" name="Ευθεία γραμμή σύνδεσης 170">
                      <a:extLst>
                        <a:ext uri="{FF2B5EF4-FFF2-40B4-BE49-F238E27FC236}">
                          <a16:creationId xmlns:a16="http://schemas.microsoft.com/office/drawing/2014/main" id="{EA739503-E25E-64E5-0097-765ABB145395}"/>
                        </a:ext>
                      </a:extLst>
                    </p:cNvPr>
                    <p:cNvCxnSpPr>
                      <a:cxnSpLocks/>
                      <a:stCxn id="169" idx="2"/>
                      <a:endCxn id="185" idx="6"/>
                    </p:cNvCxnSpPr>
                    <p:nvPr/>
                  </p:nvCxnSpPr>
                  <p:spPr>
                    <a:xfrm flipH="1">
                      <a:off x="8673991" y="3262099"/>
                      <a:ext cx="111446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2" name="Ευθεία γραμμή σύνδεσης 171">
                      <a:extLst>
                        <a:ext uri="{FF2B5EF4-FFF2-40B4-BE49-F238E27FC236}">
                          <a16:creationId xmlns:a16="http://schemas.microsoft.com/office/drawing/2014/main" id="{B0EE94EB-0EDA-5D77-5553-53981550C033}"/>
                        </a:ext>
                      </a:extLst>
                    </p:cNvPr>
                    <p:cNvCxnSpPr>
                      <a:cxnSpLocks/>
                      <a:stCxn id="170" idx="2"/>
                      <a:endCxn id="185" idx="6"/>
                    </p:cNvCxnSpPr>
                    <p:nvPr/>
                  </p:nvCxnSpPr>
                  <p:spPr>
                    <a:xfrm flipH="1" flipV="1">
                      <a:off x="8673991" y="3262099"/>
                      <a:ext cx="1161630" cy="1734201"/>
                    </a:xfrm>
                    <a:prstGeom prst="line">
                      <a:avLst/>
                    </a:prstGeom>
                  </p:spPr>
                  <p:style>
                    <a:lnRef idx="3">
                      <a:schemeClr val="dk1"/>
                    </a:lnRef>
                    <a:fillRef idx="0">
                      <a:schemeClr val="dk1"/>
                    </a:fillRef>
                    <a:effectRef idx="2">
                      <a:schemeClr val="dk1"/>
                    </a:effectRef>
                    <a:fontRef idx="minor">
                      <a:schemeClr val="tx1"/>
                    </a:fontRef>
                  </p:style>
                </p:cxnSp>
                <p:cxnSp>
                  <p:nvCxnSpPr>
                    <p:cNvPr id="173" name="Ευθεία γραμμή σύνδεσης 172">
                      <a:extLst>
                        <a:ext uri="{FF2B5EF4-FFF2-40B4-BE49-F238E27FC236}">
                          <a16:creationId xmlns:a16="http://schemas.microsoft.com/office/drawing/2014/main" id="{A1F8FCC3-714A-38B7-46E7-EA39F1369494}"/>
                        </a:ext>
                      </a:extLst>
                    </p:cNvPr>
                    <p:cNvCxnSpPr>
                      <a:cxnSpLocks/>
                      <a:stCxn id="169" idx="2"/>
                    </p:cNvCxnSpPr>
                    <p:nvPr/>
                  </p:nvCxnSpPr>
                  <p:spPr>
                    <a:xfrm flipH="1">
                      <a:off x="8723473" y="3262099"/>
                      <a:ext cx="1064981" cy="1739146"/>
                    </a:xfrm>
                    <a:prstGeom prst="line">
                      <a:avLst/>
                    </a:prstGeom>
                  </p:spPr>
                  <p:style>
                    <a:lnRef idx="3">
                      <a:schemeClr val="dk1"/>
                    </a:lnRef>
                    <a:fillRef idx="0">
                      <a:schemeClr val="dk1"/>
                    </a:fillRef>
                    <a:effectRef idx="2">
                      <a:schemeClr val="dk1"/>
                    </a:effectRef>
                    <a:fontRef idx="minor">
                      <a:schemeClr val="tx1"/>
                    </a:fontRef>
                  </p:style>
                </p:cxnSp>
                <p:cxnSp>
                  <p:nvCxnSpPr>
                    <p:cNvPr id="174" name="Ευθεία γραμμή σύνδεσης 173">
                      <a:extLst>
                        <a:ext uri="{FF2B5EF4-FFF2-40B4-BE49-F238E27FC236}">
                          <a16:creationId xmlns:a16="http://schemas.microsoft.com/office/drawing/2014/main" id="{9D9CE930-9427-A918-D27A-4FC6FBF15B58}"/>
                        </a:ext>
                      </a:extLst>
                    </p:cNvPr>
                    <p:cNvCxnSpPr>
                      <a:cxnSpLocks/>
                      <a:stCxn id="170" idx="2"/>
                    </p:cNvCxnSpPr>
                    <p:nvPr/>
                  </p:nvCxnSpPr>
                  <p:spPr>
                    <a:xfrm flipH="1">
                      <a:off x="8723473" y="4996300"/>
                      <a:ext cx="1112148" cy="4945"/>
                    </a:xfrm>
                    <a:prstGeom prst="line">
                      <a:avLst/>
                    </a:prstGeom>
                  </p:spPr>
                  <p:style>
                    <a:lnRef idx="3">
                      <a:schemeClr val="dk1"/>
                    </a:lnRef>
                    <a:fillRef idx="0">
                      <a:schemeClr val="dk1"/>
                    </a:fillRef>
                    <a:effectRef idx="2">
                      <a:schemeClr val="dk1"/>
                    </a:effectRef>
                    <a:fontRef idx="minor">
                      <a:schemeClr val="tx1"/>
                    </a:fontRef>
                  </p:style>
                </p:cxnSp>
                <p:cxnSp>
                  <p:nvCxnSpPr>
                    <p:cNvPr id="175" name="Ευθεία γραμμή σύνδεσης 174">
                      <a:extLst>
                        <a:ext uri="{FF2B5EF4-FFF2-40B4-BE49-F238E27FC236}">
                          <a16:creationId xmlns:a16="http://schemas.microsoft.com/office/drawing/2014/main" id="{6F153A24-C0EC-0961-E5AF-EDB4F09F4CE9}"/>
                        </a:ext>
                      </a:extLst>
                    </p:cNvPr>
                    <p:cNvCxnSpPr>
                      <a:cxnSpLocks/>
                      <a:stCxn id="169" idx="0"/>
                    </p:cNvCxnSpPr>
                    <p:nvPr/>
                  </p:nvCxnSpPr>
                  <p:spPr>
                    <a:xfrm flipV="1">
                      <a:off x="10084709" y="2751122"/>
                      <a:ext cx="0" cy="214722"/>
                    </a:xfrm>
                    <a:prstGeom prst="line">
                      <a:avLst/>
                    </a:prstGeom>
                  </p:spPr>
                  <p:style>
                    <a:lnRef idx="3">
                      <a:schemeClr val="dk1"/>
                    </a:lnRef>
                    <a:fillRef idx="0">
                      <a:schemeClr val="dk1"/>
                    </a:fillRef>
                    <a:effectRef idx="2">
                      <a:schemeClr val="dk1"/>
                    </a:effectRef>
                    <a:fontRef idx="minor">
                      <a:schemeClr val="tx1"/>
                    </a:fontRef>
                  </p:style>
                </p:cxnSp>
                <p:cxnSp>
                  <p:nvCxnSpPr>
                    <p:cNvPr id="176" name="Ευθεία γραμμή σύνδεσης 175">
                      <a:extLst>
                        <a:ext uri="{FF2B5EF4-FFF2-40B4-BE49-F238E27FC236}">
                          <a16:creationId xmlns:a16="http://schemas.microsoft.com/office/drawing/2014/main" id="{D4E9FCE5-DACE-2030-225A-1B04EAB2CCC9}"/>
                        </a:ext>
                      </a:extLst>
                    </p:cNvPr>
                    <p:cNvCxnSpPr>
                      <a:cxnSpLocks/>
                      <a:endCxn id="170" idx="4"/>
                    </p:cNvCxnSpPr>
                    <p:nvPr/>
                  </p:nvCxnSpPr>
                  <p:spPr>
                    <a:xfrm flipV="1">
                      <a:off x="10131876" y="5292555"/>
                      <a:ext cx="0" cy="26652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1C3F80CE-22C1-289C-ECA7-590522FEA7CB}"/>
                            </a:ext>
                          </a:extLst>
                        </p:cNvPr>
                        <p:cNvSpPr txBox="1"/>
                        <p:nvPr/>
                      </p:nvSpPr>
                      <p:spPr>
                        <a:xfrm>
                          <a:off x="8863300" y="2815383"/>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𝑤</m:t>
                                    </m:r>
                                  </m:e>
                                  <m:sub>
                                    <m:r>
                                      <a:rPr lang="en-US" b="0" i="1" dirty="0" smtClean="0">
                                        <a:latin typeface="Cambria Math" panose="02040503050406030204" pitchFamily="18" charset="0"/>
                                      </a:rPr>
                                      <m:t>11</m:t>
                                    </m:r>
                                  </m:sub>
                                  <m:sup>
                                    <m:r>
                                      <a:rPr lang="en-US" b="0" i="1" dirty="0" smtClean="0">
                                        <a:latin typeface="Cambria Math" panose="02040503050406030204" pitchFamily="18" charset="0"/>
                                      </a:rPr>
                                      <m:t>(2)</m:t>
                                    </m:r>
                                  </m:sup>
                                </m:sSubSup>
                              </m:oMath>
                            </m:oMathPara>
                          </a14:m>
                          <a:endParaRPr lang="el-GR" dirty="0"/>
                        </a:p>
                      </p:txBody>
                    </p:sp>
                  </mc:Choice>
                  <mc:Fallback xmlns="">
                    <p:sp>
                      <p:nvSpPr>
                        <p:cNvPr id="177" name="TextBox 176">
                          <a:extLst>
                            <a:ext uri="{FF2B5EF4-FFF2-40B4-BE49-F238E27FC236}">
                              <a16:creationId xmlns:a16="http://schemas.microsoft.com/office/drawing/2014/main" id="{1C3F80CE-22C1-289C-ECA7-590522FEA7CB}"/>
                            </a:ext>
                          </a:extLst>
                        </p:cNvPr>
                        <p:cNvSpPr txBox="1">
                          <a:spLocks noRot="1" noChangeAspect="1" noMove="1" noResize="1" noEditPoints="1" noAdjustHandles="1" noChangeArrowheads="1" noChangeShapeType="1" noTextEdit="1"/>
                        </p:cNvSpPr>
                        <p:nvPr/>
                      </p:nvSpPr>
                      <p:spPr>
                        <a:xfrm>
                          <a:off x="8863300" y="2815383"/>
                          <a:ext cx="677943" cy="438262"/>
                        </a:xfrm>
                        <a:prstGeom prst="rect">
                          <a:avLst/>
                        </a:prstGeom>
                        <a:blipFill>
                          <a:blip r:embed="rId13"/>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B396CE5B-1FF5-1B1C-34E6-F67D5A2E56EE}"/>
                            </a:ext>
                          </a:extLst>
                        </p:cNvPr>
                        <p:cNvSpPr txBox="1"/>
                        <p:nvPr/>
                      </p:nvSpPr>
                      <p:spPr>
                        <a:xfrm>
                          <a:off x="8472527" y="3601432"/>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r>
                                      <a:rPr lang="en-US" b="0" i="1" dirty="0" smtClean="0">
                                        <a:latin typeface="Cambria Math" panose="02040503050406030204" pitchFamily="18" charset="0"/>
                                      </a:rPr>
                                      <m:t>2</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78" name="TextBox 177">
                          <a:extLst>
                            <a:ext uri="{FF2B5EF4-FFF2-40B4-BE49-F238E27FC236}">
                              <a16:creationId xmlns:a16="http://schemas.microsoft.com/office/drawing/2014/main" id="{B396CE5B-1FF5-1B1C-34E6-F67D5A2E56EE}"/>
                            </a:ext>
                          </a:extLst>
                        </p:cNvPr>
                        <p:cNvSpPr txBox="1">
                          <a:spLocks noRot="1" noChangeAspect="1" noMove="1" noResize="1" noEditPoints="1" noAdjustHandles="1" noChangeArrowheads="1" noChangeShapeType="1" noTextEdit="1"/>
                        </p:cNvSpPr>
                        <p:nvPr/>
                      </p:nvSpPr>
                      <p:spPr>
                        <a:xfrm>
                          <a:off x="8472527" y="3601432"/>
                          <a:ext cx="677943" cy="438518"/>
                        </a:xfrm>
                        <a:prstGeom prst="rect">
                          <a:avLst/>
                        </a:prstGeom>
                        <a:blipFill>
                          <a:blip r:embed="rId14"/>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BB67283A-E1D0-380E-1DE5-02875795EB3D}"/>
                            </a:ext>
                          </a:extLst>
                        </p:cNvPr>
                        <p:cNvSpPr txBox="1"/>
                        <p:nvPr/>
                      </p:nvSpPr>
                      <p:spPr>
                        <a:xfrm>
                          <a:off x="8472527" y="4209077"/>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79" name="TextBox 178">
                          <a:extLst>
                            <a:ext uri="{FF2B5EF4-FFF2-40B4-BE49-F238E27FC236}">
                              <a16:creationId xmlns:a16="http://schemas.microsoft.com/office/drawing/2014/main" id="{BB67283A-E1D0-380E-1DE5-02875795EB3D}"/>
                            </a:ext>
                          </a:extLst>
                        </p:cNvPr>
                        <p:cNvSpPr txBox="1">
                          <a:spLocks noRot="1" noChangeAspect="1" noMove="1" noResize="1" noEditPoints="1" noAdjustHandles="1" noChangeArrowheads="1" noChangeShapeType="1" noTextEdit="1"/>
                        </p:cNvSpPr>
                        <p:nvPr/>
                      </p:nvSpPr>
                      <p:spPr>
                        <a:xfrm>
                          <a:off x="8472527" y="4209077"/>
                          <a:ext cx="677943" cy="438518"/>
                        </a:xfrm>
                        <a:prstGeom prst="rect">
                          <a:avLst/>
                        </a:prstGeom>
                        <a:blipFill>
                          <a:blip r:embed="rId15"/>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A438A2C3-8FD8-BEF6-4ADE-683C13C94AF4}"/>
                            </a:ext>
                          </a:extLst>
                        </p:cNvPr>
                        <p:cNvSpPr txBox="1"/>
                        <p:nvPr/>
                      </p:nvSpPr>
                      <p:spPr>
                        <a:xfrm>
                          <a:off x="8922623" y="4978538"/>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22</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80" name="TextBox 179">
                          <a:extLst>
                            <a:ext uri="{FF2B5EF4-FFF2-40B4-BE49-F238E27FC236}">
                              <a16:creationId xmlns:a16="http://schemas.microsoft.com/office/drawing/2014/main" id="{A438A2C3-8FD8-BEF6-4ADE-683C13C94AF4}"/>
                            </a:ext>
                          </a:extLst>
                        </p:cNvPr>
                        <p:cNvSpPr txBox="1">
                          <a:spLocks noRot="1" noChangeAspect="1" noMove="1" noResize="1" noEditPoints="1" noAdjustHandles="1" noChangeArrowheads="1" noChangeShapeType="1" noTextEdit="1"/>
                        </p:cNvSpPr>
                        <p:nvPr/>
                      </p:nvSpPr>
                      <p:spPr>
                        <a:xfrm>
                          <a:off x="8922623" y="4978538"/>
                          <a:ext cx="677943" cy="438518"/>
                        </a:xfrm>
                        <a:prstGeom prst="rect">
                          <a:avLst/>
                        </a:prstGeom>
                        <a:blipFill>
                          <a:blip r:embed="rId16"/>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B68251C7-7746-EECA-BB13-B531A1732E65}"/>
                            </a:ext>
                          </a:extLst>
                        </p:cNvPr>
                        <p:cNvSpPr txBox="1"/>
                        <p:nvPr/>
                      </p:nvSpPr>
                      <p:spPr>
                        <a:xfrm>
                          <a:off x="9556219" y="2535358"/>
                          <a:ext cx="512726" cy="448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81" name="TextBox 180">
                          <a:extLst>
                            <a:ext uri="{FF2B5EF4-FFF2-40B4-BE49-F238E27FC236}">
                              <a16:creationId xmlns:a16="http://schemas.microsoft.com/office/drawing/2014/main" id="{B68251C7-7746-EECA-BB13-B531A1732E65}"/>
                            </a:ext>
                          </a:extLst>
                        </p:cNvPr>
                        <p:cNvSpPr txBox="1">
                          <a:spLocks noRot="1" noChangeAspect="1" noMove="1" noResize="1" noEditPoints="1" noAdjustHandles="1" noChangeArrowheads="1" noChangeShapeType="1" noTextEdit="1"/>
                        </p:cNvSpPr>
                        <p:nvPr/>
                      </p:nvSpPr>
                      <p:spPr>
                        <a:xfrm>
                          <a:off x="9556219" y="2535358"/>
                          <a:ext cx="512726" cy="448766"/>
                        </a:xfrm>
                        <a:prstGeom prst="rect">
                          <a:avLst/>
                        </a:prstGeom>
                        <a:blipFill>
                          <a:blip r:embed="rId17"/>
                          <a:stretch>
                            <a:fillRect r="-17073"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D66D95EA-90A4-0E65-4AE3-B25F6D905FAF}"/>
                            </a:ext>
                          </a:extLst>
                        </p:cNvPr>
                        <p:cNvSpPr txBox="1"/>
                        <p:nvPr/>
                      </p:nvSpPr>
                      <p:spPr>
                        <a:xfrm>
                          <a:off x="9520644" y="5202742"/>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l-GR" dirty="0"/>
                        </a:p>
                      </p:txBody>
                    </p:sp>
                  </mc:Choice>
                  <mc:Fallback xmlns="">
                    <p:sp>
                      <p:nvSpPr>
                        <p:cNvPr id="182" name="TextBox 181">
                          <a:extLst>
                            <a:ext uri="{FF2B5EF4-FFF2-40B4-BE49-F238E27FC236}">
                              <a16:creationId xmlns:a16="http://schemas.microsoft.com/office/drawing/2014/main" id="{D66D95EA-90A4-0E65-4AE3-B25F6D905FAF}"/>
                            </a:ext>
                          </a:extLst>
                        </p:cNvPr>
                        <p:cNvSpPr txBox="1">
                          <a:spLocks noRot="1" noChangeAspect="1" noMove="1" noResize="1" noEditPoints="1" noAdjustHandles="1" noChangeArrowheads="1" noChangeShapeType="1" noTextEdit="1"/>
                        </p:cNvSpPr>
                        <p:nvPr/>
                      </p:nvSpPr>
                      <p:spPr>
                        <a:xfrm>
                          <a:off x="9520644" y="5202742"/>
                          <a:ext cx="677943" cy="438518"/>
                        </a:xfrm>
                        <a:prstGeom prst="rect">
                          <a:avLst/>
                        </a:prstGeom>
                        <a:blipFill>
                          <a:blip r:embed="rId18"/>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D0AA9AF6-5AA4-A28D-809F-857547203701}"/>
                            </a:ext>
                          </a:extLst>
                        </p:cNvPr>
                        <p:cNvSpPr txBox="1"/>
                        <p:nvPr/>
                      </p:nvSpPr>
                      <p:spPr>
                        <a:xfrm>
                          <a:off x="9835621" y="3077855"/>
                          <a:ext cx="4637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l-GR" dirty="0"/>
                        </a:p>
                      </p:txBody>
                    </p:sp>
                  </mc:Choice>
                  <mc:Fallback xmlns="">
                    <p:sp>
                      <p:nvSpPr>
                        <p:cNvPr id="183" name="TextBox 182">
                          <a:extLst>
                            <a:ext uri="{FF2B5EF4-FFF2-40B4-BE49-F238E27FC236}">
                              <a16:creationId xmlns:a16="http://schemas.microsoft.com/office/drawing/2014/main" id="{D0AA9AF6-5AA4-A28D-809F-857547203701}"/>
                            </a:ext>
                          </a:extLst>
                        </p:cNvPr>
                        <p:cNvSpPr txBox="1">
                          <a:spLocks noRot="1" noChangeAspect="1" noMove="1" noResize="1" noEditPoints="1" noAdjustHandles="1" noChangeArrowheads="1" noChangeShapeType="1" noTextEdit="1"/>
                        </p:cNvSpPr>
                        <p:nvPr/>
                      </p:nvSpPr>
                      <p:spPr>
                        <a:xfrm>
                          <a:off x="9835621" y="3077855"/>
                          <a:ext cx="463717" cy="369332"/>
                        </a:xfrm>
                        <a:prstGeom prst="rect">
                          <a:avLst/>
                        </a:prstGeom>
                        <a:blipFill>
                          <a:blip r:embed="rId19"/>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9A55DB88-9575-AAA3-8BA1-FA18DA8B8BF8}"/>
                            </a:ext>
                          </a:extLst>
                        </p:cNvPr>
                        <p:cNvSpPr txBox="1"/>
                        <p:nvPr/>
                      </p:nvSpPr>
                      <p:spPr>
                        <a:xfrm>
                          <a:off x="9899007" y="4809553"/>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2</m:t>
                                    </m:r>
                                  </m:sub>
                                </m:sSub>
                              </m:oMath>
                            </m:oMathPara>
                          </a14:m>
                          <a:endParaRPr lang="el-GR" dirty="0"/>
                        </a:p>
                      </p:txBody>
                    </p:sp>
                  </mc:Choice>
                  <mc:Fallback xmlns="">
                    <p:sp>
                      <p:nvSpPr>
                        <p:cNvPr id="184" name="TextBox 183">
                          <a:extLst>
                            <a:ext uri="{FF2B5EF4-FFF2-40B4-BE49-F238E27FC236}">
                              <a16:creationId xmlns:a16="http://schemas.microsoft.com/office/drawing/2014/main" id="{9A55DB88-9575-AAA3-8BA1-FA18DA8B8BF8}"/>
                            </a:ext>
                          </a:extLst>
                        </p:cNvPr>
                        <p:cNvSpPr txBox="1">
                          <a:spLocks noRot="1" noChangeAspect="1" noMove="1" noResize="1" noEditPoints="1" noAdjustHandles="1" noChangeArrowheads="1" noChangeShapeType="1" noTextEdit="1"/>
                        </p:cNvSpPr>
                        <p:nvPr/>
                      </p:nvSpPr>
                      <p:spPr>
                        <a:xfrm>
                          <a:off x="9899007" y="4809553"/>
                          <a:ext cx="469039" cy="369332"/>
                        </a:xfrm>
                        <a:prstGeom prst="rect">
                          <a:avLst/>
                        </a:prstGeom>
                        <a:blipFill>
                          <a:blip r:embed="rId20"/>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4BEA7952-18B3-DCAE-B5F8-87878C140C35}"/>
                        </a:ext>
                      </a:extLst>
                    </p:cNvPr>
                    <p:cNvSpPr txBox="1"/>
                    <p:nvPr/>
                  </p:nvSpPr>
                  <p:spPr>
                    <a:xfrm>
                      <a:off x="11353800" y="2663499"/>
                      <a:ext cx="4560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oMath>
                        </m:oMathPara>
                      </a14:m>
                      <a:endParaRPr lang="en-US" dirty="0"/>
                    </a:p>
                  </p:txBody>
                </p:sp>
              </mc:Choice>
              <mc:Fallback xmlns="">
                <p:sp>
                  <p:nvSpPr>
                    <p:cNvPr id="163" name="TextBox 162">
                      <a:extLst>
                        <a:ext uri="{FF2B5EF4-FFF2-40B4-BE49-F238E27FC236}">
                          <a16:creationId xmlns:a16="http://schemas.microsoft.com/office/drawing/2014/main" id="{4BEA7952-18B3-DCAE-B5F8-87878C140C35}"/>
                        </a:ext>
                      </a:extLst>
                    </p:cNvPr>
                    <p:cNvSpPr txBox="1">
                      <a:spLocks noRot="1" noChangeAspect="1" noMove="1" noResize="1" noEditPoints="1" noAdjustHandles="1" noChangeArrowheads="1" noChangeShapeType="1" noTextEdit="1"/>
                    </p:cNvSpPr>
                    <p:nvPr/>
                  </p:nvSpPr>
                  <p:spPr>
                    <a:xfrm>
                      <a:off x="11353800" y="2663499"/>
                      <a:ext cx="456022" cy="369332"/>
                    </a:xfrm>
                    <a:prstGeom prst="rect">
                      <a:avLst/>
                    </a:prstGeom>
                    <a:blipFill>
                      <a:blip r:embed="rId21"/>
                      <a:stretch>
                        <a:fillRect t="-6780" r="-10959" b="-8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465EFE4C-C51E-61AD-BC53-B8E2B423E67C}"/>
                      </a:ext>
                    </a:extLst>
                  </p:cNvPr>
                  <p:cNvSpPr txBox="1"/>
                  <p:nvPr/>
                </p:nvSpPr>
                <p:spPr>
                  <a:xfrm>
                    <a:off x="11413728" y="4372457"/>
                    <a:ext cx="4613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465EFE4C-C51E-61AD-BC53-B8E2B423E67C}"/>
                      </a:ext>
                    </a:extLst>
                  </p:cNvPr>
                  <p:cNvSpPr txBox="1">
                    <a:spLocks noRot="1" noChangeAspect="1" noMove="1" noResize="1" noEditPoints="1" noAdjustHandles="1" noChangeArrowheads="1" noChangeShapeType="1" noTextEdit="1"/>
                  </p:cNvSpPr>
                  <p:nvPr/>
                </p:nvSpPr>
                <p:spPr>
                  <a:xfrm>
                    <a:off x="11413728" y="4372457"/>
                    <a:ext cx="461344" cy="369332"/>
                  </a:xfrm>
                  <a:prstGeom prst="rect">
                    <a:avLst/>
                  </a:prstGeom>
                  <a:blipFill>
                    <a:blip r:embed="rId22"/>
                    <a:stretch>
                      <a:fillRect t="-6667" r="-12162" b="-8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F4EA2C9A-6011-EE40-2C3C-5D654C0BF41D}"/>
                    </a:ext>
                  </a:extLst>
                </p:cNvPr>
                <p:cNvSpPr txBox="1"/>
                <p:nvPr/>
              </p:nvSpPr>
              <p:spPr>
                <a:xfrm>
                  <a:off x="11461959" y="3930894"/>
                  <a:ext cx="4650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oMath>
                    </m:oMathPara>
                  </a14:m>
                  <a:endParaRPr lang="en-US" dirty="0"/>
                </a:p>
              </p:txBody>
            </p:sp>
          </mc:Choice>
          <mc:Fallback xmlns="">
            <p:sp>
              <p:nvSpPr>
                <p:cNvPr id="203" name="TextBox 202">
                  <a:extLst>
                    <a:ext uri="{FF2B5EF4-FFF2-40B4-BE49-F238E27FC236}">
                      <a16:creationId xmlns:a16="http://schemas.microsoft.com/office/drawing/2014/main" id="{F4EA2C9A-6011-EE40-2C3C-5D654C0BF41D}"/>
                    </a:ext>
                  </a:extLst>
                </p:cNvPr>
                <p:cNvSpPr txBox="1">
                  <a:spLocks noRot="1" noChangeAspect="1" noMove="1" noResize="1" noEditPoints="1" noAdjustHandles="1" noChangeArrowheads="1" noChangeShapeType="1" noTextEdit="1"/>
                </p:cNvSpPr>
                <p:nvPr/>
              </p:nvSpPr>
              <p:spPr>
                <a:xfrm>
                  <a:off x="11461959" y="3930894"/>
                  <a:ext cx="465064"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F5D320ED-81AA-15CF-95F4-9096F7052FD9}"/>
                    </a:ext>
                  </a:extLst>
                </p:cNvPr>
                <p:cNvSpPr txBox="1"/>
                <p:nvPr/>
              </p:nvSpPr>
              <p:spPr>
                <a:xfrm>
                  <a:off x="11489155" y="4858801"/>
                  <a:ext cx="4378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m:oMathPara>
                  </a14:m>
                  <a:endParaRPr lang="en-US" dirty="0"/>
                </a:p>
              </p:txBody>
            </p:sp>
          </mc:Choice>
          <mc:Fallback xmlns="">
            <p:sp>
              <p:nvSpPr>
                <p:cNvPr id="204" name="TextBox 203">
                  <a:extLst>
                    <a:ext uri="{FF2B5EF4-FFF2-40B4-BE49-F238E27FC236}">
                      <a16:creationId xmlns:a16="http://schemas.microsoft.com/office/drawing/2014/main" id="{F5D320ED-81AA-15CF-95F4-9096F7052FD9}"/>
                    </a:ext>
                  </a:extLst>
                </p:cNvPr>
                <p:cNvSpPr txBox="1">
                  <a:spLocks noRot="1" noChangeAspect="1" noMove="1" noResize="1" noEditPoints="1" noAdjustHandles="1" noChangeArrowheads="1" noChangeShapeType="1" noTextEdit="1"/>
                </p:cNvSpPr>
                <p:nvPr/>
              </p:nvSpPr>
              <p:spPr>
                <a:xfrm>
                  <a:off x="11489155" y="4858801"/>
                  <a:ext cx="437868" cy="369332"/>
                </a:xfrm>
                <a:prstGeom prst="rect">
                  <a:avLst/>
                </a:prstGeom>
                <a:blipFill>
                  <a:blip r:embed="rId24"/>
                  <a:stretch>
                    <a:fillRect/>
                  </a:stretch>
                </a:blipFill>
              </p:spPr>
              <p:txBody>
                <a:bodyPr/>
                <a:lstStyle/>
                <a:p>
                  <a:r>
                    <a:rPr lang="en-US">
                      <a:noFill/>
                    </a:rPr>
                    <a:t> </a:t>
                  </a:r>
                </a:p>
              </p:txBody>
            </p:sp>
          </mc:Fallback>
        </mc:AlternateContent>
      </p:grpSp>
      <p:cxnSp>
        <p:nvCxnSpPr>
          <p:cNvPr id="206" name="Ευθεία γραμμή σύνδεσης 205">
            <a:extLst>
              <a:ext uri="{FF2B5EF4-FFF2-40B4-BE49-F238E27FC236}">
                <a16:creationId xmlns:a16="http://schemas.microsoft.com/office/drawing/2014/main" id="{E514AC34-7F32-EC4D-0798-B8E868302714}"/>
              </a:ext>
            </a:extLst>
          </p:cNvPr>
          <p:cNvCxnSpPr>
            <a:cxnSpLocks/>
            <a:stCxn id="169" idx="6"/>
          </p:cNvCxnSpPr>
          <p:nvPr/>
        </p:nvCxnSpPr>
        <p:spPr>
          <a:xfrm>
            <a:off x="11486253" y="924213"/>
            <a:ext cx="51092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10" name="Ευθεία γραμμή σύνδεσης 209">
            <a:extLst>
              <a:ext uri="{FF2B5EF4-FFF2-40B4-BE49-F238E27FC236}">
                <a16:creationId xmlns:a16="http://schemas.microsoft.com/office/drawing/2014/main" id="{F3F7FADA-F942-BF81-8C34-991EC324174F}"/>
              </a:ext>
            </a:extLst>
          </p:cNvPr>
          <p:cNvCxnSpPr>
            <a:cxnSpLocks/>
            <a:stCxn id="170" idx="6"/>
          </p:cNvCxnSpPr>
          <p:nvPr/>
        </p:nvCxnSpPr>
        <p:spPr>
          <a:xfrm>
            <a:off x="11532316" y="2617823"/>
            <a:ext cx="517970" cy="0"/>
          </a:xfrm>
          <a:prstGeom prst="line">
            <a:avLst/>
          </a:prstGeom>
        </p:spPr>
        <p:style>
          <a:lnRef idx="3">
            <a:schemeClr val="dk1"/>
          </a:lnRef>
          <a:fillRef idx="0">
            <a:schemeClr val="dk1"/>
          </a:fillRef>
          <a:effectRef idx="2">
            <a:schemeClr val="dk1"/>
          </a:effectRef>
          <a:fontRef idx="minor">
            <a:schemeClr val="tx1"/>
          </a:fontRef>
        </p:style>
      </p:cxnSp>
      <p:grpSp>
        <p:nvGrpSpPr>
          <p:cNvPr id="10" name="Ομάδα 9">
            <a:extLst>
              <a:ext uri="{FF2B5EF4-FFF2-40B4-BE49-F238E27FC236}">
                <a16:creationId xmlns:a16="http://schemas.microsoft.com/office/drawing/2014/main" id="{FD147E55-98ED-D6D6-132B-DC8BD512D210}"/>
              </a:ext>
            </a:extLst>
          </p:cNvPr>
          <p:cNvGrpSpPr/>
          <p:nvPr/>
        </p:nvGrpSpPr>
        <p:grpSpPr>
          <a:xfrm>
            <a:off x="7777870" y="3229952"/>
            <a:ext cx="4272416" cy="3055692"/>
            <a:chOff x="7654607" y="3196511"/>
            <a:chExt cx="4272416" cy="3055692"/>
          </a:xfrm>
        </p:grpSpPr>
        <p:grpSp>
          <p:nvGrpSpPr>
            <p:cNvPr id="11" name="Ομάδα 10">
              <a:extLst>
                <a:ext uri="{FF2B5EF4-FFF2-40B4-BE49-F238E27FC236}">
                  <a16:creationId xmlns:a16="http://schemas.microsoft.com/office/drawing/2014/main" id="{C00B06B0-DC98-3A1E-EE98-F9F6E4C3AC72}"/>
                </a:ext>
              </a:extLst>
            </p:cNvPr>
            <p:cNvGrpSpPr/>
            <p:nvPr/>
          </p:nvGrpSpPr>
          <p:grpSpPr>
            <a:xfrm>
              <a:off x="7654607" y="3196511"/>
              <a:ext cx="4272416" cy="3055692"/>
              <a:chOff x="7500259" y="2317386"/>
              <a:chExt cx="4374813" cy="3128928"/>
            </a:xfrm>
          </p:grpSpPr>
          <p:grpSp>
            <p:nvGrpSpPr>
              <p:cNvPr id="31" name="Ομάδα 30">
                <a:extLst>
                  <a:ext uri="{FF2B5EF4-FFF2-40B4-BE49-F238E27FC236}">
                    <a16:creationId xmlns:a16="http://schemas.microsoft.com/office/drawing/2014/main" id="{02A27F02-1485-A488-B9B7-ACA500A47558}"/>
                  </a:ext>
                </a:extLst>
              </p:cNvPr>
              <p:cNvGrpSpPr/>
              <p:nvPr/>
            </p:nvGrpSpPr>
            <p:grpSpPr>
              <a:xfrm>
                <a:off x="7500259" y="2317386"/>
                <a:ext cx="4309563" cy="3128928"/>
                <a:chOff x="7500259" y="2317386"/>
                <a:chExt cx="4309563" cy="3128928"/>
              </a:xfrm>
            </p:grpSpPr>
            <p:grpSp>
              <p:nvGrpSpPr>
                <p:cNvPr id="53" name="Ομάδα 52">
                  <a:extLst>
                    <a:ext uri="{FF2B5EF4-FFF2-40B4-BE49-F238E27FC236}">
                      <a16:creationId xmlns:a16="http://schemas.microsoft.com/office/drawing/2014/main" id="{CEAB5BD8-399D-9289-3DF0-0D6F27FA0E8A}"/>
                    </a:ext>
                  </a:extLst>
                </p:cNvPr>
                <p:cNvGrpSpPr/>
                <p:nvPr/>
              </p:nvGrpSpPr>
              <p:grpSpPr>
                <a:xfrm>
                  <a:off x="7500259" y="2317386"/>
                  <a:ext cx="3885733" cy="3128928"/>
                  <a:chOff x="6988195" y="2868251"/>
                  <a:chExt cx="3885733" cy="3128928"/>
                </a:xfrm>
              </p:grpSpPr>
              <p:grpSp>
                <p:nvGrpSpPr>
                  <p:cNvPr id="56" name="Ομάδα 55">
                    <a:extLst>
                      <a:ext uri="{FF2B5EF4-FFF2-40B4-BE49-F238E27FC236}">
                        <a16:creationId xmlns:a16="http://schemas.microsoft.com/office/drawing/2014/main" id="{48810D33-1862-DEC1-EF75-FE4C58C2B37B}"/>
                      </a:ext>
                    </a:extLst>
                  </p:cNvPr>
                  <p:cNvGrpSpPr/>
                  <p:nvPr/>
                </p:nvGrpSpPr>
                <p:grpSpPr>
                  <a:xfrm>
                    <a:off x="6988195" y="2868251"/>
                    <a:ext cx="2526859" cy="3128928"/>
                    <a:chOff x="8249369" y="2535358"/>
                    <a:chExt cx="2526859" cy="3128928"/>
                  </a:xfrm>
                </p:grpSpPr>
                <p:sp>
                  <p:nvSpPr>
                    <p:cNvPr id="140" name="Οβάλ 139">
                      <a:extLst>
                        <a:ext uri="{FF2B5EF4-FFF2-40B4-BE49-F238E27FC236}">
                          <a16:creationId xmlns:a16="http://schemas.microsoft.com/office/drawing/2014/main" id="{C6DBD26A-6306-42A7-2DB7-055B3F32BFFE}"/>
                        </a:ext>
                      </a:extLst>
                    </p:cNvPr>
                    <p:cNvSpPr/>
                    <p:nvPr/>
                  </p:nvSpPr>
                  <p:spPr>
                    <a:xfrm>
                      <a:off x="9788454" y="2965844"/>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sp>
                  <p:nvSpPr>
                    <p:cNvPr id="141" name="Οβάλ 140">
                      <a:extLst>
                        <a:ext uri="{FF2B5EF4-FFF2-40B4-BE49-F238E27FC236}">
                          <a16:creationId xmlns:a16="http://schemas.microsoft.com/office/drawing/2014/main" id="{B8C9EE06-61EF-98A5-62F9-0B97630D152A}"/>
                        </a:ext>
                      </a:extLst>
                    </p:cNvPr>
                    <p:cNvSpPr/>
                    <p:nvPr/>
                  </p:nvSpPr>
                  <p:spPr>
                    <a:xfrm>
                      <a:off x="9835621" y="4700045"/>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812660BE-BB7A-28B3-3DF9-77C83B3F809C}"/>
                            </a:ext>
                          </a:extLst>
                        </p:cNvPr>
                        <p:cNvSpPr txBox="1"/>
                        <p:nvPr/>
                      </p:nvSpPr>
                      <p:spPr>
                        <a:xfrm>
                          <a:off x="8269070" y="3077855"/>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l-GR" dirty="0"/>
                        </a:p>
                      </p:txBody>
                    </p:sp>
                  </mc:Choice>
                  <mc:Fallback xmlns="">
                    <p:sp>
                      <p:nvSpPr>
                        <p:cNvPr id="142" name="TextBox 141">
                          <a:extLst>
                            <a:ext uri="{FF2B5EF4-FFF2-40B4-BE49-F238E27FC236}">
                              <a16:creationId xmlns:a16="http://schemas.microsoft.com/office/drawing/2014/main" id="{812660BE-BB7A-28B3-3DF9-77C83B3F809C}"/>
                            </a:ext>
                          </a:extLst>
                        </p:cNvPr>
                        <p:cNvSpPr txBox="1">
                          <a:spLocks noRot="1" noChangeAspect="1" noMove="1" noResize="1" noEditPoints="1" noAdjustHandles="1" noChangeArrowheads="1" noChangeShapeType="1" noTextEdit="1"/>
                        </p:cNvSpPr>
                        <p:nvPr/>
                      </p:nvSpPr>
                      <p:spPr>
                        <a:xfrm>
                          <a:off x="8269070" y="3077855"/>
                          <a:ext cx="468783"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027E4349-02CA-DC38-72BA-C0A4E1DA338D}"/>
                            </a:ext>
                          </a:extLst>
                        </p:cNvPr>
                        <p:cNvSpPr txBox="1"/>
                        <p:nvPr/>
                      </p:nvSpPr>
                      <p:spPr>
                        <a:xfrm>
                          <a:off x="8249369" y="4816579"/>
                          <a:ext cx="474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l-GR" b="0" i="1" smtClean="0">
                                        <a:latin typeface="Cambria Math" panose="02040503050406030204" pitchFamily="18" charset="0"/>
                                      </a:rPr>
                                      <m:t>2</m:t>
                                    </m:r>
                                  </m:sub>
                                </m:sSub>
                              </m:oMath>
                            </m:oMathPara>
                          </a14:m>
                          <a:endParaRPr lang="el-GR" dirty="0"/>
                        </a:p>
                      </p:txBody>
                    </p:sp>
                  </mc:Choice>
                  <mc:Fallback xmlns="">
                    <p:sp>
                      <p:nvSpPr>
                        <p:cNvPr id="143" name="TextBox 142">
                          <a:extLst>
                            <a:ext uri="{FF2B5EF4-FFF2-40B4-BE49-F238E27FC236}">
                              <a16:creationId xmlns:a16="http://schemas.microsoft.com/office/drawing/2014/main" id="{027E4349-02CA-DC38-72BA-C0A4E1DA338D}"/>
                            </a:ext>
                          </a:extLst>
                        </p:cNvPr>
                        <p:cNvSpPr txBox="1">
                          <a:spLocks noRot="1" noChangeAspect="1" noMove="1" noResize="1" noEditPoints="1" noAdjustHandles="1" noChangeArrowheads="1" noChangeShapeType="1" noTextEdit="1"/>
                        </p:cNvSpPr>
                        <p:nvPr/>
                      </p:nvSpPr>
                      <p:spPr>
                        <a:xfrm>
                          <a:off x="8249369" y="4816579"/>
                          <a:ext cx="474104" cy="369332"/>
                        </a:xfrm>
                        <a:prstGeom prst="rect">
                          <a:avLst/>
                        </a:prstGeom>
                        <a:blipFill>
                          <a:blip r:embed="rId26"/>
                          <a:stretch>
                            <a:fillRect b="-1695"/>
                          </a:stretch>
                        </a:blipFill>
                      </p:spPr>
                      <p:txBody>
                        <a:bodyPr/>
                        <a:lstStyle/>
                        <a:p>
                          <a:r>
                            <a:rPr lang="en-US">
                              <a:noFill/>
                            </a:rPr>
                            <a:t> </a:t>
                          </a:r>
                        </a:p>
                      </p:txBody>
                    </p:sp>
                  </mc:Fallback>
                </mc:AlternateContent>
                <p:cxnSp>
                  <p:nvCxnSpPr>
                    <p:cNvPr id="144" name="Ευθεία γραμμή σύνδεσης 143">
                      <a:extLst>
                        <a:ext uri="{FF2B5EF4-FFF2-40B4-BE49-F238E27FC236}">
                          <a16:creationId xmlns:a16="http://schemas.microsoft.com/office/drawing/2014/main" id="{5C5024C8-F582-9567-AF37-46857461864C}"/>
                        </a:ext>
                      </a:extLst>
                    </p:cNvPr>
                    <p:cNvCxnSpPr>
                      <a:cxnSpLocks/>
                      <a:stCxn id="140" idx="2"/>
                      <a:endCxn id="142" idx="3"/>
                    </p:cNvCxnSpPr>
                    <p:nvPr/>
                  </p:nvCxnSpPr>
                  <p:spPr>
                    <a:xfrm flipH="1">
                      <a:off x="8737853" y="3262099"/>
                      <a:ext cx="1050601" cy="422"/>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45" name="Ευθεία γραμμή σύνδεσης 144">
                      <a:extLst>
                        <a:ext uri="{FF2B5EF4-FFF2-40B4-BE49-F238E27FC236}">
                          <a16:creationId xmlns:a16="http://schemas.microsoft.com/office/drawing/2014/main" id="{A28EF2FF-50E7-0D4C-B2A6-2C4CEDE919B1}"/>
                        </a:ext>
                      </a:extLst>
                    </p:cNvPr>
                    <p:cNvCxnSpPr>
                      <a:cxnSpLocks/>
                      <a:stCxn id="141" idx="2"/>
                      <a:endCxn id="142" idx="3"/>
                    </p:cNvCxnSpPr>
                    <p:nvPr/>
                  </p:nvCxnSpPr>
                  <p:spPr>
                    <a:xfrm flipH="1" flipV="1">
                      <a:off x="8737853" y="3262521"/>
                      <a:ext cx="1097768" cy="1733779"/>
                    </a:xfrm>
                    <a:prstGeom prst="line">
                      <a:avLst/>
                    </a:prstGeom>
                  </p:spPr>
                  <p:style>
                    <a:lnRef idx="3">
                      <a:schemeClr val="dk1"/>
                    </a:lnRef>
                    <a:fillRef idx="0">
                      <a:schemeClr val="dk1"/>
                    </a:fillRef>
                    <a:effectRef idx="2">
                      <a:schemeClr val="dk1"/>
                    </a:effectRef>
                    <a:fontRef idx="minor">
                      <a:schemeClr val="tx1"/>
                    </a:fontRef>
                  </p:style>
                </p:cxnSp>
                <p:cxnSp>
                  <p:nvCxnSpPr>
                    <p:cNvPr id="146" name="Ευθεία γραμμή σύνδεσης 145">
                      <a:extLst>
                        <a:ext uri="{FF2B5EF4-FFF2-40B4-BE49-F238E27FC236}">
                          <a16:creationId xmlns:a16="http://schemas.microsoft.com/office/drawing/2014/main" id="{939B8CAC-A197-78FC-7108-66255C7CCD2F}"/>
                        </a:ext>
                      </a:extLst>
                    </p:cNvPr>
                    <p:cNvCxnSpPr>
                      <a:cxnSpLocks/>
                      <a:stCxn id="140" idx="2"/>
                      <a:endCxn id="143" idx="3"/>
                    </p:cNvCxnSpPr>
                    <p:nvPr/>
                  </p:nvCxnSpPr>
                  <p:spPr>
                    <a:xfrm flipH="1">
                      <a:off x="8723473" y="3262099"/>
                      <a:ext cx="1064981" cy="1739146"/>
                    </a:xfrm>
                    <a:prstGeom prst="line">
                      <a:avLst/>
                    </a:prstGeom>
                  </p:spPr>
                  <p:style>
                    <a:lnRef idx="3">
                      <a:schemeClr val="dk1"/>
                    </a:lnRef>
                    <a:fillRef idx="0">
                      <a:schemeClr val="dk1"/>
                    </a:fillRef>
                    <a:effectRef idx="2">
                      <a:schemeClr val="dk1"/>
                    </a:effectRef>
                    <a:fontRef idx="minor">
                      <a:schemeClr val="tx1"/>
                    </a:fontRef>
                  </p:style>
                </p:cxnSp>
                <p:cxnSp>
                  <p:nvCxnSpPr>
                    <p:cNvPr id="147" name="Ευθεία γραμμή σύνδεσης 146">
                      <a:extLst>
                        <a:ext uri="{FF2B5EF4-FFF2-40B4-BE49-F238E27FC236}">
                          <a16:creationId xmlns:a16="http://schemas.microsoft.com/office/drawing/2014/main" id="{03B58072-9136-BDE9-E3DA-328CDDDCB315}"/>
                        </a:ext>
                      </a:extLst>
                    </p:cNvPr>
                    <p:cNvCxnSpPr>
                      <a:cxnSpLocks/>
                      <a:stCxn id="141" idx="2"/>
                      <a:endCxn id="143" idx="3"/>
                    </p:cNvCxnSpPr>
                    <p:nvPr/>
                  </p:nvCxnSpPr>
                  <p:spPr>
                    <a:xfrm flipH="1">
                      <a:off x="8723473" y="4996300"/>
                      <a:ext cx="1112148" cy="4945"/>
                    </a:xfrm>
                    <a:prstGeom prst="line">
                      <a:avLst/>
                    </a:prstGeom>
                  </p:spPr>
                  <p:style>
                    <a:lnRef idx="3">
                      <a:schemeClr val="dk1"/>
                    </a:lnRef>
                    <a:fillRef idx="0">
                      <a:schemeClr val="dk1"/>
                    </a:fillRef>
                    <a:effectRef idx="2">
                      <a:schemeClr val="dk1"/>
                    </a:effectRef>
                    <a:fontRef idx="minor">
                      <a:schemeClr val="tx1"/>
                    </a:fontRef>
                  </p:style>
                </p:cxnSp>
                <p:cxnSp>
                  <p:nvCxnSpPr>
                    <p:cNvPr id="148" name="Ευθεία γραμμή σύνδεσης 147">
                      <a:extLst>
                        <a:ext uri="{FF2B5EF4-FFF2-40B4-BE49-F238E27FC236}">
                          <a16:creationId xmlns:a16="http://schemas.microsoft.com/office/drawing/2014/main" id="{2D272E98-801E-727F-B569-301F6E3573F9}"/>
                        </a:ext>
                      </a:extLst>
                    </p:cNvPr>
                    <p:cNvCxnSpPr>
                      <a:cxnSpLocks/>
                      <a:stCxn id="140" idx="0"/>
                    </p:cNvCxnSpPr>
                    <p:nvPr/>
                  </p:nvCxnSpPr>
                  <p:spPr>
                    <a:xfrm flipV="1">
                      <a:off x="10084709" y="2757624"/>
                      <a:ext cx="0" cy="208220"/>
                    </a:xfrm>
                    <a:prstGeom prst="line">
                      <a:avLst/>
                    </a:prstGeom>
                  </p:spPr>
                  <p:style>
                    <a:lnRef idx="3">
                      <a:schemeClr val="dk1"/>
                    </a:lnRef>
                    <a:fillRef idx="0">
                      <a:schemeClr val="dk1"/>
                    </a:fillRef>
                    <a:effectRef idx="2">
                      <a:schemeClr val="dk1"/>
                    </a:effectRef>
                    <a:fontRef idx="minor">
                      <a:schemeClr val="tx1"/>
                    </a:fontRef>
                  </p:style>
                </p:cxnSp>
                <p:cxnSp>
                  <p:nvCxnSpPr>
                    <p:cNvPr id="149" name="Ευθεία γραμμή σύνδεσης 148">
                      <a:extLst>
                        <a:ext uri="{FF2B5EF4-FFF2-40B4-BE49-F238E27FC236}">
                          <a16:creationId xmlns:a16="http://schemas.microsoft.com/office/drawing/2014/main" id="{B46BD557-0842-B209-9997-C91B15EBA583}"/>
                        </a:ext>
                      </a:extLst>
                    </p:cNvPr>
                    <p:cNvCxnSpPr>
                      <a:cxnSpLocks/>
                      <a:endCxn id="141" idx="4"/>
                    </p:cNvCxnSpPr>
                    <p:nvPr/>
                  </p:nvCxnSpPr>
                  <p:spPr>
                    <a:xfrm flipV="1">
                      <a:off x="10131876" y="5292554"/>
                      <a:ext cx="1" cy="266529"/>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0794DE7-38EE-32D3-2709-683456541A25}"/>
                            </a:ext>
                          </a:extLst>
                        </p:cNvPr>
                        <p:cNvSpPr txBox="1"/>
                        <p:nvPr/>
                      </p:nvSpPr>
                      <p:spPr>
                        <a:xfrm>
                          <a:off x="8863300" y="2815383"/>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𝑤</m:t>
                                    </m:r>
                                  </m:e>
                                  <m:sub>
                                    <m:r>
                                      <a:rPr lang="en-US" b="0" i="1" dirty="0" smtClean="0">
                                        <a:latin typeface="Cambria Math" panose="02040503050406030204" pitchFamily="18" charset="0"/>
                                      </a:rPr>
                                      <m:t>11</m:t>
                                    </m:r>
                                  </m:sub>
                                  <m:sup>
                                    <m:r>
                                      <a:rPr lang="en-US" b="0" i="1" dirty="0" smtClean="0">
                                        <a:latin typeface="Cambria Math" panose="02040503050406030204" pitchFamily="18" charset="0"/>
                                      </a:rPr>
                                      <m:t>(1)</m:t>
                                    </m:r>
                                  </m:sup>
                                </m:sSubSup>
                              </m:oMath>
                            </m:oMathPara>
                          </a14:m>
                          <a:endParaRPr lang="el-GR" dirty="0"/>
                        </a:p>
                      </p:txBody>
                    </p:sp>
                  </mc:Choice>
                  <mc:Fallback xmlns="">
                    <p:sp>
                      <p:nvSpPr>
                        <p:cNvPr id="150" name="TextBox 149">
                          <a:extLst>
                            <a:ext uri="{FF2B5EF4-FFF2-40B4-BE49-F238E27FC236}">
                              <a16:creationId xmlns:a16="http://schemas.microsoft.com/office/drawing/2014/main" id="{90794DE7-38EE-32D3-2709-683456541A25}"/>
                            </a:ext>
                          </a:extLst>
                        </p:cNvPr>
                        <p:cNvSpPr txBox="1">
                          <a:spLocks noRot="1" noChangeAspect="1" noMove="1" noResize="1" noEditPoints="1" noAdjustHandles="1" noChangeArrowheads="1" noChangeShapeType="1" noTextEdit="1"/>
                        </p:cNvSpPr>
                        <p:nvPr/>
                      </p:nvSpPr>
                      <p:spPr>
                        <a:xfrm>
                          <a:off x="8863300" y="2815383"/>
                          <a:ext cx="677943" cy="438262"/>
                        </a:xfrm>
                        <a:prstGeom prst="rect">
                          <a:avLst/>
                        </a:prstGeom>
                        <a:blipFill>
                          <a:blip r:embed="rId27"/>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B6D4363-27D9-B940-8E09-84B3EF7B7FE1}"/>
                            </a:ext>
                          </a:extLst>
                        </p:cNvPr>
                        <p:cNvSpPr txBox="1"/>
                        <p:nvPr/>
                      </p:nvSpPr>
                      <p:spPr>
                        <a:xfrm>
                          <a:off x="8472527" y="3601432"/>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r>
                                      <a:rPr lang="en-US" b="0" i="1" dirty="0" smtClean="0">
                                        <a:latin typeface="Cambria Math" panose="02040503050406030204" pitchFamily="18" charset="0"/>
                                      </a:rPr>
                                      <m:t>2</m:t>
                                    </m:r>
                                  </m:sub>
                                  <m:sup>
                                    <m:r>
                                      <a:rPr lang="en-US" i="1" dirty="0">
                                        <a:latin typeface="Cambria Math" panose="02040503050406030204" pitchFamily="18" charset="0"/>
                                      </a:rPr>
                                      <m:t>(1)</m:t>
                                    </m:r>
                                  </m:sup>
                                </m:sSubSup>
                              </m:oMath>
                            </m:oMathPara>
                          </a14:m>
                          <a:endParaRPr lang="el-GR" dirty="0"/>
                        </a:p>
                      </p:txBody>
                    </p:sp>
                  </mc:Choice>
                  <mc:Fallback xmlns="">
                    <p:sp>
                      <p:nvSpPr>
                        <p:cNvPr id="151" name="TextBox 150">
                          <a:extLst>
                            <a:ext uri="{FF2B5EF4-FFF2-40B4-BE49-F238E27FC236}">
                              <a16:creationId xmlns:a16="http://schemas.microsoft.com/office/drawing/2014/main" id="{FB6D4363-27D9-B940-8E09-84B3EF7B7FE1}"/>
                            </a:ext>
                          </a:extLst>
                        </p:cNvPr>
                        <p:cNvSpPr txBox="1">
                          <a:spLocks noRot="1" noChangeAspect="1" noMove="1" noResize="1" noEditPoints="1" noAdjustHandles="1" noChangeArrowheads="1" noChangeShapeType="1" noTextEdit="1"/>
                        </p:cNvSpPr>
                        <p:nvPr/>
                      </p:nvSpPr>
                      <p:spPr>
                        <a:xfrm>
                          <a:off x="8472527" y="3601432"/>
                          <a:ext cx="677943" cy="438262"/>
                        </a:xfrm>
                        <a:prstGeom prst="rect">
                          <a:avLst/>
                        </a:prstGeom>
                        <a:blipFill>
                          <a:blip r:embed="rId28"/>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4D3C546-D474-4895-BFFE-605BEAEEBE3C}"/>
                            </a:ext>
                          </a:extLst>
                        </p:cNvPr>
                        <p:cNvSpPr txBox="1"/>
                        <p:nvPr/>
                      </p:nvSpPr>
                      <p:spPr>
                        <a:xfrm>
                          <a:off x="8472527" y="4209077"/>
                          <a:ext cx="677941"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152" name="TextBox 151">
                          <a:extLst>
                            <a:ext uri="{FF2B5EF4-FFF2-40B4-BE49-F238E27FC236}">
                              <a16:creationId xmlns:a16="http://schemas.microsoft.com/office/drawing/2014/main" id="{44D3C546-D474-4895-BFFE-605BEAEEBE3C}"/>
                            </a:ext>
                          </a:extLst>
                        </p:cNvPr>
                        <p:cNvSpPr txBox="1">
                          <a:spLocks noRot="1" noChangeAspect="1" noMove="1" noResize="1" noEditPoints="1" noAdjustHandles="1" noChangeArrowheads="1" noChangeShapeType="1" noTextEdit="1"/>
                        </p:cNvSpPr>
                        <p:nvPr/>
                      </p:nvSpPr>
                      <p:spPr>
                        <a:xfrm>
                          <a:off x="8472527" y="4209077"/>
                          <a:ext cx="677941" cy="438262"/>
                        </a:xfrm>
                        <a:prstGeom prst="rect">
                          <a:avLst/>
                        </a:prstGeom>
                        <a:blipFill>
                          <a:blip r:embed="rId29"/>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C07E7490-D649-CE74-A535-977034D57683}"/>
                            </a:ext>
                          </a:extLst>
                        </p:cNvPr>
                        <p:cNvSpPr txBox="1"/>
                        <p:nvPr/>
                      </p:nvSpPr>
                      <p:spPr>
                        <a:xfrm>
                          <a:off x="8965950" y="5001245"/>
                          <a:ext cx="703718"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22</m:t>
                                    </m:r>
                                  </m:sub>
                                  <m:sup>
                                    <m:r>
                                      <a:rPr lang="en-US" i="1" dirty="0">
                                        <a:latin typeface="Cambria Math" panose="02040503050406030204" pitchFamily="18" charset="0"/>
                                      </a:rPr>
                                      <m:t>(1)</m:t>
                                    </m:r>
                                  </m:sup>
                                </m:sSubSup>
                              </m:oMath>
                            </m:oMathPara>
                          </a14:m>
                          <a:endParaRPr lang="el-GR" dirty="0"/>
                        </a:p>
                      </p:txBody>
                    </p:sp>
                  </mc:Choice>
                  <mc:Fallback xmlns="">
                    <p:sp>
                      <p:nvSpPr>
                        <p:cNvPr id="153" name="TextBox 152">
                          <a:extLst>
                            <a:ext uri="{FF2B5EF4-FFF2-40B4-BE49-F238E27FC236}">
                              <a16:creationId xmlns:a16="http://schemas.microsoft.com/office/drawing/2014/main" id="{C07E7490-D649-CE74-A535-977034D57683}"/>
                            </a:ext>
                          </a:extLst>
                        </p:cNvPr>
                        <p:cNvSpPr txBox="1">
                          <a:spLocks noRot="1" noChangeAspect="1" noMove="1" noResize="1" noEditPoints="1" noAdjustHandles="1" noChangeArrowheads="1" noChangeShapeType="1" noTextEdit="1"/>
                        </p:cNvSpPr>
                        <p:nvPr/>
                      </p:nvSpPr>
                      <p:spPr>
                        <a:xfrm>
                          <a:off x="8965950" y="5001245"/>
                          <a:ext cx="703718" cy="438518"/>
                        </a:xfrm>
                        <a:prstGeom prst="rect">
                          <a:avLst/>
                        </a:prstGeom>
                        <a:blipFill>
                          <a:blip r:embed="rId30"/>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5141F1F1-9BED-8F17-FE27-E0DA531D416A}"/>
                            </a:ext>
                          </a:extLst>
                        </p:cNvPr>
                        <p:cNvSpPr txBox="1"/>
                        <p:nvPr/>
                      </p:nvSpPr>
                      <p:spPr>
                        <a:xfrm>
                          <a:off x="10115908" y="2535358"/>
                          <a:ext cx="601454" cy="448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(1)</m:t>
                                    </m:r>
                                  </m:sup>
                                </m:sSubSup>
                              </m:oMath>
                            </m:oMathPara>
                          </a14:m>
                          <a:endParaRPr lang="el-GR" dirty="0"/>
                        </a:p>
                      </p:txBody>
                    </p:sp>
                  </mc:Choice>
                  <mc:Fallback xmlns="">
                    <p:sp>
                      <p:nvSpPr>
                        <p:cNvPr id="154" name="TextBox 153">
                          <a:extLst>
                            <a:ext uri="{FF2B5EF4-FFF2-40B4-BE49-F238E27FC236}">
                              <a16:creationId xmlns:a16="http://schemas.microsoft.com/office/drawing/2014/main" id="{5141F1F1-9BED-8F17-FE27-E0DA531D416A}"/>
                            </a:ext>
                          </a:extLst>
                        </p:cNvPr>
                        <p:cNvSpPr txBox="1">
                          <a:spLocks noRot="1" noChangeAspect="1" noMove="1" noResize="1" noEditPoints="1" noAdjustHandles="1" noChangeArrowheads="1" noChangeShapeType="1" noTextEdit="1"/>
                        </p:cNvSpPr>
                        <p:nvPr/>
                      </p:nvSpPr>
                      <p:spPr>
                        <a:xfrm>
                          <a:off x="10115908" y="2535358"/>
                          <a:ext cx="601454" cy="448766"/>
                        </a:xfrm>
                        <a:prstGeom prst="rect">
                          <a:avLst/>
                        </a:prstGeom>
                        <a:blipFill>
                          <a:blip r:embed="rId31"/>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E715859E-2819-0C88-49A0-F92BCF414823}"/>
                            </a:ext>
                          </a:extLst>
                        </p:cNvPr>
                        <p:cNvSpPr txBox="1"/>
                        <p:nvPr/>
                      </p:nvSpPr>
                      <p:spPr>
                        <a:xfrm>
                          <a:off x="10098285" y="5225768"/>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l-GR" dirty="0"/>
                        </a:p>
                      </p:txBody>
                    </p:sp>
                  </mc:Choice>
                  <mc:Fallback xmlns="">
                    <p:sp>
                      <p:nvSpPr>
                        <p:cNvPr id="155" name="TextBox 154">
                          <a:extLst>
                            <a:ext uri="{FF2B5EF4-FFF2-40B4-BE49-F238E27FC236}">
                              <a16:creationId xmlns:a16="http://schemas.microsoft.com/office/drawing/2014/main" id="{E715859E-2819-0C88-49A0-F92BCF414823}"/>
                            </a:ext>
                          </a:extLst>
                        </p:cNvPr>
                        <p:cNvSpPr txBox="1">
                          <a:spLocks noRot="1" noChangeAspect="1" noMove="1" noResize="1" noEditPoints="1" noAdjustHandles="1" noChangeArrowheads="1" noChangeShapeType="1" noTextEdit="1"/>
                        </p:cNvSpPr>
                        <p:nvPr/>
                      </p:nvSpPr>
                      <p:spPr>
                        <a:xfrm>
                          <a:off x="10098285" y="5225768"/>
                          <a:ext cx="677943" cy="438518"/>
                        </a:xfrm>
                        <a:prstGeom prst="rect">
                          <a:avLst/>
                        </a:prstGeom>
                        <a:blipFill>
                          <a:blip r:embed="rId32"/>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4A9425D-B82A-E090-808D-3ABF7229174A}"/>
                            </a:ext>
                          </a:extLst>
                        </p:cNvPr>
                        <p:cNvSpPr txBox="1"/>
                        <p:nvPr/>
                      </p:nvSpPr>
                      <p:spPr>
                        <a:xfrm>
                          <a:off x="9835621" y="3077855"/>
                          <a:ext cx="475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l-GR" dirty="0"/>
                        </a:p>
                      </p:txBody>
                    </p:sp>
                  </mc:Choice>
                  <mc:Fallback xmlns="">
                    <p:sp>
                      <p:nvSpPr>
                        <p:cNvPr id="156" name="TextBox 155">
                          <a:extLst>
                            <a:ext uri="{FF2B5EF4-FFF2-40B4-BE49-F238E27FC236}">
                              <a16:creationId xmlns:a16="http://schemas.microsoft.com/office/drawing/2014/main" id="{74A9425D-B82A-E090-808D-3ABF7229174A}"/>
                            </a:ext>
                          </a:extLst>
                        </p:cNvPr>
                        <p:cNvSpPr txBox="1">
                          <a:spLocks noRot="1" noChangeAspect="1" noMove="1" noResize="1" noEditPoints="1" noAdjustHandles="1" noChangeArrowheads="1" noChangeShapeType="1" noTextEdit="1"/>
                        </p:cNvSpPr>
                        <p:nvPr/>
                      </p:nvSpPr>
                      <p:spPr>
                        <a:xfrm>
                          <a:off x="9835621" y="3077855"/>
                          <a:ext cx="475835"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21138D2B-3547-247F-2C08-5C9F03BF215B}"/>
                            </a:ext>
                          </a:extLst>
                        </p:cNvPr>
                        <p:cNvSpPr txBox="1"/>
                        <p:nvPr/>
                      </p:nvSpPr>
                      <p:spPr>
                        <a:xfrm>
                          <a:off x="9899007" y="4809553"/>
                          <a:ext cx="481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l-GR" dirty="0"/>
                        </a:p>
                      </p:txBody>
                    </p:sp>
                  </mc:Choice>
                  <mc:Fallback xmlns="">
                    <p:sp>
                      <p:nvSpPr>
                        <p:cNvPr id="157" name="TextBox 156">
                          <a:extLst>
                            <a:ext uri="{FF2B5EF4-FFF2-40B4-BE49-F238E27FC236}">
                              <a16:creationId xmlns:a16="http://schemas.microsoft.com/office/drawing/2014/main" id="{21138D2B-3547-247F-2C08-5C9F03BF215B}"/>
                            </a:ext>
                          </a:extLst>
                        </p:cNvPr>
                        <p:cNvSpPr txBox="1">
                          <a:spLocks noRot="1" noChangeAspect="1" noMove="1" noResize="1" noEditPoints="1" noAdjustHandles="1" noChangeArrowheads="1" noChangeShapeType="1" noTextEdit="1"/>
                        </p:cNvSpPr>
                        <p:nvPr/>
                      </p:nvSpPr>
                      <p:spPr>
                        <a:xfrm>
                          <a:off x="9899007" y="4809553"/>
                          <a:ext cx="481157" cy="369332"/>
                        </a:xfrm>
                        <a:prstGeom prst="rect">
                          <a:avLst/>
                        </a:prstGeom>
                        <a:blipFill>
                          <a:blip r:embed="rId34"/>
                          <a:stretch>
                            <a:fillRect b="-1695"/>
                          </a:stretch>
                        </a:blipFill>
                      </p:spPr>
                      <p:txBody>
                        <a:bodyPr/>
                        <a:lstStyle/>
                        <a:p>
                          <a:r>
                            <a:rPr lang="en-US">
                              <a:noFill/>
                            </a:rPr>
                            <a:t> </a:t>
                          </a:r>
                        </a:p>
                      </p:txBody>
                    </p:sp>
                  </mc:Fallback>
                </mc:AlternateContent>
              </p:grpSp>
              <p:grpSp>
                <p:nvGrpSpPr>
                  <p:cNvPr id="59" name="Ομάδα 58">
                    <a:extLst>
                      <a:ext uri="{FF2B5EF4-FFF2-40B4-BE49-F238E27FC236}">
                        <a16:creationId xmlns:a16="http://schemas.microsoft.com/office/drawing/2014/main" id="{DAC9F71A-9C6F-5410-9BC6-686F8675A969}"/>
                      </a:ext>
                    </a:extLst>
                  </p:cNvPr>
                  <p:cNvGrpSpPr/>
                  <p:nvPr/>
                </p:nvGrpSpPr>
                <p:grpSpPr>
                  <a:xfrm>
                    <a:off x="8918325" y="2868251"/>
                    <a:ext cx="1955603" cy="3105902"/>
                    <a:chOff x="8472527" y="2535358"/>
                    <a:chExt cx="1955603" cy="3105902"/>
                  </a:xfrm>
                </p:grpSpPr>
                <p:sp>
                  <p:nvSpPr>
                    <p:cNvPr id="60" name="Οβάλ 59">
                      <a:extLst>
                        <a:ext uri="{FF2B5EF4-FFF2-40B4-BE49-F238E27FC236}">
                          <a16:creationId xmlns:a16="http://schemas.microsoft.com/office/drawing/2014/main" id="{B5FAFC95-D227-B8B8-0AB4-9CFF6CB3F251}"/>
                        </a:ext>
                      </a:extLst>
                    </p:cNvPr>
                    <p:cNvSpPr/>
                    <p:nvPr/>
                  </p:nvSpPr>
                  <p:spPr>
                    <a:xfrm>
                      <a:off x="9788454" y="2965844"/>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sp>
                  <p:nvSpPr>
                    <p:cNvPr id="61" name="Οβάλ 60">
                      <a:extLst>
                        <a:ext uri="{FF2B5EF4-FFF2-40B4-BE49-F238E27FC236}">
                          <a16:creationId xmlns:a16="http://schemas.microsoft.com/office/drawing/2014/main" id="{7D1F0AB4-264A-2328-6DA6-9F0B2489B3A0}"/>
                        </a:ext>
                      </a:extLst>
                    </p:cNvPr>
                    <p:cNvSpPr/>
                    <p:nvPr/>
                  </p:nvSpPr>
                  <p:spPr>
                    <a:xfrm>
                      <a:off x="9835621" y="4700045"/>
                      <a:ext cx="592509" cy="59250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dirty="0"/>
                    </a:p>
                  </p:txBody>
                </p:sp>
                <p:cxnSp>
                  <p:nvCxnSpPr>
                    <p:cNvPr id="62" name="Ευθεία γραμμή σύνδεσης 61">
                      <a:extLst>
                        <a:ext uri="{FF2B5EF4-FFF2-40B4-BE49-F238E27FC236}">
                          <a16:creationId xmlns:a16="http://schemas.microsoft.com/office/drawing/2014/main" id="{D5DE292A-D1BF-CF65-0611-598D4B98D452}"/>
                        </a:ext>
                      </a:extLst>
                    </p:cNvPr>
                    <p:cNvCxnSpPr>
                      <a:cxnSpLocks/>
                      <a:stCxn id="60" idx="2"/>
                      <a:endCxn id="140" idx="6"/>
                    </p:cNvCxnSpPr>
                    <p:nvPr/>
                  </p:nvCxnSpPr>
                  <p:spPr>
                    <a:xfrm flipH="1">
                      <a:off x="8673991" y="3262099"/>
                      <a:ext cx="111446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63" name="Ευθεία γραμμή σύνδεσης 62">
                      <a:extLst>
                        <a:ext uri="{FF2B5EF4-FFF2-40B4-BE49-F238E27FC236}">
                          <a16:creationId xmlns:a16="http://schemas.microsoft.com/office/drawing/2014/main" id="{38B7FAA8-4AA4-0A44-94F8-4F3F130A035D}"/>
                        </a:ext>
                      </a:extLst>
                    </p:cNvPr>
                    <p:cNvCxnSpPr>
                      <a:cxnSpLocks/>
                      <a:stCxn id="61" idx="2"/>
                      <a:endCxn id="140" idx="6"/>
                    </p:cNvCxnSpPr>
                    <p:nvPr/>
                  </p:nvCxnSpPr>
                  <p:spPr>
                    <a:xfrm flipH="1" flipV="1">
                      <a:off x="8673991" y="3262099"/>
                      <a:ext cx="1161630" cy="173420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8" name="Ευθεία γραμμή σύνδεσης 127">
                      <a:extLst>
                        <a:ext uri="{FF2B5EF4-FFF2-40B4-BE49-F238E27FC236}">
                          <a16:creationId xmlns:a16="http://schemas.microsoft.com/office/drawing/2014/main" id="{A4E148DF-3AFC-C285-753E-CCCFCC95D0C7}"/>
                        </a:ext>
                      </a:extLst>
                    </p:cNvPr>
                    <p:cNvCxnSpPr>
                      <a:cxnSpLocks/>
                      <a:stCxn id="60" idx="2"/>
                    </p:cNvCxnSpPr>
                    <p:nvPr/>
                  </p:nvCxnSpPr>
                  <p:spPr>
                    <a:xfrm flipH="1">
                      <a:off x="8723473" y="3262099"/>
                      <a:ext cx="1064981" cy="1739146"/>
                    </a:xfrm>
                    <a:prstGeom prst="line">
                      <a:avLst/>
                    </a:prstGeom>
                  </p:spPr>
                  <p:style>
                    <a:lnRef idx="3">
                      <a:schemeClr val="dk1"/>
                    </a:lnRef>
                    <a:fillRef idx="0">
                      <a:schemeClr val="dk1"/>
                    </a:fillRef>
                    <a:effectRef idx="2">
                      <a:schemeClr val="dk1"/>
                    </a:effectRef>
                    <a:fontRef idx="minor">
                      <a:schemeClr val="tx1"/>
                    </a:fontRef>
                  </p:style>
                </p:cxnSp>
                <p:cxnSp>
                  <p:nvCxnSpPr>
                    <p:cNvPr id="129" name="Ευθεία γραμμή σύνδεσης 128">
                      <a:extLst>
                        <a:ext uri="{FF2B5EF4-FFF2-40B4-BE49-F238E27FC236}">
                          <a16:creationId xmlns:a16="http://schemas.microsoft.com/office/drawing/2014/main" id="{55D957E8-7B37-1D38-439C-27C143AAB46E}"/>
                        </a:ext>
                      </a:extLst>
                    </p:cNvPr>
                    <p:cNvCxnSpPr>
                      <a:cxnSpLocks/>
                      <a:stCxn id="61" idx="2"/>
                    </p:cNvCxnSpPr>
                    <p:nvPr/>
                  </p:nvCxnSpPr>
                  <p:spPr>
                    <a:xfrm flipH="1">
                      <a:off x="8723473" y="4996300"/>
                      <a:ext cx="1112148" cy="4945"/>
                    </a:xfrm>
                    <a:prstGeom prst="line">
                      <a:avLst/>
                    </a:prstGeom>
                  </p:spPr>
                  <p:style>
                    <a:lnRef idx="3">
                      <a:schemeClr val="dk1"/>
                    </a:lnRef>
                    <a:fillRef idx="0">
                      <a:schemeClr val="dk1"/>
                    </a:fillRef>
                    <a:effectRef idx="2">
                      <a:schemeClr val="dk1"/>
                    </a:effectRef>
                    <a:fontRef idx="minor">
                      <a:schemeClr val="tx1"/>
                    </a:fontRef>
                  </p:style>
                </p:cxnSp>
                <p:cxnSp>
                  <p:nvCxnSpPr>
                    <p:cNvPr id="130" name="Ευθεία γραμμή σύνδεσης 129">
                      <a:extLst>
                        <a:ext uri="{FF2B5EF4-FFF2-40B4-BE49-F238E27FC236}">
                          <a16:creationId xmlns:a16="http://schemas.microsoft.com/office/drawing/2014/main" id="{F9275AF0-17E3-E517-2F37-389B5DDD246B}"/>
                        </a:ext>
                      </a:extLst>
                    </p:cNvPr>
                    <p:cNvCxnSpPr>
                      <a:cxnSpLocks/>
                      <a:stCxn id="60" idx="0"/>
                    </p:cNvCxnSpPr>
                    <p:nvPr/>
                  </p:nvCxnSpPr>
                  <p:spPr>
                    <a:xfrm flipV="1">
                      <a:off x="10084709" y="2751122"/>
                      <a:ext cx="0" cy="214722"/>
                    </a:xfrm>
                    <a:prstGeom prst="line">
                      <a:avLst/>
                    </a:prstGeom>
                  </p:spPr>
                  <p:style>
                    <a:lnRef idx="3">
                      <a:schemeClr val="dk1"/>
                    </a:lnRef>
                    <a:fillRef idx="0">
                      <a:schemeClr val="dk1"/>
                    </a:fillRef>
                    <a:effectRef idx="2">
                      <a:schemeClr val="dk1"/>
                    </a:effectRef>
                    <a:fontRef idx="minor">
                      <a:schemeClr val="tx1"/>
                    </a:fontRef>
                  </p:style>
                </p:cxnSp>
                <p:cxnSp>
                  <p:nvCxnSpPr>
                    <p:cNvPr id="131" name="Ευθεία γραμμή σύνδεσης 130">
                      <a:extLst>
                        <a:ext uri="{FF2B5EF4-FFF2-40B4-BE49-F238E27FC236}">
                          <a16:creationId xmlns:a16="http://schemas.microsoft.com/office/drawing/2014/main" id="{985E65E9-6726-C2FD-9948-0F9EE0B5AF8F}"/>
                        </a:ext>
                      </a:extLst>
                    </p:cNvPr>
                    <p:cNvCxnSpPr>
                      <a:cxnSpLocks/>
                      <a:endCxn id="61" idx="4"/>
                    </p:cNvCxnSpPr>
                    <p:nvPr/>
                  </p:nvCxnSpPr>
                  <p:spPr>
                    <a:xfrm flipV="1">
                      <a:off x="10131876" y="5292555"/>
                      <a:ext cx="0" cy="26652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B403C3F7-C0E0-C57C-A38F-A9244F29C4FF}"/>
                            </a:ext>
                          </a:extLst>
                        </p:cNvPr>
                        <p:cNvSpPr txBox="1"/>
                        <p:nvPr/>
                      </p:nvSpPr>
                      <p:spPr>
                        <a:xfrm>
                          <a:off x="8863300" y="2815383"/>
                          <a:ext cx="67794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𝑤</m:t>
                                    </m:r>
                                  </m:e>
                                  <m:sub>
                                    <m:r>
                                      <a:rPr lang="en-US" b="0" i="1" dirty="0" smtClean="0">
                                        <a:latin typeface="Cambria Math" panose="02040503050406030204" pitchFamily="18" charset="0"/>
                                      </a:rPr>
                                      <m:t>11</m:t>
                                    </m:r>
                                  </m:sub>
                                  <m:sup>
                                    <m:r>
                                      <a:rPr lang="en-US" b="0" i="1" dirty="0" smtClean="0">
                                        <a:latin typeface="Cambria Math" panose="02040503050406030204" pitchFamily="18" charset="0"/>
                                      </a:rPr>
                                      <m:t>(2)</m:t>
                                    </m:r>
                                  </m:sup>
                                </m:sSubSup>
                              </m:oMath>
                            </m:oMathPara>
                          </a14:m>
                          <a:endParaRPr lang="el-GR" dirty="0"/>
                        </a:p>
                      </p:txBody>
                    </p:sp>
                  </mc:Choice>
                  <mc:Fallback xmlns="">
                    <p:sp>
                      <p:nvSpPr>
                        <p:cNvPr id="132" name="TextBox 131">
                          <a:extLst>
                            <a:ext uri="{FF2B5EF4-FFF2-40B4-BE49-F238E27FC236}">
                              <a16:creationId xmlns:a16="http://schemas.microsoft.com/office/drawing/2014/main" id="{B403C3F7-C0E0-C57C-A38F-A9244F29C4FF}"/>
                            </a:ext>
                          </a:extLst>
                        </p:cNvPr>
                        <p:cNvSpPr txBox="1">
                          <a:spLocks noRot="1" noChangeAspect="1" noMove="1" noResize="1" noEditPoints="1" noAdjustHandles="1" noChangeArrowheads="1" noChangeShapeType="1" noTextEdit="1"/>
                        </p:cNvSpPr>
                        <p:nvPr/>
                      </p:nvSpPr>
                      <p:spPr>
                        <a:xfrm>
                          <a:off x="8863300" y="2815383"/>
                          <a:ext cx="677943" cy="438262"/>
                        </a:xfrm>
                        <a:prstGeom prst="rect">
                          <a:avLst/>
                        </a:prstGeom>
                        <a:blipFill>
                          <a:blip r:embed="rId35"/>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6F975DD5-7647-307D-7BA9-3A66CD1FBC47}"/>
                            </a:ext>
                          </a:extLst>
                        </p:cNvPr>
                        <p:cNvSpPr txBox="1"/>
                        <p:nvPr/>
                      </p:nvSpPr>
                      <p:spPr>
                        <a:xfrm>
                          <a:off x="8472527" y="3601432"/>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r>
                                      <a:rPr lang="en-US" b="0" i="1" dirty="0" smtClean="0">
                                        <a:latin typeface="Cambria Math" panose="02040503050406030204" pitchFamily="18" charset="0"/>
                                      </a:rPr>
                                      <m:t>2</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33" name="TextBox 132">
                          <a:extLst>
                            <a:ext uri="{FF2B5EF4-FFF2-40B4-BE49-F238E27FC236}">
                              <a16:creationId xmlns:a16="http://schemas.microsoft.com/office/drawing/2014/main" id="{6F975DD5-7647-307D-7BA9-3A66CD1FBC47}"/>
                            </a:ext>
                          </a:extLst>
                        </p:cNvPr>
                        <p:cNvSpPr txBox="1">
                          <a:spLocks noRot="1" noChangeAspect="1" noMove="1" noResize="1" noEditPoints="1" noAdjustHandles="1" noChangeArrowheads="1" noChangeShapeType="1" noTextEdit="1"/>
                        </p:cNvSpPr>
                        <p:nvPr/>
                      </p:nvSpPr>
                      <p:spPr>
                        <a:xfrm>
                          <a:off x="8472527" y="3601432"/>
                          <a:ext cx="677943" cy="438518"/>
                        </a:xfrm>
                        <a:prstGeom prst="rect">
                          <a:avLst/>
                        </a:prstGeom>
                        <a:blipFill>
                          <a:blip r:embed="rId36"/>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E1D1758-791E-E62F-9935-77AC3991217A}"/>
                            </a:ext>
                          </a:extLst>
                        </p:cNvPr>
                        <p:cNvSpPr txBox="1"/>
                        <p:nvPr/>
                      </p:nvSpPr>
                      <p:spPr>
                        <a:xfrm>
                          <a:off x="8472527" y="4209077"/>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m:t>
                                    </m:r>
                                    <m:r>
                                      <a:rPr lang="en-US" i="1" dirty="0">
                                        <a:latin typeface="Cambria Math" panose="02040503050406030204" pitchFamily="18" charset="0"/>
                                      </a:rPr>
                                      <m:t>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34" name="TextBox 133">
                          <a:extLst>
                            <a:ext uri="{FF2B5EF4-FFF2-40B4-BE49-F238E27FC236}">
                              <a16:creationId xmlns:a16="http://schemas.microsoft.com/office/drawing/2014/main" id="{3E1D1758-791E-E62F-9935-77AC3991217A}"/>
                            </a:ext>
                          </a:extLst>
                        </p:cNvPr>
                        <p:cNvSpPr txBox="1">
                          <a:spLocks noRot="1" noChangeAspect="1" noMove="1" noResize="1" noEditPoints="1" noAdjustHandles="1" noChangeArrowheads="1" noChangeShapeType="1" noTextEdit="1"/>
                        </p:cNvSpPr>
                        <p:nvPr/>
                      </p:nvSpPr>
                      <p:spPr>
                        <a:xfrm>
                          <a:off x="8472527" y="4209077"/>
                          <a:ext cx="677943" cy="438518"/>
                        </a:xfrm>
                        <a:prstGeom prst="rect">
                          <a:avLst/>
                        </a:prstGeom>
                        <a:blipFill>
                          <a:blip r:embed="rId37"/>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405CCFE2-D290-7EA0-DFCA-2E9A151D1906}"/>
                            </a:ext>
                          </a:extLst>
                        </p:cNvPr>
                        <p:cNvSpPr txBox="1"/>
                        <p:nvPr/>
                      </p:nvSpPr>
                      <p:spPr>
                        <a:xfrm>
                          <a:off x="8922623" y="4978538"/>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b="0" i="1" dirty="0" smtClean="0">
                                        <a:latin typeface="Cambria Math" panose="02040503050406030204" pitchFamily="18" charset="0"/>
                                      </a:rPr>
                                      <m:t>22</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35" name="TextBox 134">
                          <a:extLst>
                            <a:ext uri="{FF2B5EF4-FFF2-40B4-BE49-F238E27FC236}">
                              <a16:creationId xmlns:a16="http://schemas.microsoft.com/office/drawing/2014/main" id="{405CCFE2-D290-7EA0-DFCA-2E9A151D1906}"/>
                            </a:ext>
                          </a:extLst>
                        </p:cNvPr>
                        <p:cNvSpPr txBox="1">
                          <a:spLocks noRot="1" noChangeAspect="1" noMove="1" noResize="1" noEditPoints="1" noAdjustHandles="1" noChangeArrowheads="1" noChangeShapeType="1" noTextEdit="1"/>
                        </p:cNvSpPr>
                        <p:nvPr/>
                      </p:nvSpPr>
                      <p:spPr>
                        <a:xfrm>
                          <a:off x="8922623" y="4978538"/>
                          <a:ext cx="677943" cy="438518"/>
                        </a:xfrm>
                        <a:prstGeom prst="rect">
                          <a:avLst/>
                        </a:prstGeom>
                        <a:blipFill>
                          <a:blip r:embed="rId38"/>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C653EB77-8D1D-7597-C865-2007641272C3}"/>
                            </a:ext>
                          </a:extLst>
                        </p:cNvPr>
                        <p:cNvSpPr txBox="1"/>
                        <p:nvPr/>
                      </p:nvSpPr>
                      <p:spPr>
                        <a:xfrm>
                          <a:off x="9556219" y="2535358"/>
                          <a:ext cx="512726" cy="448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𝑤</m:t>
                                    </m:r>
                                  </m:e>
                                  <m:sub>
                                    <m:r>
                                      <a:rPr lang="en-US" i="1" dirty="0">
                                        <a:latin typeface="Cambria Math" panose="02040503050406030204" pitchFamily="18" charset="0"/>
                                      </a:rPr>
                                      <m:t>1</m:t>
                                    </m:r>
                                  </m:sub>
                                  <m:sup>
                                    <m:r>
                                      <a:rPr lang="en-US" i="1" dirty="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m:t>
                                    </m:r>
                                  </m:sup>
                                </m:sSubSup>
                              </m:oMath>
                            </m:oMathPara>
                          </a14:m>
                          <a:endParaRPr lang="el-GR" dirty="0"/>
                        </a:p>
                      </p:txBody>
                    </p:sp>
                  </mc:Choice>
                  <mc:Fallback xmlns="">
                    <p:sp>
                      <p:nvSpPr>
                        <p:cNvPr id="136" name="TextBox 135">
                          <a:extLst>
                            <a:ext uri="{FF2B5EF4-FFF2-40B4-BE49-F238E27FC236}">
                              <a16:creationId xmlns:a16="http://schemas.microsoft.com/office/drawing/2014/main" id="{C653EB77-8D1D-7597-C865-2007641272C3}"/>
                            </a:ext>
                          </a:extLst>
                        </p:cNvPr>
                        <p:cNvSpPr txBox="1">
                          <a:spLocks noRot="1" noChangeAspect="1" noMove="1" noResize="1" noEditPoints="1" noAdjustHandles="1" noChangeArrowheads="1" noChangeShapeType="1" noTextEdit="1"/>
                        </p:cNvSpPr>
                        <p:nvPr/>
                      </p:nvSpPr>
                      <p:spPr>
                        <a:xfrm>
                          <a:off x="9556219" y="2535358"/>
                          <a:ext cx="512726" cy="448766"/>
                        </a:xfrm>
                        <a:prstGeom prst="rect">
                          <a:avLst/>
                        </a:prstGeom>
                        <a:blipFill>
                          <a:blip r:embed="rId39"/>
                          <a:stretch>
                            <a:fillRect r="-17073"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8913CDE0-BB0F-9EE3-877C-BB7609E7ABFE}"/>
                            </a:ext>
                          </a:extLst>
                        </p:cNvPr>
                        <p:cNvSpPr txBox="1"/>
                        <p:nvPr/>
                      </p:nvSpPr>
                      <p:spPr>
                        <a:xfrm>
                          <a:off x="9520644" y="5202742"/>
                          <a:ext cx="67794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l-GR" dirty="0"/>
                        </a:p>
                      </p:txBody>
                    </p:sp>
                  </mc:Choice>
                  <mc:Fallback xmlns="">
                    <p:sp>
                      <p:nvSpPr>
                        <p:cNvPr id="137" name="TextBox 136">
                          <a:extLst>
                            <a:ext uri="{FF2B5EF4-FFF2-40B4-BE49-F238E27FC236}">
                              <a16:creationId xmlns:a16="http://schemas.microsoft.com/office/drawing/2014/main" id="{8913CDE0-BB0F-9EE3-877C-BB7609E7ABFE}"/>
                            </a:ext>
                          </a:extLst>
                        </p:cNvPr>
                        <p:cNvSpPr txBox="1">
                          <a:spLocks noRot="1" noChangeAspect="1" noMove="1" noResize="1" noEditPoints="1" noAdjustHandles="1" noChangeArrowheads="1" noChangeShapeType="1" noTextEdit="1"/>
                        </p:cNvSpPr>
                        <p:nvPr/>
                      </p:nvSpPr>
                      <p:spPr>
                        <a:xfrm>
                          <a:off x="9520644" y="5202742"/>
                          <a:ext cx="677943" cy="438518"/>
                        </a:xfrm>
                        <a:prstGeom prst="rect">
                          <a:avLst/>
                        </a:prstGeom>
                        <a:blipFill>
                          <a:blip r:embed="rId40"/>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BD81E639-FD64-791C-736D-F0FB00E0F07C}"/>
                            </a:ext>
                          </a:extLst>
                        </p:cNvPr>
                        <p:cNvSpPr txBox="1"/>
                        <p:nvPr/>
                      </p:nvSpPr>
                      <p:spPr>
                        <a:xfrm>
                          <a:off x="9835621" y="3077855"/>
                          <a:ext cx="4637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oMath>
                            </m:oMathPara>
                          </a14:m>
                          <a:endParaRPr lang="el-GR" dirty="0"/>
                        </a:p>
                      </p:txBody>
                    </p:sp>
                  </mc:Choice>
                  <mc:Fallback xmlns="">
                    <p:sp>
                      <p:nvSpPr>
                        <p:cNvPr id="138" name="TextBox 137">
                          <a:extLst>
                            <a:ext uri="{FF2B5EF4-FFF2-40B4-BE49-F238E27FC236}">
                              <a16:creationId xmlns:a16="http://schemas.microsoft.com/office/drawing/2014/main" id="{BD81E639-FD64-791C-736D-F0FB00E0F07C}"/>
                            </a:ext>
                          </a:extLst>
                        </p:cNvPr>
                        <p:cNvSpPr txBox="1">
                          <a:spLocks noRot="1" noChangeAspect="1" noMove="1" noResize="1" noEditPoints="1" noAdjustHandles="1" noChangeArrowheads="1" noChangeShapeType="1" noTextEdit="1"/>
                        </p:cNvSpPr>
                        <p:nvPr/>
                      </p:nvSpPr>
                      <p:spPr>
                        <a:xfrm>
                          <a:off x="9835621" y="3077855"/>
                          <a:ext cx="463717" cy="369332"/>
                        </a:xfrm>
                        <a:prstGeom prst="rect">
                          <a:avLst/>
                        </a:prstGeom>
                        <a:blipFill>
                          <a:blip r:embed="rId4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F46E433-E30A-FD54-BEB4-7DBBF854DC98}"/>
                            </a:ext>
                          </a:extLst>
                        </p:cNvPr>
                        <p:cNvSpPr txBox="1"/>
                        <p:nvPr/>
                      </p:nvSpPr>
                      <p:spPr>
                        <a:xfrm>
                          <a:off x="9899007" y="4809553"/>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2</m:t>
                                    </m:r>
                                  </m:sub>
                                </m:sSub>
                              </m:oMath>
                            </m:oMathPara>
                          </a14:m>
                          <a:endParaRPr lang="el-GR" dirty="0"/>
                        </a:p>
                      </p:txBody>
                    </p:sp>
                  </mc:Choice>
                  <mc:Fallback xmlns="">
                    <p:sp>
                      <p:nvSpPr>
                        <p:cNvPr id="139" name="TextBox 138">
                          <a:extLst>
                            <a:ext uri="{FF2B5EF4-FFF2-40B4-BE49-F238E27FC236}">
                              <a16:creationId xmlns:a16="http://schemas.microsoft.com/office/drawing/2014/main" id="{0F46E433-E30A-FD54-BEB4-7DBBF854DC98}"/>
                            </a:ext>
                          </a:extLst>
                        </p:cNvPr>
                        <p:cNvSpPr txBox="1">
                          <a:spLocks noRot="1" noChangeAspect="1" noMove="1" noResize="1" noEditPoints="1" noAdjustHandles="1" noChangeArrowheads="1" noChangeShapeType="1" noTextEdit="1"/>
                        </p:cNvSpPr>
                        <p:nvPr/>
                      </p:nvSpPr>
                      <p:spPr>
                        <a:xfrm>
                          <a:off x="9899007" y="4809553"/>
                          <a:ext cx="469039" cy="369332"/>
                        </a:xfrm>
                        <a:prstGeom prst="rect">
                          <a:avLst/>
                        </a:prstGeom>
                        <a:blipFill>
                          <a:blip r:embed="rId42"/>
                          <a:stretch>
                            <a:fillRect b="-169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DDD9778-0F41-50C6-936F-241310EC99E9}"/>
                        </a:ext>
                      </a:extLst>
                    </p:cNvPr>
                    <p:cNvSpPr txBox="1"/>
                    <p:nvPr/>
                  </p:nvSpPr>
                  <p:spPr>
                    <a:xfrm>
                      <a:off x="11353800" y="2663499"/>
                      <a:ext cx="4560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oMath>
                        </m:oMathPara>
                      </a14:m>
                      <a:endParaRPr lang="en-US" dirty="0"/>
                    </a:p>
                  </p:txBody>
                </p:sp>
              </mc:Choice>
              <mc:Fallback xmlns="">
                <p:sp>
                  <p:nvSpPr>
                    <p:cNvPr id="55" name="TextBox 54">
                      <a:extLst>
                        <a:ext uri="{FF2B5EF4-FFF2-40B4-BE49-F238E27FC236}">
                          <a16:creationId xmlns:a16="http://schemas.microsoft.com/office/drawing/2014/main" id="{CDDD9778-0F41-50C6-936F-241310EC99E9}"/>
                        </a:ext>
                      </a:extLst>
                    </p:cNvPr>
                    <p:cNvSpPr txBox="1">
                      <a:spLocks noRot="1" noChangeAspect="1" noMove="1" noResize="1" noEditPoints="1" noAdjustHandles="1" noChangeArrowheads="1" noChangeShapeType="1" noTextEdit="1"/>
                    </p:cNvSpPr>
                    <p:nvPr/>
                  </p:nvSpPr>
                  <p:spPr>
                    <a:xfrm>
                      <a:off x="11353800" y="2663499"/>
                      <a:ext cx="456022" cy="369332"/>
                    </a:xfrm>
                    <a:prstGeom prst="rect">
                      <a:avLst/>
                    </a:prstGeom>
                    <a:blipFill>
                      <a:blip r:embed="rId43"/>
                      <a:stretch>
                        <a:fillRect t="-6780" r="-12329" b="-1016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0D7E08-4E35-0D6B-527A-4986D835DA6F}"/>
                      </a:ext>
                    </a:extLst>
                  </p:cNvPr>
                  <p:cNvSpPr txBox="1"/>
                  <p:nvPr/>
                </p:nvSpPr>
                <p:spPr>
                  <a:xfrm>
                    <a:off x="11413728" y="4372457"/>
                    <a:ext cx="4613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F00D7E08-4E35-0D6B-527A-4986D835DA6F}"/>
                      </a:ext>
                    </a:extLst>
                  </p:cNvPr>
                  <p:cNvSpPr txBox="1">
                    <a:spLocks noRot="1" noChangeAspect="1" noMove="1" noResize="1" noEditPoints="1" noAdjustHandles="1" noChangeArrowheads="1" noChangeShapeType="1" noTextEdit="1"/>
                  </p:cNvSpPr>
                  <p:nvPr/>
                </p:nvSpPr>
                <p:spPr>
                  <a:xfrm>
                    <a:off x="11413728" y="4372457"/>
                    <a:ext cx="461344" cy="369332"/>
                  </a:xfrm>
                  <a:prstGeom prst="rect">
                    <a:avLst/>
                  </a:prstGeom>
                  <a:blipFill>
                    <a:blip r:embed="rId44"/>
                    <a:stretch>
                      <a:fillRect t="-6780" r="-10811" b="-1016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8AD8CF-2E33-08F3-F8C9-C8FE9E559D5E}"/>
                    </a:ext>
                  </a:extLst>
                </p:cNvPr>
                <p:cNvSpPr txBox="1"/>
                <p:nvPr/>
              </p:nvSpPr>
              <p:spPr>
                <a:xfrm>
                  <a:off x="11461959" y="3930894"/>
                  <a:ext cx="4650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DC8AD8CF-2E33-08F3-F8C9-C8FE9E559D5E}"/>
                    </a:ext>
                  </a:extLst>
                </p:cNvPr>
                <p:cNvSpPr txBox="1">
                  <a:spLocks noRot="1" noChangeAspect="1" noMove="1" noResize="1" noEditPoints="1" noAdjustHandles="1" noChangeArrowheads="1" noChangeShapeType="1" noTextEdit="1"/>
                </p:cNvSpPr>
                <p:nvPr/>
              </p:nvSpPr>
              <p:spPr>
                <a:xfrm>
                  <a:off x="11461959" y="3930894"/>
                  <a:ext cx="465064" cy="369332"/>
                </a:xfrm>
                <a:prstGeom prst="rect">
                  <a:avLst/>
                </a:prstGeom>
                <a:blipFill>
                  <a:blip r:embed="rId4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59BD39C-6C0B-FF38-6B6E-188FC5DB88C9}"/>
                    </a:ext>
                  </a:extLst>
                </p:cNvPr>
                <p:cNvSpPr txBox="1"/>
                <p:nvPr/>
              </p:nvSpPr>
              <p:spPr>
                <a:xfrm>
                  <a:off x="11489155" y="4858801"/>
                  <a:ext cx="4378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859BD39C-6C0B-FF38-6B6E-188FC5DB88C9}"/>
                    </a:ext>
                  </a:extLst>
                </p:cNvPr>
                <p:cNvSpPr txBox="1">
                  <a:spLocks noRot="1" noChangeAspect="1" noMove="1" noResize="1" noEditPoints="1" noAdjustHandles="1" noChangeArrowheads="1" noChangeShapeType="1" noTextEdit="1"/>
                </p:cNvSpPr>
                <p:nvPr/>
              </p:nvSpPr>
              <p:spPr>
                <a:xfrm>
                  <a:off x="11489155" y="4858801"/>
                  <a:ext cx="437868" cy="369332"/>
                </a:xfrm>
                <a:prstGeom prst="rect">
                  <a:avLst/>
                </a:prstGeom>
                <a:blipFill>
                  <a:blip r:embed="rId4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24785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A1ED9AD8-2BAC-1C82-1B9B-2BD836E9F385}"/>
              </a:ext>
            </a:extLst>
          </p:cNvPr>
          <p:cNvPicPr>
            <a:picLocks noChangeAspect="1"/>
          </p:cNvPicPr>
          <p:nvPr/>
        </p:nvPicPr>
        <p:blipFill>
          <a:blip r:embed="rId2"/>
          <a:stretch>
            <a:fillRect/>
          </a:stretch>
        </p:blipFill>
        <p:spPr>
          <a:xfrm>
            <a:off x="6795913" y="3515249"/>
            <a:ext cx="5016215" cy="3023663"/>
          </a:xfrm>
          <a:prstGeom prst="rect">
            <a:avLst/>
          </a:prstGeom>
        </p:spPr>
      </p:pic>
      <p:sp>
        <p:nvSpPr>
          <p:cNvPr id="2" name="Τίτλος 1">
            <a:extLst>
              <a:ext uri="{FF2B5EF4-FFF2-40B4-BE49-F238E27FC236}">
                <a16:creationId xmlns:a16="http://schemas.microsoft.com/office/drawing/2014/main" id="{C5DE4EEA-E26D-BC6F-A725-CC73A62F8892}"/>
              </a:ext>
            </a:extLst>
          </p:cNvPr>
          <p:cNvSpPr>
            <a:spLocks noGrp="1"/>
          </p:cNvSpPr>
          <p:nvPr>
            <p:ph type="title"/>
          </p:nvPr>
        </p:nvSpPr>
        <p:spPr>
          <a:xfrm>
            <a:off x="541020" y="126746"/>
            <a:ext cx="5681472" cy="1325563"/>
          </a:xfrm>
        </p:spPr>
        <p:txBody>
          <a:bodyPr>
            <a:normAutofit/>
          </a:bodyPr>
          <a:lstStyle/>
          <a:p>
            <a:r>
              <a:rPr lang="en-US" sz="4000" dirty="0"/>
              <a:t>Automatic Differentiation</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7D3BD463-24CD-8604-AF4E-AA85427202C2}"/>
                  </a:ext>
                </a:extLst>
              </p:cNvPr>
              <p:cNvSpPr>
                <a:spLocks noGrp="1"/>
              </p:cNvSpPr>
              <p:nvPr>
                <p:ph idx="1"/>
              </p:nvPr>
            </p:nvSpPr>
            <p:spPr>
              <a:xfrm>
                <a:off x="573024" y="1339580"/>
                <a:ext cx="5882640" cy="2953830"/>
              </a:xfrm>
            </p:spPr>
            <p:txBody>
              <a:bodyPr>
                <a:normAutofit/>
              </a:bodyPr>
              <a:lstStyle/>
              <a:p>
                <a:r>
                  <a:rPr lang="en-US" sz="2000" dirty="0"/>
                  <a:t>The feedforward </a:t>
                </a:r>
                <a14:m>
                  <m:oMath xmlns:m="http://schemas.openxmlformats.org/officeDocument/2006/math">
                    <m:r>
                      <a:rPr lang="en-US" sz="2000" b="0" i="1" smtClean="0">
                        <a:latin typeface="Cambria Math" panose="02040503050406030204" pitchFamily="18" charset="0"/>
                      </a:rPr>
                      <m:t>→</m:t>
                    </m:r>
                  </m:oMath>
                </a14:m>
                <a:r>
                  <a:rPr lang="en-US" sz="2000" dirty="0"/>
                  <a:t> backpropagation algorithm can be represented by a bidirectional graph, which:</a:t>
                </a:r>
              </a:p>
              <a:p>
                <a:pPr lvl="1">
                  <a:buFont typeface="Wingdings" panose="05000000000000000000" pitchFamily="2" charset="2"/>
                  <a:buChar char="Ø"/>
                </a:pPr>
                <a:r>
                  <a:rPr lang="en-US" sz="1800" dirty="0"/>
                  <a:t>Replaces </a:t>
                </a:r>
                <a:r>
                  <a:rPr lang="en-US" sz="1800" i="1" dirty="0"/>
                  <a:t>for </a:t>
                </a:r>
                <a:r>
                  <a:rPr lang="en-US" sz="1800" dirty="0"/>
                  <a:t>loops and speeds up calculations.</a:t>
                </a:r>
              </a:p>
              <a:p>
                <a:pPr lvl="1">
                  <a:buFont typeface="Wingdings" panose="05000000000000000000" pitchFamily="2" charset="2"/>
                  <a:buChar char="Ø"/>
                </a:pPr>
                <a:r>
                  <a:rPr lang="en-US" sz="1800" dirty="0"/>
                  <a:t>Traces the gradients of a variable during the forward stage.</a:t>
                </a:r>
              </a:p>
              <a:p>
                <a:r>
                  <a:rPr lang="en-US" sz="2000" dirty="0"/>
                  <a:t>Utilizes </a:t>
                </a:r>
                <a:r>
                  <a:rPr lang="en-US" sz="2000" b="1" dirty="0"/>
                  <a:t>Dual Numbers</a:t>
                </a:r>
                <a:r>
                  <a:rPr lang="en-US" sz="2000" dirty="0"/>
                  <a:t>: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sup>
                    </m:sSup>
                    <m:r>
                      <a:rPr lang="el-GR" sz="2000" b="0" i="1" smtClean="0">
                        <a:latin typeface="Cambria Math" panose="02040503050406030204" pitchFamily="18" charset="0"/>
                      </a:rPr>
                      <m:t>𝜀</m:t>
                    </m:r>
                  </m:oMath>
                </a14:m>
                <a:r>
                  <a:rPr lang="el-GR" sz="2000" dirty="0"/>
                  <a:t>, </a:t>
                </a:r>
                <a:r>
                  <a:rPr lang="en-US" sz="2000" dirty="0"/>
                  <a:t>with </a:t>
                </a:r>
                <a14:m>
                  <m:oMath xmlns:m="http://schemas.openxmlformats.org/officeDocument/2006/math">
                    <m:sSup>
                      <m:sSupPr>
                        <m:ctrlPr>
                          <a:rPr lang="el-GR" sz="2000" b="0" i="1" smtClean="0">
                            <a:latin typeface="Cambria Math" panose="02040503050406030204" pitchFamily="18" charset="0"/>
                          </a:rPr>
                        </m:ctrlPr>
                      </m:sSupPr>
                      <m:e>
                        <m:r>
                          <a:rPr lang="el-GR" sz="2000" b="0" i="1" smtClean="0">
                            <a:latin typeface="Cambria Math" panose="02040503050406030204" pitchFamily="18" charset="0"/>
                          </a:rPr>
                          <m:t>𝜀</m:t>
                        </m:r>
                      </m:e>
                      <m:sup>
                        <m:r>
                          <a:rPr lang="el-GR" sz="2000" b="0" i="1" smtClean="0">
                            <a:latin typeface="Cambria Math" panose="02040503050406030204" pitchFamily="18" charset="0"/>
                          </a:rPr>
                          <m:t>2</m:t>
                        </m:r>
                      </m:sup>
                    </m:sSup>
                    <m:r>
                      <a:rPr lang="el-GR" sz="2000" b="0" i="1" smtClean="0">
                        <a:latin typeface="Cambria Math" panose="02040503050406030204" pitchFamily="18" charset="0"/>
                      </a:rPr>
                      <m:t>=0</m:t>
                    </m:r>
                  </m:oMath>
                </a14:m>
                <a:r>
                  <a:rPr lang="en-US" sz="2000" dirty="0"/>
                  <a:t>.</a:t>
                </a:r>
              </a:p>
              <a:p>
                <a:r>
                  <a:rPr lang="en-US" sz="2000" dirty="0"/>
                  <a:t>Utilizes </a:t>
                </a:r>
                <a14:m>
                  <m:oMath xmlns:m="http://schemas.openxmlformats.org/officeDocument/2006/math">
                    <m:r>
                      <a:rPr lang="en-US" sz="2000" b="0" i="1" smtClean="0">
                        <a:latin typeface="Cambria Math" panose="02040503050406030204" pitchFamily="18" charset="0"/>
                      </a:rPr>
                      <m:t>𝐺𝑃𝑈</m:t>
                    </m:r>
                    <m:r>
                      <a:rPr lang="en-US" sz="2000" b="0" i="1" smtClean="0">
                        <a:latin typeface="Cambria Math" panose="02040503050406030204" pitchFamily="18" charset="0"/>
                      </a:rPr>
                      <m:t>/</m:t>
                    </m:r>
                    <m:r>
                      <a:rPr lang="en-US" sz="2000" b="0" i="1" smtClean="0">
                        <a:latin typeface="Cambria Math" panose="02040503050406030204" pitchFamily="18" charset="0"/>
                      </a:rPr>
                      <m:t>𝑇𝑃𝑈</m:t>
                    </m:r>
                  </m:oMath>
                </a14:m>
                <a:r>
                  <a:rPr lang="en-US" sz="2000" dirty="0"/>
                  <a:t> devices to speed-up the computation process.</a:t>
                </a:r>
              </a:p>
            </p:txBody>
          </p:sp>
        </mc:Choice>
        <mc:Fallback xmlns="">
          <p:sp>
            <p:nvSpPr>
              <p:cNvPr id="3" name="Θέση περιεχομένου 2">
                <a:extLst>
                  <a:ext uri="{FF2B5EF4-FFF2-40B4-BE49-F238E27FC236}">
                    <a16:creationId xmlns:a16="http://schemas.microsoft.com/office/drawing/2014/main" id="{7D3BD463-24CD-8604-AF4E-AA85427202C2}"/>
                  </a:ext>
                </a:extLst>
              </p:cNvPr>
              <p:cNvSpPr>
                <a:spLocks noGrp="1" noRot="1" noChangeAspect="1" noMove="1" noResize="1" noEditPoints="1" noAdjustHandles="1" noChangeArrowheads="1" noChangeShapeType="1" noTextEdit="1"/>
              </p:cNvSpPr>
              <p:nvPr>
                <p:ph idx="1"/>
              </p:nvPr>
            </p:nvSpPr>
            <p:spPr>
              <a:xfrm>
                <a:off x="573024" y="1339580"/>
                <a:ext cx="5882640" cy="2953830"/>
              </a:xfrm>
              <a:blipFill>
                <a:blip r:embed="rId3"/>
                <a:stretch>
                  <a:fillRect l="-933" t="-2066" b="-826"/>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509C1034-68C7-02CC-7D18-F6BF3649608B}"/>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FC7E6D1C-0626-F277-EFEE-1266A5291530}"/>
              </a:ext>
            </a:extLst>
          </p:cNvPr>
          <p:cNvSpPr>
            <a:spLocks noGrp="1"/>
          </p:cNvSpPr>
          <p:nvPr>
            <p:ph type="sldNum" sz="quarter" idx="12"/>
          </p:nvPr>
        </p:nvSpPr>
        <p:spPr/>
        <p:txBody>
          <a:bodyPr/>
          <a:lstStyle/>
          <a:p>
            <a:fld id="{4ACA1919-B5C6-4827-8B15-372F46BB4020}" type="slidenum">
              <a:rPr lang="en-US" smtClean="0"/>
              <a:t>33</a:t>
            </a:fld>
            <a:endParaRPr lang="en-US"/>
          </a:p>
        </p:txBody>
      </p:sp>
      <p:pic>
        <p:nvPicPr>
          <p:cNvPr id="3074" name="Picture 2" descr="Automatic Differentiation. This post will present Automatic… | by rhome |  Medium">
            <a:extLst>
              <a:ext uri="{FF2B5EF4-FFF2-40B4-BE49-F238E27FC236}">
                <a16:creationId xmlns:a16="http://schemas.microsoft.com/office/drawing/2014/main" id="{79B66DBA-B3CE-1D5A-B155-35FFBF0B3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664" y="136525"/>
            <a:ext cx="5696713" cy="320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099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88A1DDE-61C4-A064-62F5-13D0BC1744F7}"/>
              </a:ext>
            </a:extLst>
          </p:cNvPr>
          <p:cNvSpPr>
            <a:spLocks noGrp="1"/>
          </p:cNvSpPr>
          <p:nvPr>
            <p:ph type="title"/>
          </p:nvPr>
        </p:nvSpPr>
        <p:spPr>
          <a:xfrm>
            <a:off x="838200" y="136525"/>
            <a:ext cx="10515600" cy="1024763"/>
          </a:xfrm>
        </p:spPr>
        <p:txBody>
          <a:bodyPr/>
          <a:lstStyle/>
          <a:p>
            <a:r>
              <a:rPr lang="en-US" dirty="0"/>
              <a:t>Universal Approximation Theorem</a:t>
            </a:r>
          </a:p>
        </p:txBody>
      </p:sp>
      <p:sp>
        <p:nvSpPr>
          <p:cNvPr id="3" name="Θέση περιεχομένου 2">
            <a:extLst>
              <a:ext uri="{FF2B5EF4-FFF2-40B4-BE49-F238E27FC236}">
                <a16:creationId xmlns:a16="http://schemas.microsoft.com/office/drawing/2014/main" id="{92B4222F-971E-296A-6C0F-161EEEDC58E8}"/>
              </a:ext>
            </a:extLst>
          </p:cNvPr>
          <p:cNvSpPr>
            <a:spLocks noGrp="1"/>
          </p:cNvSpPr>
          <p:nvPr>
            <p:ph idx="1"/>
          </p:nvPr>
        </p:nvSpPr>
        <p:spPr>
          <a:xfrm>
            <a:off x="838200" y="1130153"/>
            <a:ext cx="10515600" cy="2066543"/>
          </a:xfrm>
        </p:spPr>
        <p:txBody>
          <a:bodyPr>
            <a:normAutofit/>
          </a:bodyPr>
          <a:lstStyle/>
          <a:p>
            <a:r>
              <a:rPr lang="en-US" sz="2000" dirty="0"/>
              <a:t>An MLP with at least 1 hidden layer can approximate any function with some level of accuracy.</a:t>
            </a:r>
          </a:p>
          <a:p>
            <a:r>
              <a:rPr lang="en-US" sz="2000" dirty="0"/>
              <a:t>Limitations:</a:t>
            </a:r>
          </a:p>
          <a:p>
            <a:pPr marL="800100" lvl="1" indent="-342900">
              <a:buFont typeface="+mj-lt"/>
              <a:buAutoNum type="arabicPeriod"/>
            </a:pPr>
            <a:r>
              <a:rPr lang="en-US" sz="1600" dirty="0"/>
              <a:t>MLP is not </a:t>
            </a:r>
            <a:r>
              <a:rPr lang="en-US" sz="1600" b="1" dirty="0"/>
              <a:t>explainable</a:t>
            </a:r>
            <a:r>
              <a:rPr lang="en-US" sz="1600" dirty="0"/>
              <a:t>.</a:t>
            </a:r>
          </a:p>
          <a:p>
            <a:pPr marL="800100" lvl="1" indent="-342900">
              <a:buFont typeface="+mj-lt"/>
              <a:buAutoNum type="arabicPeriod"/>
            </a:pPr>
            <a:r>
              <a:rPr lang="en-US" sz="1600" dirty="0"/>
              <a:t>Require </a:t>
            </a:r>
            <a:r>
              <a:rPr lang="en-US" sz="1600" b="1" dirty="0"/>
              <a:t>hyperparameter tuning </a:t>
            </a:r>
            <a:r>
              <a:rPr lang="en-US" sz="1600" dirty="0"/>
              <a:t>to find ideal set of layers, neuron per layers, activations, etc.</a:t>
            </a:r>
          </a:p>
          <a:p>
            <a:pPr marL="800100" lvl="1" indent="-342900">
              <a:buFont typeface="+mj-lt"/>
              <a:buAutoNum type="arabicPeriod"/>
            </a:pPr>
            <a:r>
              <a:rPr lang="en-US" sz="1600" b="1" dirty="0"/>
              <a:t>Gradient Descent </a:t>
            </a:r>
            <a:r>
              <a:rPr lang="en-US" sz="1600" dirty="0"/>
              <a:t>might not always converge.</a:t>
            </a:r>
          </a:p>
        </p:txBody>
      </p:sp>
      <p:sp>
        <p:nvSpPr>
          <p:cNvPr id="4" name="Θέση υποσέλιδου 3">
            <a:extLst>
              <a:ext uri="{FF2B5EF4-FFF2-40B4-BE49-F238E27FC236}">
                <a16:creationId xmlns:a16="http://schemas.microsoft.com/office/drawing/2014/main" id="{5A09C31C-D16D-BF4D-DF61-4874EFFE5D0A}"/>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629E3BED-AC1B-80ED-152C-908C98EEC8FF}"/>
              </a:ext>
            </a:extLst>
          </p:cNvPr>
          <p:cNvSpPr>
            <a:spLocks noGrp="1"/>
          </p:cNvSpPr>
          <p:nvPr>
            <p:ph type="sldNum" sz="quarter" idx="12"/>
          </p:nvPr>
        </p:nvSpPr>
        <p:spPr/>
        <p:txBody>
          <a:bodyPr/>
          <a:lstStyle/>
          <a:p>
            <a:fld id="{4ACA1919-B5C6-4827-8B15-372F46BB4020}" type="slidenum">
              <a:rPr lang="en-US" smtClean="0"/>
              <a:t>34</a:t>
            </a:fld>
            <a:endParaRPr lang="en-US"/>
          </a:p>
        </p:txBody>
      </p:sp>
      <p:pic>
        <p:nvPicPr>
          <p:cNvPr id="4098" name="Picture 2" descr="Illustrative Proof of Universal Approximation Theorem | by Niranjan Kumar |  HackerNoon.com | Medium">
            <a:extLst>
              <a:ext uri="{FF2B5EF4-FFF2-40B4-BE49-F238E27FC236}">
                <a16:creationId xmlns:a16="http://schemas.microsoft.com/office/drawing/2014/main" id="{7CA2CEF6-972D-50BF-DF77-B7A30D638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681" y="3196696"/>
            <a:ext cx="7641281" cy="306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B168932-D6B5-FB57-CE61-497DA6D9E1F2}"/>
              </a:ext>
            </a:extLst>
          </p:cNvPr>
          <p:cNvSpPr>
            <a:spLocks noGrp="1"/>
          </p:cNvSpPr>
          <p:nvPr>
            <p:ph type="title"/>
          </p:nvPr>
        </p:nvSpPr>
        <p:spPr>
          <a:xfrm>
            <a:off x="838200" y="136525"/>
            <a:ext cx="10515600" cy="1325563"/>
          </a:xfrm>
        </p:spPr>
        <p:txBody>
          <a:bodyPr/>
          <a:lstStyle/>
          <a:p>
            <a:r>
              <a:rPr lang="en-US" dirty="0"/>
              <a:t>MLP Performance Improvements</a:t>
            </a:r>
          </a:p>
        </p:txBody>
      </p:sp>
      <p:sp>
        <p:nvSpPr>
          <p:cNvPr id="3" name="Θέση περιεχομένου 2">
            <a:extLst>
              <a:ext uri="{FF2B5EF4-FFF2-40B4-BE49-F238E27FC236}">
                <a16:creationId xmlns:a16="http://schemas.microsoft.com/office/drawing/2014/main" id="{113CDB67-4A16-1041-649E-CEF83275FE32}"/>
              </a:ext>
            </a:extLst>
          </p:cNvPr>
          <p:cNvSpPr>
            <a:spLocks noGrp="1"/>
          </p:cNvSpPr>
          <p:nvPr>
            <p:ph idx="1"/>
          </p:nvPr>
        </p:nvSpPr>
        <p:spPr>
          <a:xfrm>
            <a:off x="838200" y="1462088"/>
            <a:ext cx="10515600" cy="4714875"/>
          </a:xfrm>
        </p:spPr>
        <p:txBody>
          <a:bodyPr>
            <a:normAutofit/>
          </a:bodyPr>
          <a:lstStyle/>
          <a:p>
            <a:pPr>
              <a:buFont typeface="Wingdings" panose="05000000000000000000" pitchFamily="2" charset="2"/>
              <a:buChar char="ü"/>
            </a:pPr>
            <a:r>
              <a:rPr lang="en-US" sz="2000" dirty="0"/>
              <a:t>Weight Initialization.</a:t>
            </a:r>
          </a:p>
          <a:p>
            <a:pPr>
              <a:buFont typeface="Wingdings" panose="05000000000000000000" pitchFamily="2" charset="2"/>
              <a:buChar char="ü"/>
            </a:pPr>
            <a:r>
              <a:rPr lang="en-US" sz="2000" dirty="0"/>
              <a:t>Activation Functions.</a:t>
            </a:r>
          </a:p>
          <a:p>
            <a:pPr>
              <a:buFont typeface="Wingdings" panose="05000000000000000000" pitchFamily="2" charset="2"/>
              <a:buChar char="ü"/>
            </a:pPr>
            <a:r>
              <a:rPr lang="en-US" sz="2000" dirty="0"/>
              <a:t>Loss Functions.</a:t>
            </a:r>
          </a:p>
          <a:p>
            <a:pPr>
              <a:buFont typeface="Wingdings" panose="05000000000000000000" pitchFamily="2" charset="2"/>
              <a:buChar char="ü"/>
            </a:pPr>
            <a:r>
              <a:rPr lang="en-US" sz="2000" dirty="0"/>
              <a:t>Optimization Algorithms.</a:t>
            </a:r>
          </a:p>
          <a:p>
            <a:pPr>
              <a:buFont typeface="Wingdings" panose="05000000000000000000" pitchFamily="2" charset="2"/>
              <a:buChar char="ü"/>
            </a:pPr>
            <a:r>
              <a:rPr lang="en-US" sz="2000" dirty="0"/>
              <a:t>Regularization Techniques.</a:t>
            </a:r>
          </a:p>
          <a:p>
            <a:pPr>
              <a:buFont typeface="Wingdings" panose="05000000000000000000" pitchFamily="2" charset="2"/>
              <a:buChar char="ü"/>
            </a:pPr>
            <a:r>
              <a:rPr lang="en-US" sz="2000" dirty="0"/>
              <a:t>Input/Batch/Layer Normalization.</a:t>
            </a:r>
          </a:p>
          <a:p>
            <a:pPr>
              <a:buFont typeface="Wingdings" panose="05000000000000000000" pitchFamily="2" charset="2"/>
              <a:buChar char="ü"/>
            </a:pPr>
            <a:r>
              <a:rPr lang="en-US" sz="2000" dirty="0"/>
              <a:t>Architectural Enhancements.</a:t>
            </a:r>
          </a:p>
          <a:p>
            <a:pPr>
              <a:buFont typeface="Wingdings" panose="05000000000000000000" pitchFamily="2" charset="2"/>
              <a:buChar char="ü"/>
            </a:pPr>
            <a:r>
              <a:rPr lang="en-US" sz="2000" dirty="0"/>
              <a:t>Training Techniques.</a:t>
            </a:r>
          </a:p>
        </p:txBody>
      </p:sp>
      <p:sp>
        <p:nvSpPr>
          <p:cNvPr id="4" name="Θέση υποσέλιδου 3">
            <a:extLst>
              <a:ext uri="{FF2B5EF4-FFF2-40B4-BE49-F238E27FC236}">
                <a16:creationId xmlns:a16="http://schemas.microsoft.com/office/drawing/2014/main" id="{D6632EE1-4C53-2E16-02FD-5D08AF19F6AC}"/>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68892947-8C53-E86F-5369-214ED9B1BA92}"/>
              </a:ext>
            </a:extLst>
          </p:cNvPr>
          <p:cNvSpPr>
            <a:spLocks noGrp="1"/>
          </p:cNvSpPr>
          <p:nvPr>
            <p:ph type="sldNum" sz="quarter" idx="12"/>
          </p:nvPr>
        </p:nvSpPr>
        <p:spPr/>
        <p:txBody>
          <a:bodyPr/>
          <a:lstStyle/>
          <a:p>
            <a:fld id="{4ACA1919-B5C6-4827-8B15-372F46BB4020}" type="slidenum">
              <a:rPr lang="en-US" smtClean="0"/>
              <a:t>35</a:t>
            </a:fld>
            <a:endParaRPr lang="en-US"/>
          </a:p>
        </p:txBody>
      </p:sp>
    </p:spTree>
    <p:extLst>
      <p:ext uri="{BB962C8B-B14F-4D97-AF65-F5344CB8AC3E}">
        <p14:creationId xmlns:p14="http://schemas.microsoft.com/office/powerpoint/2010/main" val="1341452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C044032-D1D2-6225-AD8E-BF2693EED951}"/>
              </a:ext>
            </a:extLst>
          </p:cNvPr>
          <p:cNvSpPr>
            <a:spLocks noGrp="1"/>
          </p:cNvSpPr>
          <p:nvPr>
            <p:ph type="title"/>
          </p:nvPr>
        </p:nvSpPr>
        <p:spPr>
          <a:xfrm>
            <a:off x="774192" y="72517"/>
            <a:ext cx="8122920" cy="1088771"/>
          </a:xfrm>
        </p:spPr>
        <p:txBody>
          <a:bodyPr>
            <a:normAutofit/>
          </a:bodyPr>
          <a:lstStyle/>
          <a:p>
            <a:r>
              <a:rPr lang="en-US" sz="3600" dirty="0"/>
              <a:t>Vanishing Gradients &amp; Exploding Gradients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ED3D8353-2C14-0BE1-669E-39C6F0AC4020}"/>
                  </a:ext>
                </a:extLst>
              </p:cNvPr>
              <p:cNvSpPr>
                <a:spLocks noGrp="1"/>
              </p:cNvSpPr>
              <p:nvPr>
                <p:ph idx="1"/>
              </p:nvPr>
            </p:nvSpPr>
            <p:spPr>
              <a:xfrm>
                <a:off x="838200" y="1252728"/>
                <a:ext cx="8058912" cy="4924235"/>
              </a:xfrm>
            </p:spPr>
            <p:txBody>
              <a:bodyPr>
                <a:normAutofit/>
              </a:bodyPr>
              <a:lstStyle/>
              <a:p>
                <a:r>
                  <a:rPr lang="en-US" sz="2000" b="1" dirty="0"/>
                  <a:t>Vanishing Gradients</a:t>
                </a:r>
                <a:r>
                  <a:rPr lang="en-US" sz="2000" dirty="0"/>
                  <a:t>:</a:t>
                </a:r>
              </a:p>
              <a:p>
                <a:pPr lvl="1">
                  <a:buFont typeface="Wingdings" panose="05000000000000000000" pitchFamily="2" charset="2"/>
                  <a:buChar char="Ø"/>
                </a:pPr>
                <a:r>
                  <a:rPr lang="en-US" sz="2000" dirty="0"/>
                  <a:t>Gradients tend to become zero as the error is propagated to the initial layers.</a:t>
                </a:r>
              </a:p>
              <a:p>
                <a:pPr lvl="1">
                  <a:buFont typeface="Wingdings" panose="05000000000000000000" pitchFamily="2" charset="2"/>
                  <a:buChar char="Ø"/>
                </a:pPr>
                <a:r>
                  <a:rPr lang="en-US" sz="2000" dirty="0"/>
                  <a:t>Typically occurs when using activation functions that bound the output around zero (e.g., </a:t>
                </a:r>
                <a:r>
                  <a:rPr lang="en-US" sz="2000" i="1" dirty="0"/>
                  <a:t>Sigmoid, Tanh</a:t>
                </a:r>
                <a:r>
                  <a:rPr lang="en-US" sz="2000" dirty="0"/>
                  <a:t>).</a:t>
                </a:r>
              </a:p>
              <a:p>
                <a:pPr lvl="1">
                  <a:buFont typeface="Wingdings" panose="05000000000000000000" pitchFamily="2" charset="2"/>
                  <a:buChar char="Ø"/>
                </a:pPr>
                <a:r>
                  <a:rPr lang="en-US" sz="2000" b="1" dirty="0"/>
                  <a:t>Solution</a:t>
                </a:r>
                <a:r>
                  <a:rPr lang="en-US" sz="2000" dirty="0"/>
                  <a:t>: use </a:t>
                </a:r>
                <a:r>
                  <a:rPr lang="en-US" sz="2000" i="1" dirty="0"/>
                  <a:t>ReLU, Leaky ReLU, GELU, ELU</a:t>
                </a:r>
                <a:r>
                  <a:rPr lang="en-US" sz="2000" dirty="0"/>
                  <a:t>, etc.</a:t>
                </a:r>
              </a:p>
              <a:p>
                <a:r>
                  <a:rPr lang="en-US" sz="2000" b="1" dirty="0"/>
                  <a:t>Exploding Gradients</a:t>
                </a:r>
                <a:r>
                  <a:rPr lang="en-US" sz="2000" dirty="0"/>
                  <a:t>:</a:t>
                </a:r>
              </a:p>
              <a:p>
                <a:pPr lvl="1"/>
                <a:r>
                  <a:rPr lang="en-US" sz="1800" dirty="0"/>
                  <a:t>Gradients might become unexpectedly large, which results in large weight updates </a:t>
                </a:r>
                <a14:m>
                  <m:oMath xmlns:m="http://schemas.openxmlformats.org/officeDocument/2006/math">
                    <m:r>
                      <a:rPr lang="en-US" sz="1800" b="0" i="1" smtClean="0">
                        <a:latin typeface="Cambria Math" panose="02040503050406030204" pitchFamily="18" charset="0"/>
                      </a:rPr>
                      <m:t>→</m:t>
                    </m:r>
                  </m:oMath>
                </a14:m>
                <a:r>
                  <a:rPr lang="en-US" sz="1800" dirty="0"/>
                  <a:t> might destabilize the training of neurons.</a:t>
                </a:r>
              </a:p>
              <a:p>
                <a:pPr lvl="1"/>
                <a:r>
                  <a:rPr lang="en-US" sz="1800" dirty="0"/>
                  <a:t>This issue is common in Recurrent Neural Networks, or layers without activation functions.</a:t>
                </a:r>
              </a:p>
              <a:p>
                <a:pPr lvl="1"/>
                <a:r>
                  <a:rPr lang="en-US" sz="1800" b="1" dirty="0"/>
                  <a:t>Solution</a:t>
                </a:r>
                <a:r>
                  <a:rPr lang="en-US" sz="1800" dirty="0"/>
                  <a:t>: use </a:t>
                </a:r>
                <a:r>
                  <a:rPr lang="en-US" sz="1800" i="1" dirty="0"/>
                  <a:t>Sigmoid, Tanh </a:t>
                </a:r>
                <a:r>
                  <a:rPr lang="en-US" sz="1800" dirty="0"/>
                  <a:t>at the layers that cause the exploding gradients and normalize/scale inputs. More advanced solutions include Gradient Clipping, which does not allow gradients to exceed a specific value.</a:t>
                </a:r>
              </a:p>
            </p:txBody>
          </p:sp>
        </mc:Choice>
        <mc:Fallback xmlns="">
          <p:sp>
            <p:nvSpPr>
              <p:cNvPr id="3" name="Θέση περιεχομένου 2">
                <a:extLst>
                  <a:ext uri="{FF2B5EF4-FFF2-40B4-BE49-F238E27FC236}">
                    <a16:creationId xmlns:a16="http://schemas.microsoft.com/office/drawing/2014/main" id="{ED3D8353-2C14-0BE1-669E-39C6F0AC4020}"/>
                  </a:ext>
                </a:extLst>
              </p:cNvPr>
              <p:cNvSpPr>
                <a:spLocks noGrp="1" noRot="1" noChangeAspect="1" noMove="1" noResize="1" noEditPoints="1" noAdjustHandles="1" noChangeArrowheads="1" noChangeShapeType="1" noTextEdit="1"/>
              </p:cNvSpPr>
              <p:nvPr>
                <p:ph idx="1"/>
              </p:nvPr>
            </p:nvSpPr>
            <p:spPr>
              <a:xfrm>
                <a:off x="838200" y="1252728"/>
                <a:ext cx="8058912" cy="4924235"/>
              </a:xfrm>
              <a:blipFill>
                <a:blip r:embed="rId2"/>
                <a:stretch>
                  <a:fillRect l="-681" t="-1239"/>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46ADB597-DB51-BF32-7188-4C4611B860BA}"/>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EB1B8C99-9175-8B47-A0EC-950FF1C2CB42}"/>
              </a:ext>
            </a:extLst>
          </p:cNvPr>
          <p:cNvSpPr>
            <a:spLocks noGrp="1"/>
          </p:cNvSpPr>
          <p:nvPr>
            <p:ph type="sldNum" sz="quarter" idx="12"/>
          </p:nvPr>
        </p:nvSpPr>
        <p:spPr/>
        <p:txBody>
          <a:bodyPr/>
          <a:lstStyle/>
          <a:p>
            <a:fld id="{4ACA1919-B5C6-4827-8B15-372F46BB4020}" type="slidenum">
              <a:rPr lang="en-US" smtClean="0"/>
              <a:t>36</a:t>
            </a:fld>
            <a:endParaRPr lang="en-US"/>
          </a:p>
        </p:txBody>
      </p:sp>
      <p:pic>
        <p:nvPicPr>
          <p:cNvPr id="6" name="Εικόνα 5">
            <a:extLst>
              <a:ext uri="{FF2B5EF4-FFF2-40B4-BE49-F238E27FC236}">
                <a16:creationId xmlns:a16="http://schemas.microsoft.com/office/drawing/2014/main" id="{6D4B2138-E773-3CF5-0376-E2C4CA2248F6}"/>
              </a:ext>
            </a:extLst>
          </p:cNvPr>
          <p:cNvPicPr>
            <a:picLocks noChangeAspect="1"/>
          </p:cNvPicPr>
          <p:nvPr/>
        </p:nvPicPr>
        <p:blipFill>
          <a:blip r:embed="rId3"/>
          <a:stretch>
            <a:fillRect/>
          </a:stretch>
        </p:blipFill>
        <p:spPr>
          <a:xfrm>
            <a:off x="9070466" y="136525"/>
            <a:ext cx="2880741" cy="6220842"/>
          </a:xfrm>
          <a:prstGeom prst="rect">
            <a:avLst/>
          </a:prstGeom>
        </p:spPr>
      </p:pic>
    </p:spTree>
    <p:extLst>
      <p:ext uri="{BB962C8B-B14F-4D97-AF65-F5344CB8AC3E}">
        <p14:creationId xmlns:p14="http://schemas.microsoft.com/office/powerpoint/2010/main" val="4023346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EF933F-706B-C02C-F9FC-362B92FC473F}"/>
              </a:ext>
            </a:extLst>
          </p:cNvPr>
          <p:cNvSpPr>
            <a:spLocks noGrp="1"/>
          </p:cNvSpPr>
          <p:nvPr>
            <p:ph type="title"/>
          </p:nvPr>
        </p:nvSpPr>
        <p:spPr>
          <a:xfrm>
            <a:off x="838196" y="89024"/>
            <a:ext cx="10515600" cy="1015875"/>
          </a:xfrm>
        </p:spPr>
        <p:txBody>
          <a:bodyPr>
            <a:normAutofit/>
          </a:bodyPr>
          <a:lstStyle/>
          <a:p>
            <a:r>
              <a:rPr lang="en-US" sz="4000" dirty="0"/>
              <a:t>Dying Neurons &amp; Linearity</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C4408CAA-1542-1A6B-F206-005059F9EBB1}"/>
                  </a:ext>
                </a:extLst>
              </p:cNvPr>
              <p:cNvSpPr>
                <a:spLocks noGrp="1"/>
              </p:cNvSpPr>
              <p:nvPr>
                <p:ph idx="1"/>
              </p:nvPr>
            </p:nvSpPr>
            <p:spPr>
              <a:xfrm>
                <a:off x="742946" y="1247711"/>
                <a:ext cx="6410329" cy="4695889"/>
              </a:xfrm>
            </p:spPr>
            <p:txBody>
              <a:bodyPr>
                <a:normAutofit/>
              </a:bodyPr>
              <a:lstStyle/>
              <a:p>
                <a:r>
                  <a:rPr lang="en-US" sz="2000" b="1" dirty="0"/>
                  <a:t>Dying Neurons</a:t>
                </a:r>
                <a:r>
                  <a:rPr lang="en-US" sz="2000" dirty="0"/>
                  <a:t>: </a:t>
                </a:r>
              </a:p>
              <a:p>
                <a:pPr lvl="1">
                  <a:buFont typeface="Wingdings" panose="05000000000000000000" pitchFamily="2" charset="2"/>
                  <a:buChar char="Ø"/>
                </a:pPr>
                <a:r>
                  <a:rPr lang="en-US" sz="1800" dirty="0"/>
                  <a:t>When gradients become zero, the weights of a neuron cannot be updated (dying). For Gradient Descent: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l-GR" sz="1800" b="0" i="1" smtClean="0">
                        <a:latin typeface="Cambria Math" panose="02040503050406030204" pitchFamily="18" charset="0"/>
                      </a:rPr>
                      <m:t>𝜂</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𝑤</m:t>
                    </m:r>
                  </m:oMath>
                </a14:m>
                <a:r>
                  <a:rPr lang="en-US" sz="1800" dirty="0"/>
                  <a:t> if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=0</m:t>
                    </m:r>
                  </m:oMath>
                </a14:m>
                <a:r>
                  <a:rPr lang="en-US" sz="1800" dirty="0"/>
                  <a:t>). This can easily happen with ReLU, since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𝑟</m:t>
                        </m:r>
                      </m:e>
                      <m:sup>
                        <m:r>
                          <a:rPr lang="en-US" sz="1800" i="1">
                            <a:latin typeface="Cambria Math" panose="02040503050406030204" pitchFamily="18" charset="0"/>
                          </a:rPr>
                          <m:t>′</m:t>
                        </m:r>
                      </m:sup>
                    </m:sSup>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=0</m:t>
                    </m:r>
                  </m:oMath>
                </a14:m>
                <a:r>
                  <a:rPr lang="en-US" sz="1800" dirty="0"/>
                  <a:t> for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&lt;0</m:t>
                    </m:r>
                  </m:oMath>
                </a14:m>
                <a:r>
                  <a:rPr lang="en-US" sz="1800" dirty="0"/>
                  <a:t>.</a:t>
                </a:r>
              </a:p>
              <a:p>
                <a:pPr lvl="1">
                  <a:buFont typeface="Wingdings" panose="05000000000000000000" pitchFamily="2" charset="2"/>
                  <a:buChar char="Ø"/>
                </a:pPr>
                <a:r>
                  <a:rPr lang="en-US" sz="1800" b="1" dirty="0"/>
                  <a:t>Solution</a:t>
                </a:r>
                <a:r>
                  <a:rPr lang="en-US" sz="1800" dirty="0"/>
                  <a:t>: use ReLU variations which can be differentiated when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&lt;0</m:t>
                    </m:r>
                  </m:oMath>
                </a14:m>
                <a:r>
                  <a:rPr lang="en-US" sz="1800" dirty="0"/>
                  <a:t>, e.g., Leaky ReLU.</a:t>
                </a:r>
              </a:p>
              <a:p>
                <a:r>
                  <a:rPr lang="en-US" sz="2000" b="1" dirty="0"/>
                  <a:t>Linearity</a:t>
                </a:r>
                <a:r>
                  <a:rPr lang="en-US" sz="2000" dirty="0"/>
                  <a:t>: </a:t>
                </a:r>
              </a:p>
              <a:p>
                <a:pPr lvl="1">
                  <a:buFont typeface="Wingdings" panose="05000000000000000000" pitchFamily="2" charset="2"/>
                  <a:buChar char="Ø"/>
                </a:pPr>
                <a:r>
                  <a:rPr lang="en-US" sz="1800" dirty="0"/>
                  <a:t>When using many linear activations, such as Leaky ReLU, the outputs of neurons eventually become linear, reducing the ability of the network to model non-linear relationships.</a:t>
                </a:r>
              </a:p>
              <a:p>
                <a:pPr lvl="1">
                  <a:buFont typeface="Wingdings" panose="05000000000000000000" pitchFamily="2" charset="2"/>
                  <a:buChar char="Ø"/>
                </a:pPr>
                <a:r>
                  <a:rPr lang="en-US" sz="1800" b="1" dirty="0"/>
                  <a:t>Solution</a:t>
                </a:r>
                <a:r>
                  <a:rPr lang="en-US" sz="1800" dirty="0"/>
                  <a:t>: use Non-linear approximation of ReLU, such as </a:t>
                </a:r>
                <a:r>
                  <a:rPr lang="en-US" sz="1800" i="1" dirty="0"/>
                  <a:t>ELU, GELU.</a:t>
                </a:r>
              </a:p>
            </p:txBody>
          </p:sp>
        </mc:Choice>
        <mc:Fallback xmlns="">
          <p:sp>
            <p:nvSpPr>
              <p:cNvPr id="3" name="Θέση περιεχομένου 2">
                <a:extLst>
                  <a:ext uri="{FF2B5EF4-FFF2-40B4-BE49-F238E27FC236}">
                    <a16:creationId xmlns:a16="http://schemas.microsoft.com/office/drawing/2014/main" id="{C4408CAA-1542-1A6B-F206-005059F9EBB1}"/>
                  </a:ext>
                </a:extLst>
              </p:cNvPr>
              <p:cNvSpPr>
                <a:spLocks noGrp="1" noRot="1" noChangeAspect="1" noMove="1" noResize="1" noEditPoints="1" noAdjustHandles="1" noChangeArrowheads="1" noChangeShapeType="1" noTextEdit="1"/>
              </p:cNvSpPr>
              <p:nvPr>
                <p:ph idx="1"/>
              </p:nvPr>
            </p:nvSpPr>
            <p:spPr>
              <a:xfrm>
                <a:off x="742946" y="1247711"/>
                <a:ext cx="6410329" cy="4695889"/>
              </a:xfrm>
              <a:blipFill>
                <a:blip r:embed="rId2"/>
                <a:stretch>
                  <a:fillRect l="-856" t="-1299"/>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F1D3E008-1F2A-9422-DBC9-F8E1F6557D78}"/>
              </a:ext>
            </a:extLst>
          </p:cNvPr>
          <p:cNvSpPr>
            <a:spLocks noGrp="1"/>
          </p:cNvSpPr>
          <p:nvPr>
            <p:ph type="ftr" sz="quarter" idx="11"/>
          </p:nvPr>
        </p:nvSpPr>
        <p:spPr>
          <a:xfrm>
            <a:off x="4038596" y="6429249"/>
            <a:ext cx="4114800" cy="365125"/>
          </a:xfrm>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D193D08B-9E31-6655-60EF-ED6DF1AAE78C}"/>
              </a:ext>
            </a:extLst>
          </p:cNvPr>
          <p:cNvSpPr>
            <a:spLocks noGrp="1"/>
          </p:cNvSpPr>
          <p:nvPr>
            <p:ph type="sldNum" sz="quarter" idx="12"/>
          </p:nvPr>
        </p:nvSpPr>
        <p:spPr>
          <a:xfrm>
            <a:off x="8597266" y="6429248"/>
            <a:ext cx="2743200" cy="365125"/>
          </a:xfrm>
        </p:spPr>
        <p:txBody>
          <a:bodyPr/>
          <a:lstStyle/>
          <a:p>
            <a:fld id="{4ACA1919-B5C6-4827-8B15-372F46BB4020}" type="slidenum">
              <a:rPr lang="en-US" smtClean="0"/>
              <a:t>37</a:t>
            </a:fld>
            <a:endParaRPr lang="en-US" dirty="0"/>
          </a:p>
        </p:txBody>
      </p:sp>
      <p:grpSp>
        <p:nvGrpSpPr>
          <p:cNvPr id="12" name="Ομάδα 11">
            <a:extLst>
              <a:ext uri="{FF2B5EF4-FFF2-40B4-BE49-F238E27FC236}">
                <a16:creationId xmlns:a16="http://schemas.microsoft.com/office/drawing/2014/main" id="{35F5625A-6783-519B-B1A4-E0C94BC089AF}"/>
              </a:ext>
            </a:extLst>
          </p:cNvPr>
          <p:cNvGrpSpPr/>
          <p:nvPr/>
        </p:nvGrpSpPr>
        <p:grpSpPr>
          <a:xfrm>
            <a:off x="7374943" y="519080"/>
            <a:ext cx="4655132" cy="4681138"/>
            <a:chOff x="7374943" y="519080"/>
            <a:chExt cx="4655132" cy="4681138"/>
          </a:xfrm>
        </p:grpSpPr>
        <p:pic>
          <p:nvPicPr>
            <p:cNvPr id="5122" name="Picture 2" descr="The rise of GELU - by Richard Demsyn-Jones">
              <a:extLst>
                <a:ext uri="{FF2B5EF4-FFF2-40B4-BE49-F238E27FC236}">
                  <a16:creationId xmlns:a16="http://schemas.microsoft.com/office/drawing/2014/main" id="{20B9593E-56EB-C318-87D0-C0C9A64E4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943" y="519080"/>
              <a:ext cx="4655132" cy="3076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343DD9-1994-0A9B-6EFB-35953BEAD528}"/>
                    </a:ext>
                  </a:extLst>
                </p:cNvPr>
                <p:cNvSpPr txBox="1"/>
                <p:nvPr/>
              </p:nvSpPr>
              <p:spPr>
                <a:xfrm>
                  <a:off x="8023308" y="3772790"/>
                  <a:ext cx="3425746" cy="617028"/>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𝐸𝐿𝑈</m:t>
                      </m:r>
                    </m:oMath>
                  </a14:m>
                  <a:r>
                    <a:rPr lang="en-US" dirty="0"/>
                    <a: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r>
                                  <a:rPr lang="en-US" b="0" i="1" smtClean="0">
                                    <a:latin typeface="Cambria Math" panose="02040503050406030204" pitchFamily="18" charset="0"/>
                                  </a:rPr>
                                  <m:t>,</m:t>
                                </m:r>
                              </m:e>
                              <m:e>
                                <m:r>
                                  <a:rPr lang="en-US" b="0" i="1" smtClean="0">
                                    <a:latin typeface="Cambria Math" panose="02040503050406030204" pitchFamily="18" charset="0"/>
                                  </a:rPr>
                                  <m:t>𝑥</m:t>
                                </m:r>
                                <m:r>
                                  <a:rPr lang="en-US" b="0" i="1" smtClean="0">
                                    <a:latin typeface="Cambria Math" panose="02040503050406030204" pitchFamily="18" charset="0"/>
                                  </a:rPr>
                                  <m:t>&gt;0</m:t>
                                </m:r>
                              </m:e>
                            </m:mr>
                            <m:mr>
                              <m:e>
                                <m:r>
                                  <a:rPr lang="el-GR"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r>
                                  <a:rPr lang="en-US" b="0" i="1" smtClean="0">
                                    <a:latin typeface="Cambria Math" panose="02040503050406030204" pitchFamily="18" charset="0"/>
                                  </a:rPr>
                                  <m:t>−1)</m:t>
                                </m:r>
                              </m:e>
                              <m:e>
                                <m:r>
                                  <a:rPr lang="en-US" b="0" i="1" smtClean="0">
                                    <a:latin typeface="Cambria Math" panose="02040503050406030204" pitchFamily="18" charset="0"/>
                                  </a:rPr>
                                  <m:t>𝑥</m:t>
                                </m:r>
                                <m:r>
                                  <a:rPr lang="en-US" b="0" i="1" smtClean="0">
                                    <a:latin typeface="Cambria Math" panose="02040503050406030204" pitchFamily="18" charset="0"/>
                                  </a:rPr>
                                  <m:t>≤0</m:t>
                                </m:r>
                              </m:e>
                            </m:mr>
                          </m:m>
                        </m:e>
                      </m:d>
                    </m:oMath>
                  </a14:m>
                  <a:endParaRPr lang="en-US" dirty="0"/>
                </a:p>
              </p:txBody>
            </p:sp>
          </mc:Choice>
          <mc:Fallback xmlns="">
            <p:sp>
              <p:nvSpPr>
                <p:cNvPr id="8" name="TextBox 7">
                  <a:extLst>
                    <a:ext uri="{FF2B5EF4-FFF2-40B4-BE49-F238E27FC236}">
                      <a16:creationId xmlns:a16="http://schemas.microsoft.com/office/drawing/2014/main" id="{BD343DD9-1994-0A9B-6EFB-35953BEAD528}"/>
                    </a:ext>
                  </a:extLst>
                </p:cNvPr>
                <p:cNvSpPr txBox="1">
                  <a:spLocks noRot="1" noChangeAspect="1" noMove="1" noResize="1" noEditPoints="1" noAdjustHandles="1" noChangeArrowheads="1" noChangeShapeType="1" noTextEdit="1"/>
                </p:cNvSpPr>
                <p:nvPr/>
              </p:nvSpPr>
              <p:spPr>
                <a:xfrm>
                  <a:off x="8023308" y="3772790"/>
                  <a:ext cx="3425746" cy="61702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4CE6E5-86D8-7A73-BC39-99C859FC145A}"/>
                    </a:ext>
                  </a:extLst>
                </p:cNvPr>
                <p:cNvSpPr txBox="1"/>
                <p:nvPr/>
              </p:nvSpPr>
              <p:spPr>
                <a:xfrm>
                  <a:off x="8023308" y="4479187"/>
                  <a:ext cx="3841373" cy="7210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𝐺𝐸𝐿𝑈</m:t>
                      </m:r>
                    </m:oMath>
                  </a14:m>
                  <a:r>
                    <a:rPr lang="en-US" dirty="0"/>
                    <a: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ad>
                                <m:radPr>
                                  <m:degHide m:val="on"/>
                                  <m:ctrlPr>
                                    <a:rPr lang="en-US" b="0" i="1" smtClean="0">
                                      <a:latin typeface="Cambria Math" panose="02040503050406030204" pitchFamily="18" charset="0"/>
                                    </a:rPr>
                                  </m:ctrlPr>
                                </m:radPr>
                                <m:deg/>
                                <m:e>
                                  <m:r>
                                    <a:rPr lang="el-GR" b="0" i="1" smtClean="0">
                                      <a:latin typeface="Cambria Math" panose="02040503050406030204" pitchFamily="18" charset="0"/>
                                    </a:rPr>
                                    <m:t>𝜋</m:t>
                                  </m:r>
                                </m:e>
                              </m:rad>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𝑑𝑡</m:t>
                                  </m:r>
                                </m:sup>
                              </m:sSup>
                            </m:e>
                          </m:nary>
                        </m:e>
                      </m:d>
                    </m:oMath>
                  </a14:m>
                  <a:endParaRPr lang="en-US" dirty="0"/>
                </a:p>
              </p:txBody>
            </p:sp>
          </mc:Choice>
          <mc:Fallback xmlns="">
            <p:sp>
              <p:nvSpPr>
                <p:cNvPr id="11" name="TextBox 10">
                  <a:extLst>
                    <a:ext uri="{FF2B5EF4-FFF2-40B4-BE49-F238E27FC236}">
                      <a16:creationId xmlns:a16="http://schemas.microsoft.com/office/drawing/2014/main" id="{964CE6E5-86D8-7A73-BC39-99C859FC145A}"/>
                    </a:ext>
                  </a:extLst>
                </p:cNvPr>
                <p:cNvSpPr txBox="1">
                  <a:spLocks noRot="1" noChangeAspect="1" noMove="1" noResize="1" noEditPoints="1" noAdjustHandles="1" noChangeArrowheads="1" noChangeShapeType="1" noTextEdit="1"/>
                </p:cNvSpPr>
                <p:nvPr/>
              </p:nvSpPr>
              <p:spPr>
                <a:xfrm>
                  <a:off x="8023308" y="4479187"/>
                  <a:ext cx="3841373" cy="72103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74673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F5732D4-4768-5CD3-0FD2-4E5462F797A3}"/>
              </a:ext>
            </a:extLst>
          </p:cNvPr>
          <p:cNvSpPr>
            <a:spLocks noGrp="1"/>
          </p:cNvSpPr>
          <p:nvPr>
            <p:ph type="title"/>
          </p:nvPr>
        </p:nvSpPr>
        <p:spPr>
          <a:xfrm>
            <a:off x="838200" y="136525"/>
            <a:ext cx="10515600" cy="1132904"/>
          </a:xfrm>
        </p:spPr>
        <p:txBody>
          <a:bodyPr>
            <a:normAutofit/>
          </a:bodyPr>
          <a:lstStyle/>
          <a:p>
            <a:r>
              <a:rPr lang="en-US" sz="4000" dirty="0"/>
              <a:t>Weight Initialization</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F333F4FD-44D4-2F28-7C62-105ECB270A53}"/>
                  </a:ext>
                </a:extLst>
              </p:cNvPr>
              <p:cNvSpPr>
                <a:spLocks noGrp="1"/>
              </p:cNvSpPr>
              <p:nvPr>
                <p:ph idx="1"/>
              </p:nvPr>
            </p:nvSpPr>
            <p:spPr>
              <a:xfrm>
                <a:off x="838200" y="1325086"/>
                <a:ext cx="10515600" cy="5031264"/>
              </a:xfrm>
            </p:spPr>
            <p:txBody>
              <a:bodyPr>
                <a:normAutofit/>
              </a:bodyPr>
              <a:lstStyle/>
              <a:p>
                <a:r>
                  <a:rPr lang="en-US" sz="2000" dirty="0"/>
                  <a:t>The Neural Networks choose their initial weights randomly. </a:t>
                </a:r>
              </a:p>
              <a:p>
                <a:r>
                  <a:rPr lang="en-US" sz="2000" dirty="0"/>
                  <a:t>Good initial weights can speed-up the training process and convergence towards the optimal solution.</a:t>
                </a:r>
              </a:p>
              <a:p>
                <a:pPr>
                  <a:buFont typeface="Aptos" panose="020B0004020202020204" pitchFamily="34" charset="0"/>
                  <a:buChar char="×"/>
                </a:pPr>
                <a:r>
                  <a:rPr lang="en-US" sz="2000" b="1" dirty="0"/>
                  <a:t>Constant (e.g., 0)</a:t>
                </a:r>
                <a:r>
                  <a:rPr lang="en-US" sz="2000" dirty="0"/>
                  <a:t>: There is no variance within the network, causing all neurons to learn the same patterns. </a:t>
                </a:r>
                <a:r>
                  <a:rPr lang="en-US" sz="2000" u="sng" dirty="0"/>
                  <a:t>Typically, </a:t>
                </a:r>
                <a14:m>
                  <m:oMath xmlns:m="http://schemas.openxmlformats.org/officeDocument/2006/math">
                    <m:r>
                      <a:rPr lang="en-US" sz="2000" b="0" i="1" u="sng" smtClean="0">
                        <a:latin typeface="Cambria Math" panose="02040503050406030204" pitchFamily="18" charset="0"/>
                      </a:rPr>
                      <m:t>𝑤</m:t>
                    </m:r>
                    <m:r>
                      <a:rPr lang="en-US" sz="2000" b="0" i="1" u="sng" smtClean="0">
                        <a:latin typeface="Cambria Math" panose="02040503050406030204" pitchFamily="18" charset="0"/>
                      </a:rPr>
                      <m:t>=0</m:t>
                    </m:r>
                  </m:oMath>
                </a14:m>
                <a:r>
                  <a:rPr lang="en-US" sz="2000" u="sng" dirty="0"/>
                  <a:t> is used for bias weights only</a:t>
                </a:r>
                <a:r>
                  <a:rPr lang="en-US" sz="2000" dirty="0"/>
                  <a:t>.</a:t>
                </a:r>
              </a:p>
              <a:p>
                <a:pPr>
                  <a:buFont typeface="Aptos" panose="020B0004020202020204" pitchFamily="34" charset="0"/>
                  <a:buChar char="×"/>
                </a:pPr>
                <a:r>
                  <a:rPr lang="en-US" sz="2000" b="1" dirty="0"/>
                  <a:t>Random Uniform/Normal</a:t>
                </a:r>
                <a:r>
                  <a:rPr lang="en-US" sz="2000" dirty="0"/>
                  <a:t>: It can result to the problem of vanishing gradients, since all weights are centered around zero.</a:t>
                </a:r>
              </a:p>
              <a:p>
                <a:pPr>
                  <a:buFont typeface="Wingdings" panose="05000000000000000000" pitchFamily="2" charset="2"/>
                  <a:buChar char="Ø"/>
                </a:pPr>
                <a:r>
                  <a:rPr lang="el-GR" sz="2000" b="1" dirty="0" err="1"/>
                  <a:t>Glorot</a:t>
                </a:r>
                <a:r>
                  <a:rPr lang="el-GR" sz="2000" b="1" dirty="0"/>
                  <a:t> (</a:t>
                </a:r>
                <a:r>
                  <a:rPr lang="el-GR" sz="2000" b="1" dirty="0" err="1"/>
                  <a:t>Xavier</a:t>
                </a:r>
                <a:r>
                  <a:rPr lang="el-GR" sz="2000" b="1" dirty="0"/>
                  <a:t>) </a:t>
                </a:r>
                <a:r>
                  <a:rPr lang="el-GR" sz="2000" b="1" dirty="0" err="1"/>
                  <a:t>Normal</a:t>
                </a:r>
                <a:r>
                  <a:rPr lang="el-GR" sz="2000" b="1" dirty="0"/>
                  <a:t>/</a:t>
                </a:r>
                <a:r>
                  <a:rPr lang="el-GR" sz="2000" b="1" dirty="0" err="1"/>
                  <a:t>Uniform</a:t>
                </a:r>
                <a:r>
                  <a:rPr lang="el-GR" sz="2000" dirty="0"/>
                  <a:t>: </a:t>
                </a:r>
                <a:r>
                  <a:rPr lang="en-US" sz="2000" dirty="0"/>
                  <a:t>Robust weight initialization method, but might lead to the dying neurons problem when ReLU is used.</a:t>
                </a:r>
                <a:r>
                  <a:rPr lang="el-GR" sz="2000" dirty="0"/>
                  <a:t> </a:t>
                </a:r>
                <a:endParaRPr lang="en-US" sz="2000" dirty="0"/>
              </a:p>
              <a:p>
                <a:pPr>
                  <a:buFont typeface="Wingdings" panose="05000000000000000000" pitchFamily="2" charset="2"/>
                  <a:buChar char="Ø"/>
                </a:pPr>
                <a:r>
                  <a:rPr lang="el-GR" sz="2000" b="1" dirty="0" err="1"/>
                  <a:t>He</a:t>
                </a:r>
                <a:r>
                  <a:rPr lang="el-GR" sz="2000" b="1" dirty="0"/>
                  <a:t> (</a:t>
                </a:r>
                <a:r>
                  <a:rPr lang="el-GR" sz="2000" b="1" dirty="0" err="1"/>
                  <a:t>Normal</a:t>
                </a:r>
                <a:r>
                  <a:rPr lang="el-GR" sz="2000" b="1" dirty="0"/>
                  <a:t>/</a:t>
                </a:r>
                <a:r>
                  <a:rPr lang="el-GR" sz="2000" b="1" dirty="0" err="1"/>
                  <a:t>Uniform</a:t>
                </a:r>
                <a:r>
                  <a:rPr lang="el-GR" sz="2000" b="1" dirty="0"/>
                  <a:t>): </a:t>
                </a:r>
                <a:r>
                  <a:rPr lang="en-US" sz="2000" dirty="0"/>
                  <a:t>Similar to </a:t>
                </a:r>
                <a:r>
                  <a:rPr lang="el-GR" sz="2000" dirty="0" err="1"/>
                  <a:t>Glorot</a:t>
                </a:r>
                <a:r>
                  <a:rPr lang="el-GR" sz="2000" dirty="0"/>
                  <a:t>, </a:t>
                </a:r>
                <a:r>
                  <a:rPr lang="en-US" sz="2000" dirty="0"/>
                  <a:t>but is better when linear activation functions (e.g., ReLU, ELU, GELU, etc.) are used.</a:t>
                </a:r>
                <a:endParaRPr lang="el-GR" sz="2000" dirty="0"/>
              </a:p>
              <a:p>
                <a:pPr>
                  <a:buFont typeface="Aptos" panose="020B0004020202020204" pitchFamily="34" charset="0"/>
                  <a:buChar char="×"/>
                </a:pPr>
                <a:endParaRPr lang="en-US" sz="2000" dirty="0"/>
              </a:p>
              <a:p>
                <a:endParaRPr lang="en-US" sz="2000" dirty="0"/>
              </a:p>
            </p:txBody>
          </p:sp>
        </mc:Choice>
        <mc:Fallback xmlns="">
          <p:sp>
            <p:nvSpPr>
              <p:cNvPr id="3" name="Θέση περιεχομένου 2">
                <a:extLst>
                  <a:ext uri="{FF2B5EF4-FFF2-40B4-BE49-F238E27FC236}">
                    <a16:creationId xmlns:a16="http://schemas.microsoft.com/office/drawing/2014/main" id="{F333F4FD-44D4-2F28-7C62-105ECB270A53}"/>
                  </a:ext>
                </a:extLst>
              </p:cNvPr>
              <p:cNvSpPr>
                <a:spLocks noGrp="1" noRot="1" noChangeAspect="1" noMove="1" noResize="1" noEditPoints="1" noAdjustHandles="1" noChangeArrowheads="1" noChangeShapeType="1" noTextEdit="1"/>
              </p:cNvSpPr>
              <p:nvPr>
                <p:ph idx="1"/>
              </p:nvPr>
            </p:nvSpPr>
            <p:spPr>
              <a:xfrm>
                <a:off x="838200" y="1325086"/>
                <a:ext cx="10515600" cy="5031264"/>
              </a:xfrm>
              <a:blipFill>
                <a:blip r:embed="rId2"/>
                <a:stretch>
                  <a:fillRect l="-638" t="-1090" r="-928"/>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345427D5-5C4B-90FC-455E-3FCA8E5769C9}"/>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22C1D3F9-752D-CDFF-717A-1D7838074E5D}"/>
              </a:ext>
            </a:extLst>
          </p:cNvPr>
          <p:cNvSpPr>
            <a:spLocks noGrp="1"/>
          </p:cNvSpPr>
          <p:nvPr>
            <p:ph type="sldNum" sz="quarter" idx="12"/>
          </p:nvPr>
        </p:nvSpPr>
        <p:spPr/>
        <p:txBody>
          <a:bodyPr/>
          <a:lstStyle/>
          <a:p>
            <a:fld id="{4ACA1919-B5C6-4827-8B15-372F46BB4020}" type="slidenum">
              <a:rPr lang="en-US" smtClean="0"/>
              <a:t>38</a:t>
            </a:fld>
            <a:endParaRPr lang="en-US"/>
          </a:p>
        </p:txBody>
      </p:sp>
    </p:spTree>
    <p:extLst>
      <p:ext uri="{BB962C8B-B14F-4D97-AF65-F5344CB8AC3E}">
        <p14:creationId xmlns:p14="http://schemas.microsoft.com/office/powerpoint/2010/main" val="741602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4A87A6-B039-9F2B-37C8-F180D747BAD5}"/>
              </a:ext>
            </a:extLst>
          </p:cNvPr>
          <p:cNvSpPr>
            <a:spLocks noGrp="1"/>
          </p:cNvSpPr>
          <p:nvPr>
            <p:ph type="title"/>
          </p:nvPr>
        </p:nvSpPr>
        <p:spPr>
          <a:xfrm>
            <a:off x="838200" y="136525"/>
            <a:ext cx="6238875" cy="1325563"/>
          </a:xfrm>
        </p:spPr>
        <p:txBody>
          <a:bodyPr/>
          <a:lstStyle/>
          <a:p>
            <a:r>
              <a:rPr lang="en-US" dirty="0"/>
              <a:t>Multi-Class Classification</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E05B4504-01E6-BC4E-C461-2429551E8549}"/>
                  </a:ext>
                </a:extLst>
              </p:cNvPr>
              <p:cNvSpPr>
                <a:spLocks noGrp="1"/>
              </p:cNvSpPr>
              <p:nvPr>
                <p:ph idx="1"/>
              </p:nvPr>
            </p:nvSpPr>
            <p:spPr>
              <a:xfrm>
                <a:off x="838200" y="1389888"/>
                <a:ext cx="6376416" cy="5084063"/>
              </a:xfrm>
            </p:spPr>
            <p:txBody>
              <a:bodyPr>
                <a:normAutofit/>
              </a:bodyPr>
              <a:lstStyle/>
              <a:p>
                <a:r>
                  <a:rPr lang="en-US" sz="2000" dirty="0"/>
                  <a:t>A neural network can include multiple outputs. </a:t>
                </a:r>
              </a:p>
              <a:p>
                <a:r>
                  <a:rPr lang="en-US" sz="2000" dirty="0"/>
                  <a:t>In regression, this enables it compute multivariate targets.</a:t>
                </a:r>
              </a:p>
              <a:p>
                <a:r>
                  <a:rPr lang="en-US" sz="2000" dirty="0"/>
                  <a:t>In classification, we can compute the probabilities of multiple outputs.</a:t>
                </a:r>
              </a:p>
              <a:p>
                <a:r>
                  <a:rPr lang="en-US" sz="2000" dirty="0"/>
                  <a:t>We can solve classification-regression tasks at the same time, using multiple loss functions.</a:t>
                </a:r>
              </a:p>
              <a:p>
                <a:r>
                  <a:rPr lang="en-US" sz="2000" b="1" dirty="0"/>
                  <a:t>Multi-Class Classification</a:t>
                </a:r>
                <a:r>
                  <a:rPr lang="en-US" sz="2000" dirty="0"/>
                  <a:t>: There are more than 2 classification labels.</a:t>
                </a:r>
              </a:p>
              <a:p>
                <a:pPr lvl="1">
                  <a:buFont typeface="Wingdings" panose="05000000000000000000" pitchFamily="2" charset="2"/>
                  <a:buChar char="Ø"/>
                </a:pPr>
                <a:r>
                  <a:rPr lang="en-US" sz="1800" dirty="0"/>
                  <a:t>We can place a sigmoid activation on each output.</a:t>
                </a:r>
              </a:p>
              <a:p>
                <a:pPr lvl="1">
                  <a:buFont typeface="Wingdings" panose="05000000000000000000" pitchFamily="2" charset="2"/>
                  <a:buChar char="Ø"/>
                </a:pPr>
                <a:r>
                  <a:rPr lang="en-US" sz="1800" dirty="0"/>
                  <a:t>However, each probability is independent from one another.</a:t>
                </a:r>
              </a:p>
              <a:p>
                <a:pPr>
                  <a:buFont typeface="Wingdings" panose="05000000000000000000" pitchFamily="2" charset="2"/>
                  <a:buChar char="Ø"/>
                </a:pPr>
                <a:r>
                  <a:rPr lang="en-US" sz="2000" b="1" dirty="0"/>
                  <a:t>Solution</a:t>
                </a:r>
                <a:r>
                  <a:rPr lang="en-US" sz="2200" dirty="0"/>
                  <a:t>: </a:t>
                </a:r>
                <a:r>
                  <a:rPr lang="en-US" sz="2200" dirty="0" err="1"/>
                  <a:t>Softmax</a:t>
                </a:r>
                <a:r>
                  <a:rPr lang="en-US" sz="2200" dirty="0"/>
                  <a:t> activation:</a:t>
                </a:r>
              </a:p>
              <a:p>
                <a:pPr lvl="1"/>
                <a:r>
                  <a:rPr lang="en-US" sz="1800" dirty="0"/>
                  <a:t>A normalized sigmoid variant.</a:t>
                </a:r>
              </a:p>
              <a:p>
                <a:pPr lvl="1"/>
                <a:r>
                  <a:rPr lang="en-US" sz="1800" dirty="0"/>
                  <a:t>All probabilities sum up to </a:t>
                </a:r>
                <a14:m>
                  <m:oMath xmlns:m="http://schemas.openxmlformats.org/officeDocument/2006/math">
                    <m:r>
                      <a:rPr lang="en-US" sz="1800" b="0" i="1" smtClean="0">
                        <a:latin typeface="Cambria Math" panose="02040503050406030204" pitchFamily="18" charset="0"/>
                      </a:rPr>
                      <m:t>1.0</m:t>
                    </m:r>
                  </m:oMath>
                </a14:m>
                <a:r>
                  <a:rPr lang="en-US" sz="1800" dirty="0"/>
                  <a:t>.</a:t>
                </a:r>
              </a:p>
            </p:txBody>
          </p:sp>
        </mc:Choice>
        <mc:Fallback xmlns="">
          <p:sp>
            <p:nvSpPr>
              <p:cNvPr id="3" name="Θέση περιεχομένου 2">
                <a:extLst>
                  <a:ext uri="{FF2B5EF4-FFF2-40B4-BE49-F238E27FC236}">
                    <a16:creationId xmlns:a16="http://schemas.microsoft.com/office/drawing/2014/main" id="{E05B4504-01E6-BC4E-C461-2429551E8549}"/>
                  </a:ext>
                </a:extLst>
              </p:cNvPr>
              <p:cNvSpPr>
                <a:spLocks noGrp="1" noRot="1" noChangeAspect="1" noMove="1" noResize="1" noEditPoints="1" noAdjustHandles="1" noChangeArrowheads="1" noChangeShapeType="1" noTextEdit="1"/>
              </p:cNvSpPr>
              <p:nvPr>
                <p:ph idx="1"/>
              </p:nvPr>
            </p:nvSpPr>
            <p:spPr>
              <a:xfrm>
                <a:off x="838200" y="1389888"/>
                <a:ext cx="6376416" cy="5084063"/>
              </a:xfrm>
              <a:blipFill>
                <a:blip r:embed="rId2"/>
                <a:stretch>
                  <a:fillRect l="-860" t="-1079" b="-120"/>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0373BB33-AC66-058A-949A-3819196FE2D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9B3E7FD5-29D9-F163-B31C-C9E55A2179F6}"/>
              </a:ext>
            </a:extLst>
          </p:cNvPr>
          <p:cNvSpPr>
            <a:spLocks noGrp="1"/>
          </p:cNvSpPr>
          <p:nvPr>
            <p:ph type="sldNum" sz="quarter" idx="12"/>
          </p:nvPr>
        </p:nvSpPr>
        <p:spPr/>
        <p:txBody>
          <a:bodyPr/>
          <a:lstStyle/>
          <a:p>
            <a:fld id="{4ACA1919-B5C6-4827-8B15-372F46BB4020}" type="slidenum">
              <a:rPr lang="en-US" smtClean="0"/>
              <a:t>39</a:t>
            </a:fld>
            <a:endParaRPr lang="en-US"/>
          </a:p>
        </p:txBody>
      </p:sp>
      <p:grpSp>
        <p:nvGrpSpPr>
          <p:cNvPr id="12" name="Ομάδα 11">
            <a:extLst>
              <a:ext uri="{FF2B5EF4-FFF2-40B4-BE49-F238E27FC236}">
                <a16:creationId xmlns:a16="http://schemas.microsoft.com/office/drawing/2014/main" id="{1F7C792D-4003-4D13-40D6-1C6FEFCFFDBE}"/>
              </a:ext>
            </a:extLst>
          </p:cNvPr>
          <p:cNvGrpSpPr/>
          <p:nvPr/>
        </p:nvGrpSpPr>
        <p:grpSpPr>
          <a:xfrm>
            <a:off x="7557516" y="133903"/>
            <a:ext cx="4424936" cy="6222447"/>
            <a:chOff x="7557516" y="133903"/>
            <a:chExt cx="4424936" cy="6222447"/>
          </a:xfrm>
        </p:grpSpPr>
        <p:pic>
          <p:nvPicPr>
            <p:cNvPr id="6" name="Εικόνα 5">
              <a:extLst>
                <a:ext uri="{FF2B5EF4-FFF2-40B4-BE49-F238E27FC236}">
                  <a16:creationId xmlns:a16="http://schemas.microsoft.com/office/drawing/2014/main" id="{F7D174C9-9551-4B85-841F-C04A8FF504F9}"/>
                </a:ext>
              </a:extLst>
            </p:cNvPr>
            <p:cNvPicPr>
              <a:picLocks noChangeAspect="1"/>
            </p:cNvPicPr>
            <p:nvPr/>
          </p:nvPicPr>
          <p:blipFill>
            <a:blip r:embed="rId3"/>
            <a:stretch>
              <a:fillRect/>
            </a:stretch>
          </p:blipFill>
          <p:spPr>
            <a:xfrm>
              <a:off x="7557516" y="133903"/>
              <a:ext cx="4424936" cy="2656370"/>
            </a:xfrm>
            <a:prstGeom prst="rect">
              <a:avLst/>
            </a:prstGeom>
          </p:spPr>
        </p:pic>
        <p:pic>
          <p:nvPicPr>
            <p:cNvPr id="10" name="Εικόνα 9" descr="Εικόνα που περιέχει διάγραμμα, κύκλος, γραμμή, στιγμιότυπο οθόνης&#10;&#10;Το περιεχόμενο που δημιουργείται από AI ενδέχεται να είναι εσφαλμένο.">
              <a:extLst>
                <a:ext uri="{FF2B5EF4-FFF2-40B4-BE49-F238E27FC236}">
                  <a16:creationId xmlns:a16="http://schemas.microsoft.com/office/drawing/2014/main" id="{C980684F-240C-1808-7ABE-27154524E233}"/>
                </a:ext>
              </a:extLst>
            </p:cNvPr>
            <p:cNvPicPr>
              <a:picLocks noChangeAspect="1"/>
            </p:cNvPicPr>
            <p:nvPr/>
          </p:nvPicPr>
          <p:blipFill>
            <a:blip r:embed="rId4"/>
            <a:stretch>
              <a:fillRect/>
            </a:stretch>
          </p:blipFill>
          <p:spPr>
            <a:xfrm>
              <a:off x="7557516" y="3564144"/>
              <a:ext cx="4424936" cy="2792206"/>
            </a:xfrm>
            <a:prstGeom prst="rect">
              <a:avLst/>
            </a:prstGeom>
          </p:spPr>
        </p:pic>
        <p:sp>
          <p:nvSpPr>
            <p:cNvPr id="11" name="Βέλος: Κάτω 10">
              <a:extLst>
                <a:ext uri="{FF2B5EF4-FFF2-40B4-BE49-F238E27FC236}">
                  <a16:creationId xmlns:a16="http://schemas.microsoft.com/office/drawing/2014/main" id="{8F1753C2-E1D0-7DFA-FAC0-B320F58AD581}"/>
                </a:ext>
              </a:extLst>
            </p:cNvPr>
            <p:cNvSpPr/>
            <p:nvPr/>
          </p:nvSpPr>
          <p:spPr>
            <a:xfrm>
              <a:off x="9769984" y="2956131"/>
              <a:ext cx="295275" cy="485775"/>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8999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07016-206A-1337-8B16-D81219B81873}"/>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41962920-5F83-1CB7-E7CC-E0C383039075}"/>
              </a:ext>
            </a:extLst>
          </p:cNvPr>
          <p:cNvSpPr>
            <a:spLocks noGrp="1"/>
          </p:cNvSpPr>
          <p:nvPr>
            <p:ph type="title"/>
          </p:nvPr>
        </p:nvSpPr>
        <p:spPr>
          <a:xfrm>
            <a:off x="678807" y="110596"/>
            <a:ext cx="10920984" cy="911225"/>
          </a:xfrm>
        </p:spPr>
        <p:txBody>
          <a:bodyPr>
            <a:normAutofit/>
          </a:bodyPr>
          <a:lstStyle/>
          <a:p>
            <a:r>
              <a:rPr lang="en-US" dirty="0"/>
              <a:t>Linear Combination</a:t>
            </a:r>
          </a:p>
        </p:txBody>
      </p:sp>
      <p:sp>
        <p:nvSpPr>
          <p:cNvPr id="4" name="Θέση υποσέλιδου 3">
            <a:extLst>
              <a:ext uri="{FF2B5EF4-FFF2-40B4-BE49-F238E27FC236}">
                <a16:creationId xmlns:a16="http://schemas.microsoft.com/office/drawing/2014/main" id="{CA30E75B-76EC-078C-109F-C425719BA28E}"/>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E626C4BB-BB1A-3A87-E03B-2C654528F7E8}"/>
              </a:ext>
            </a:extLst>
          </p:cNvPr>
          <p:cNvSpPr>
            <a:spLocks noGrp="1"/>
          </p:cNvSpPr>
          <p:nvPr>
            <p:ph type="sldNum" sz="quarter" idx="12"/>
          </p:nvPr>
        </p:nvSpPr>
        <p:spPr/>
        <p:txBody>
          <a:bodyPr/>
          <a:lstStyle/>
          <a:p>
            <a:fld id="{4ACA1919-B5C6-4827-8B15-372F46BB4020}" type="slidenum">
              <a:rPr lang="en-US" smtClean="0"/>
              <a:t>4</a:t>
            </a:fld>
            <a:endParaRPr lang="en-US" dirty="0"/>
          </a:p>
        </p:txBody>
      </p:sp>
      <p:grpSp>
        <p:nvGrpSpPr>
          <p:cNvPr id="56" name="Ομάδα 55">
            <a:extLst>
              <a:ext uri="{FF2B5EF4-FFF2-40B4-BE49-F238E27FC236}">
                <a16:creationId xmlns:a16="http://schemas.microsoft.com/office/drawing/2014/main" id="{A6A06BF1-EF60-8A0D-7C59-320F630D5BA3}"/>
              </a:ext>
            </a:extLst>
          </p:cNvPr>
          <p:cNvGrpSpPr/>
          <p:nvPr/>
        </p:nvGrpSpPr>
        <p:grpSpPr>
          <a:xfrm>
            <a:off x="1564853" y="1157441"/>
            <a:ext cx="7502794" cy="774766"/>
            <a:chOff x="1853932" y="1657645"/>
            <a:chExt cx="7502794" cy="774766"/>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195C8DD-01B2-AAD3-E644-D662481D0903}"/>
                    </a:ext>
                  </a:extLst>
                </p:cNvPr>
                <p:cNvSpPr txBox="1"/>
                <p:nvPr/>
              </p:nvSpPr>
              <p:spPr>
                <a:xfrm>
                  <a:off x="1853932" y="1800412"/>
                  <a:ext cx="7885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1" name="TextBox 50">
                  <a:extLst>
                    <a:ext uri="{FF2B5EF4-FFF2-40B4-BE49-F238E27FC236}">
                      <a16:creationId xmlns:a16="http://schemas.microsoft.com/office/drawing/2014/main" id="{E195C8DD-01B2-AAD3-E644-D662481D0903}"/>
                    </a:ext>
                  </a:extLst>
                </p:cNvPr>
                <p:cNvSpPr txBox="1">
                  <a:spLocks noRot="1" noChangeAspect="1" noMove="1" noResize="1" noEditPoints="1" noAdjustHandles="1" noChangeArrowheads="1" noChangeShapeType="1" noTextEdit="1"/>
                </p:cNvSpPr>
                <p:nvPr/>
              </p:nvSpPr>
              <p:spPr>
                <a:xfrm>
                  <a:off x="1853932" y="1800412"/>
                  <a:ext cx="78854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3F83843-8CF6-DEAA-269D-268865ADC4D1}"/>
                    </a:ext>
                  </a:extLst>
                </p:cNvPr>
                <p:cNvSpPr txBox="1"/>
                <p:nvPr/>
              </p:nvSpPr>
              <p:spPr>
                <a:xfrm>
                  <a:off x="3857202" y="1838942"/>
                  <a:ext cx="7956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2" name="TextBox 51">
                  <a:extLst>
                    <a:ext uri="{FF2B5EF4-FFF2-40B4-BE49-F238E27FC236}">
                      <a16:creationId xmlns:a16="http://schemas.microsoft.com/office/drawing/2014/main" id="{03F83843-8CF6-DEAA-269D-268865ADC4D1}"/>
                    </a:ext>
                  </a:extLst>
                </p:cNvPr>
                <p:cNvSpPr txBox="1">
                  <a:spLocks noRot="1" noChangeAspect="1" noMove="1" noResize="1" noEditPoints="1" noAdjustHandles="1" noChangeArrowheads="1" noChangeShapeType="1" noTextEdit="1"/>
                </p:cNvSpPr>
                <p:nvPr/>
              </p:nvSpPr>
              <p:spPr>
                <a:xfrm>
                  <a:off x="3857202" y="1838942"/>
                  <a:ext cx="795666"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89E1858-906E-8646-EC6F-B30F229A7B7E}"/>
                    </a:ext>
                  </a:extLst>
                </p:cNvPr>
                <p:cNvSpPr txBox="1"/>
                <p:nvPr/>
              </p:nvSpPr>
              <p:spPr>
                <a:xfrm>
                  <a:off x="5773181" y="1657645"/>
                  <a:ext cx="3583545" cy="720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l-GR" sz="2400" b="0" i="1" smtClean="0">
                                      <a:latin typeface="Cambria Math" panose="02040503050406030204" pitchFamily="18" charset="0"/>
                                    </a:rPr>
                                    <m:t>0</m:t>
                                  </m:r>
                                </m:e>
                                <m:e>
                                  <m:r>
                                    <m:rPr>
                                      <m:sty m:val="p"/>
                                    </m:rPr>
                                    <a:rPr lang="en-US" sz="2400" b="0" i="0" smtClean="0">
                                      <a:latin typeface="Cambria Math" panose="02040503050406030204" pitchFamily="18" charset="0"/>
                                    </a:rPr>
                                    <m:t>Ne</m:t>
                                  </m:r>
                                  <m:r>
                                    <a:rPr lang="en-US" sz="2400" b="0" i="1" smtClean="0">
                                      <a:latin typeface="Cambria Math" panose="02040503050406030204" pitchFamily="18" charset="0"/>
                                    </a:rPr>
                                    <m:t>𝑔𝑎𝑡𝑖𝑣𝑒</m:t>
                                  </m:r>
                                </m:e>
                              </m:mr>
                              <m:mr>
                                <m:e>
                                  <m:r>
                                    <a:rPr lang="el-GR" sz="2400" b="0" i="1" smtClean="0">
                                      <a:latin typeface="Cambria Math" panose="02040503050406030204" pitchFamily="18" charset="0"/>
                                    </a:rPr>
                                    <m:t>1</m:t>
                                  </m:r>
                                </m:e>
                                <m:e>
                                  <m:r>
                                    <m:rPr>
                                      <m:sty m:val="p"/>
                                    </m:rPr>
                                    <a:rPr lang="en-US" sz="2400" b="0" i="0" smtClean="0">
                                      <a:latin typeface="Cambria Math" panose="02040503050406030204" pitchFamily="18" charset="0"/>
                                    </a:rPr>
                                    <m:t>Positive</m:t>
                                  </m:r>
                                </m:e>
                              </m:mr>
                            </m:m>
                          </m:e>
                        </m:d>
                      </m:oMath>
                    </m:oMathPara>
                  </a14:m>
                  <a:endParaRPr lang="en-US" sz="2400" dirty="0"/>
                </a:p>
              </p:txBody>
            </p:sp>
          </mc:Choice>
          <mc:Fallback xmlns="">
            <p:sp>
              <p:nvSpPr>
                <p:cNvPr id="53" name="TextBox 52">
                  <a:extLst>
                    <a:ext uri="{FF2B5EF4-FFF2-40B4-BE49-F238E27FC236}">
                      <a16:creationId xmlns:a16="http://schemas.microsoft.com/office/drawing/2014/main" id="{B89E1858-906E-8646-EC6F-B30F229A7B7E}"/>
                    </a:ext>
                  </a:extLst>
                </p:cNvPr>
                <p:cNvSpPr txBox="1">
                  <a:spLocks noRot="1" noChangeAspect="1" noMove="1" noResize="1" noEditPoints="1" noAdjustHandles="1" noChangeArrowheads="1" noChangeShapeType="1" noTextEdit="1"/>
                </p:cNvSpPr>
                <p:nvPr/>
              </p:nvSpPr>
              <p:spPr>
                <a:xfrm>
                  <a:off x="5773181" y="1657645"/>
                  <a:ext cx="3583545" cy="720262"/>
                </a:xfrm>
                <a:prstGeom prst="rect">
                  <a:avLst/>
                </a:prstGeom>
                <a:blipFill>
                  <a:blip r:embed="rId4"/>
                  <a:stretch>
                    <a:fillRect/>
                  </a:stretch>
                </a:blipFill>
              </p:spPr>
              <p:txBody>
                <a:bodyPr/>
                <a:lstStyle/>
                <a:p>
                  <a:r>
                    <a:rPr lang="en-US">
                      <a:noFill/>
                    </a:rPr>
                    <a:t> </a:t>
                  </a:r>
                </a:p>
              </p:txBody>
            </p:sp>
          </mc:Fallback>
        </mc:AlternateContent>
        <p:sp>
          <p:nvSpPr>
            <p:cNvPr id="54" name="Ελεύθερη σχεδίαση: Σχήμα 53">
              <a:extLst>
                <a:ext uri="{FF2B5EF4-FFF2-40B4-BE49-F238E27FC236}">
                  <a16:creationId xmlns:a16="http://schemas.microsoft.com/office/drawing/2014/main" id="{F277C7BC-D6AA-B475-728D-33CBBAAB794C}"/>
                </a:ext>
              </a:extLst>
            </p:cNvPr>
            <p:cNvSpPr/>
            <p:nvPr/>
          </p:nvSpPr>
          <p:spPr>
            <a:xfrm>
              <a:off x="2642481" y="1699108"/>
              <a:ext cx="1222173" cy="733303"/>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Weight</a:t>
              </a:r>
            </a:p>
          </p:txBody>
        </p:sp>
        <p:sp>
          <p:nvSpPr>
            <p:cNvPr id="55" name="Ελεύθερη σχεδίαση: Σχήμα 54">
              <a:extLst>
                <a:ext uri="{FF2B5EF4-FFF2-40B4-BE49-F238E27FC236}">
                  <a16:creationId xmlns:a16="http://schemas.microsoft.com/office/drawing/2014/main" id="{E362A30A-204B-118E-6A44-974283767D6D}"/>
                </a:ext>
              </a:extLst>
            </p:cNvPr>
            <p:cNvSpPr/>
            <p:nvPr/>
          </p:nvSpPr>
          <p:spPr>
            <a:xfrm>
              <a:off x="4615991" y="1696843"/>
              <a:ext cx="1222173" cy="733303"/>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p:txBody>
        </p:sp>
      </p:grpSp>
      <mc:AlternateContent xmlns:mc="http://schemas.openxmlformats.org/markup-compatibility/2006" xmlns:a14="http://schemas.microsoft.com/office/drawing/2010/main">
        <mc:Choice Requires="a14">
          <p:sp>
            <p:nvSpPr>
              <p:cNvPr id="57" name="Θέση περιεχομένου 2">
                <a:extLst>
                  <a:ext uri="{FF2B5EF4-FFF2-40B4-BE49-F238E27FC236}">
                    <a16:creationId xmlns:a16="http://schemas.microsoft.com/office/drawing/2014/main" id="{947BDC3F-0E2D-4DCC-3D54-7CE201DA1ECF}"/>
                  </a:ext>
                </a:extLst>
              </p:cNvPr>
              <p:cNvSpPr>
                <a:spLocks noGrp="1"/>
              </p:cNvSpPr>
              <p:nvPr>
                <p:ph idx="1"/>
              </p:nvPr>
            </p:nvSpPr>
            <p:spPr>
              <a:xfrm>
                <a:off x="761388" y="2428467"/>
                <a:ext cx="10193123" cy="3577636"/>
              </a:xfrm>
            </p:spPr>
            <p:txBody>
              <a:bodyPr>
                <a:normAutofit/>
              </a:bodyPr>
              <a:lstStyle/>
              <a:p>
                <a:r>
                  <a:rPr lang="en-US" sz="2000" b="1" dirty="0"/>
                  <a:t>Linear Model</a:t>
                </a:r>
                <a:r>
                  <a:rPr lang="en-US" sz="2000" dirty="0"/>
                  <a:t>: tries to predict positive patients by combining weight and age.</a:t>
                </a:r>
              </a:p>
              <a:p>
                <a:r>
                  <a:rPr lang="en-US" sz="2000" b="1" dirty="0"/>
                  <a:t>Assumption</a:t>
                </a:r>
                <a:r>
                  <a:rPr lang="en-US" sz="2000" dirty="0"/>
                  <a:t>: each factor, multiplied by a weight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dirty="0"/>
                  <a:t> contributes additively to the outcome.</a:t>
                </a:r>
              </a:p>
              <a:p>
                <a:r>
                  <a:rPr lang="en-US" sz="2000" b="1" dirty="0"/>
                  <a:t>Weights</a:t>
                </a:r>
                <a:r>
                  <a:rPr lang="en-US" sz="2000" dirty="0"/>
                  <a:t>: each weight represents how strongly each feature contributes to the outcome:</a:t>
                </a:r>
              </a:p>
              <a:p>
                <a:pPr lvl="1">
                  <a:buFont typeface="Wingdings" panose="05000000000000000000" pitchFamily="2" charset="2"/>
                  <a:buChar char="Ø"/>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1</m:t>
                        </m:r>
                      </m:sub>
                    </m:sSub>
                  </m:oMath>
                </a14:m>
                <a:r>
                  <a:rPr lang="en-US" sz="1800" dirty="0"/>
                  <a:t>: how important is weight to predict diabetes.</a:t>
                </a:r>
              </a:p>
              <a:p>
                <a:pPr lvl="1">
                  <a:buFont typeface="Wingdings" panose="05000000000000000000" pitchFamily="2" charset="2"/>
                  <a:buChar char="Ø"/>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2</m:t>
                        </m:r>
                      </m:sub>
                    </m:sSub>
                  </m:oMath>
                </a14:m>
                <a:r>
                  <a:rPr lang="en-US" sz="1800" dirty="0"/>
                  <a:t>: how important is age to predict diabetes.</a:t>
                </a:r>
              </a:p>
              <a:p>
                <a:pPr lvl="1">
                  <a:buFont typeface="Wingdings" panose="05000000000000000000" pitchFamily="2" charset="2"/>
                  <a:buChar char="Ø"/>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0</m:t>
                        </m:r>
                      </m:sub>
                    </m:sSub>
                  </m:oMath>
                </a14:m>
                <a:r>
                  <a:rPr lang="en-US" sz="1800" dirty="0"/>
                  <a:t>: the bias term (minimum risk of diabetes).</a:t>
                </a:r>
              </a:p>
            </p:txBody>
          </p:sp>
        </mc:Choice>
        <mc:Fallback xmlns="">
          <p:sp>
            <p:nvSpPr>
              <p:cNvPr id="57" name="Θέση περιεχομένου 2">
                <a:extLst>
                  <a:ext uri="{FF2B5EF4-FFF2-40B4-BE49-F238E27FC236}">
                    <a16:creationId xmlns:a16="http://schemas.microsoft.com/office/drawing/2014/main" id="{947BDC3F-0E2D-4DCC-3D54-7CE201DA1ECF}"/>
                  </a:ext>
                </a:extLst>
              </p:cNvPr>
              <p:cNvSpPr>
                <a:spLocks noGrp="1" noRot="1" noChangeAspect="1" noMove="1" noResize="1" noEditPoints="1" noAdjustHandles="1" noChangeArrowheads="1" noChangeShapeType="1" noTextEdit="1"/>
              </p:cNvSpPr>
              <p:nvPr>
                <p:ph idx="1"/>
              </p:nvPr>
            </p:nvSpPr>
            <p:spPr>
              <a:xfrm>
                <a:off x="761388" y="2428467"/>
                <a:ext cx="10193123" cy="3577636"/>
              </a:xfrm>
              <a:blipFill>
                <a:blip r:embed="rId5"/>
                <a:stretch>
                  <a:fillRect l="-538" t="-1533" r="-598"/>
                </a:stretch>
              </a:blipFill>
            </p:spPr>
            <p:txBody>
              <a:bodyPr/>
              <a:lstStyle/>
              <a:p>
                <a:r>
                  <a:rPr lang="en-US">
                    <a:noFill/>
                  </a:rPr>
                  <a:t> </a:t>
                </a:r>
              </a:p>
            </p:txBody>
          </p:sp>
        </mc:Fallback>
      </mc:AlternateContent>
    </p:spTree>
    <p:extLst>
      <p:ext uri="{BB962C8B-B14F-4D97-AF65-F5344CB8AC3E}">
        <p14:creationId xmlns:p14="http://schemas.microsoft.com/office/powerpoint/2010/main" val="752897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519DC-2AD7-8D74-ECFF-8ED6FC6F8EBF}"/>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613BEF5D-2762-253F-6E02-8076D31FFBEE}"/>
              </a:ext>
            </a:extLst>
          </p:cNvPr>
          <p:cNvSpPr>
            <a:spLocks noGrp="1"/>
          </p:cNvSpPr>
          <p:nvPr>
            <p:ph type="title"/>
          </p:nvPr>
        </p:nvSpPr>
        <p:spPr>
          <a:xfrm>
            <a:off x="838200" y="136525"/>
            <a:ext cx="10515600" cy="1325563"/>
          </a:xfrm>
        </p:spPr>
        <p:txBody>
          <a:bodyPr/>
          <a:lstStyle/>
          <a:p>
            <a:r>
              <a:rPr lang="en-US" dirty="0"/>
              <a:t>Loss Functions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6CE297D2-5FFF-115A-08B7-C6192B01761A}"/>
                  </a:ext>
                </a:extLst>
              </p:cNvPr>
              <p:cNvSpPr>
                <a:spLocks noGrp="1"/>
              </p:cNvSpPr>
              <p:nvPr>
                <p:ph idx="1"/>
              </p:nvPr>
            </p:nvSpPr>
            <p:spPr>
              <a:xfrm>
                <a:off x="838200" y="1389888"/>
                <a:ext cx="10515600" cy="4787075"/>
              </a:xfrm>
            </p:spPr>
            <p:txBody>
              <a:bodyPr>
                <a:normAutofit fontScale="92500" lnSpcReduction="10000"/>
              </a:bodyPr>
              <a:lstStyle/>
              <a:p>
                <a:r>
                  <a:rPr lang="en-US" sz="2000" b="1" dirty="0">
                    <a:latin typeface="Aptos (Κυρίως κείμενο)"/>
                    <a:ea typeface="Calibri" panose="020F0502020204030204" pitchFamily="34" charset="0"/>
                    <a:cs typeface="Calibri" panose="020F0502020204030204" pitchFamily="34" charset="0"/>
                  </a:rPr>
                  <a:t>Binary Cross-Entropy: </a:t>
                </a:r>
                <a:r>
                  <a:rPr lang="en-US" sz="2000" dirty="0">
                    <a:latin typeface="Aptos (Κυρίως κείμενο)"/>
                    <a:ea typeface="Calibri" panose="020F0502020204030204" pitchFamily="34" charset="0"/>
                    <a:cs typeface="Calibri" panose="020F0502020204030204" pitchFamily="34" charset="0"/>
                  </a:rPr>
                  <a:t>Cross entropy for binary classification. It can be used with sigmoid activation at the final layer.</a:t>
                </a:r>
                <a:br>
                  <a:rPr lang="en-US" sz="2000" dirty="0">
                    <a:latin typeface="Calibri" panose="020F0502020204030204" pitchFamily="34" charset="0"/>
                    <a:ea typeface="Calibri" panose="020F0502020204030204" pitchFamily="34" charset="0"/>
                    <a:cs typeface="Calibri" panose="020F0502020204030204" pitchFamily="34" charset="0"/>
                  </a:rPr>
                </a:br>
                <a14:m>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𝑁</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𝑁</m:t>
                        </m:r>
                      </m:sup>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m:rPr>
                            <m:sty m:val="p"/>
                          </m:rPr>
                          <a:rPr lang="en-US" sz="1600">
                            <a:latin typeface="Cambria Math" panose="02040503050406030204" pitchFamily="18" charset="0"/>
                          </a:rPr>
                          <m:t>log</m:t>
                        </m:r>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e>
                    </m:nary>
                    <m:r>
                      <a:rPr lang="en-US" sz="1600" i="1">
                        <a:latin typeface="Cambria Math" panose="02040503050406030204" pitchFamily="18" charset="0"/>
                      </a:rPr>
                      <m:t>)+(1−</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r>
                      <m:rPr>
                        <m:sty m:val="p"/>
                      </m:rPr>
                      <a:rPr lang="en-US" sz="1600">
                        <a:latin typeface="Cambria Math" panose="02040503050406030204" pitchFamily="18" charset="0"/>
                      </a:rPr>
                      <m:t>log</m:t>
                    </m:r>
                    <m:r>
                      <a:rPr lang="en-US" sz="1600" i="1">
                        <a:latin typeface="Cambria Math" panose="02040503050406030204" pitchFamily="18" charset="0"/>
                      </a:rPr>
                      <m:t>⁡(1−</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i="1">
                        <a:latin typeface="Cambria Math" panose="02040503050406030204" pitchFamily="18" charset="0"/>
                      </a:rPr>
                      <m:t>)</m:t>
                    </m:r>
                  </m:oMath>
                </a14:m>
                <a:endParaRPr lang="en-US" sz="1600" dirty="0"/>
              </a:p>
              <a:p>
                <a:r>
                  <a:rPr lang="en-US" sz="2000" b="1" dirty="0"/>
                  <a:t>Categorical Cross-Entropy</a:t>
                </a:r>
                <a:r>
                  <a:rPr lang="en-US" sz="2000" dirty="0"/>
                  <a:t>: Cross entropy for multi-class tasks. It can be used with </a:t>
                </a:r>
                <a:r>
                  <a:rPr lang="en-US" sz="2000" dirty="0" err="1"/>
                  <a:t>softmax</a:t>
                </a:r>
                <a:r>
                  <a:rPr lang="en-US" sz="2000" dirty="0"/>
                  <a:t> activation at the final layer.</a:t>
                </a:r>
                <a:br>
                  <a:rPr lang="en-US" sz="2000" dirty="0"/>
                </a:br>
                <a14:m>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𝑁</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𝑁</m:t>
                        </m:r>
                      </m:sup>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m:rPr>
                            <m:sty m:val="p"/>
                          </m:rPr>
                          <a:rPr lang="en-US" sz="1600">
                            <a:latin typeface="Cambria Math" panose="02040503050406030204" pitchFamily="18" charset="0"/>
                          </a:rPr>
                          <m:t>log</m:t>
                        </m:r>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e>
                    </m:nary>
                    <m:r>
                      <a:rPr lang="en-US" sz="1600" i="1">
                        <a:latin typeface="Cambria Math" panose="02040503050406030204" pitchFamily="18" charset="0"/>
                      </a:rPr>
                      <m:t>)</m:t>
                    </m:r>
                  </m:oMath>
                </a14:m>
                <a:endParaRPr lang="en-US" sz="1600" dirty="0">
                  <a:latin typeface="Calibri" panose="020F0502020204030204" pitchFamily="34" charset="0"/>
                  <a:ea typeface="Calibri" panose="020F0502020204030204" pitchFamily="34" charset="0"/>
                  <a:cs typeface="Calibri" panose="020F0502020204030204" pitchFamily="34" charset="0"/>
                </a:endParaRPr>
              </a:p>
              <a:p>
                <a14:m>
                  <m:oMath xmlns:m="http://schemas.openxmlformats.org/officeDocument/2006/math">
                    <m:r>
                      <a:rPr lang="en-US" sz="2000" b="1" i="1">
                        <a:latin typeface="Cambria Math" panose="02040503050406030204" pitchFamily="18" charset="0"/>
                      </a:rPr>
                      <m:t>𝑴𝑺𝑬</m:t>
                    </m:r>
                  </m:oMath>
                </a14:m>
                <a:r>
                  <a:rPr lang="en-US" sz="2000" dirty="0">
                    <a:latin typeface="Aptos (Κυρίως κείμενο)"/>
                  </a:rPr>
                  <a:t>: Great for regression tasks, but fails where there are outliers (extremely rare targets).</a:t>
                </a:r>
              </a:p>
              <a:p>
                <a14:m>
                  <m:oMath xmlns:m="http://schemas.openxmlformats.org/officeDocument/2006/math">
                    <m:r>
                      <a:rPr lang="en-US" sz="2000" b="1" i="1" smtClean="0">
                        <a:latin typeface="Cambria Math" panose="02040503050406030204" pitchFamily="18" charset="0"/>
                      </a:rPr>
                      <m:t>𝑴𝑨𝑬</m:t>
                    </m:r>
                  </m:oMath>
                </a14:m>
                <a:r>
                  <a:rPr lang="en-US" sz="2000" dirty="0">
                    <a:latin typeface="Aptos (Κυρίως κείμενο)"/>
                  </a:rPr>
                  <a:t>: Great for regression tasks, more robust than </a:t>
                </a:r>
                <a14:m>
                  <m:oMath xmlns:m="http://schemas.openxmlformats.org/officeDocument/2006/math">
                    <m:r>
                      <a:rPr lang="en-US" sz="2000" b="0" i="1" smtClean="0">
                        <a:latin typeface="Cambria Math" panose="02040503050406030204" pitchFamily="18" charset="0"/>
                      </a:rPr>
                      <m:t>𝑀𝑆𝐸</m:t>
                    </m:r>
                  </m:oMath>
                </a14:m>
                <a:r>
                  <a:rPr lang="en-US" sz="2000" dirty="0">
                    <a:latin typeface="Aptos (Κυρίως κείμενο)"/>
                  </a:rPr>
                  <a:t> when outliers are present.</a:t>
                </a:r>
                <a:endParaRPr lang="en-US" sz="1600" dirty="0">
                  <a:latin typeface="Aptos (Κυρίως κείμενο)"/>
                </a:endParaRPr>
              </a:p>
              <a:p>
                <a:r>
                  <a:rPr lang="en-US" sz="2000" b="1" dirty="0">
                    <a:latin typeface="Calibri" panose="020F0502020204030204" pitchFamily="34" charset="0"/>
                    <a:ea typeface="Calibri" panose="020F0502020204030204" pitchFamily="34" charset="0"/>
                    <a:cs typeface="Calibri" panose="020F0502020204030204" pitchFamily="34" charset="0"/>
                  </a:rPr>
                  <a:t>Huber Loss: </a:t>
                </a:r>
                <a:r>
                  <a:rPr lang="en-US" sz="2000" dirty="0">
                    <a:latin typeface="Calibri" panose="020F0502020204030204" pitchFamily="34" charset="0"/>
                    <a:ea typeface="Calibri" panose="020F0502020204030204" pitchFamily="34" charset="0"/>
                    <a:cs typeface="Calibri" panose="020F0502020204030204" pitchFamily="34" charset="0"/>
                  </a:rPr>
                  <a:t>Combines </a:t>
                </a:r>
                <a14:m>
                  <m:oMath xmlns:m="http://schemas.openxmlformats.org/officeDocument/2006/math">
                    <m:r>
                      <a:rPr lang="en-US" sz="2000" b="0" i="1" smtClean="0">
                        <a:latin typeface="Cambria Math" panose="02040503050406030204" pitchFamily="18" charset="0"/>
                        <a:ea typeface="Calibri" panose="020F0502020204030204" pitchFamily="34" charset="0"/>
                        <a:cs typeface="Calibri" panose="020F0502020204030204" pitchFamily="34" charset="0"/>
                      </a:rPr>
                      <m:t>𝑀𝑆𝐸</m:t>
                    </m:r>
                    <m:r>
                      <a:rPr lang="en-US" sz="2000" b="0" i="1" smtClean="0">
                        <a:latin typeface="Cambria Math" panose="02040503050406030204" pitchFamily="18" charset="0"/>
                        <a:ea typeface="Calibri" panose="020F0502020204030204" pitchFamily="34" charset="0"/>
                        <a:cs typeface="Calibri" panose="020F0502020204030204" pitchFamily="34" charset="0"/>
                      </a:rPr>
                      <m:t>,</m:t>
                    </m:r>
                    <m:r>
                      <a:rPr lang="en-US" sz="2000" b="0" i="1" smtClean="0">
                        <a:latin typeface="Cambria Math" panose="02040503050406030204" pitchFamily="18" charset="0"/>
                        <a:ea typeface="Calibri" panose="020F0502020204030204" pitchFamily="34" charset="0"/>
                        <a:cs typeface="Calibri" panose="020F0502020204030204" pitchFamily="34" charset="0"/>
                      </a:rPr>
                      <m:t>𝑀𝐴𝐸</m:t>
                    </m:r>
                  </m:oMath>
                </a14:m>
                <a:r>
                  <a:rPr lang="en-US" sz="2000" dirty="0">
                    <a:latin typeface="Aptos (Κυρίως κείμενο)"/>
                  </a:rPr>
                  <a:t> into a single loss function and is typically more robust than both </a:t>
                </a:r>
                <a14:m>
                  <m:oMath xmlns:m="http://schemas.openxmlformats.org/officeDocument/2006/math">
                    <m:r>
                      <a:rPr lang="en-US" sz="2000" b="0" i="1" smtClean="0">
                        <a:latin typeface="Cambria Math" panose="02040503050406030204" pitchFamily="18" charset="0"/>
                      </a:rPr>
                      <m:t>𝑀𝑆𝐸</m:t>
                    </m:r>
                    <m:r>
                      <a:rPr lang="en-US" sz="2000" b="0" i="1" smtClean="0">
                        <a:latin typeface="Cambria Math" panose="02040503050406030204" pitchFamily="18" charset="0"/>
                      </a:rPr>
                      <m:t>, </m:t>
                    </m:r>
                    <m:r>
                      <a:rPr lang="en-US" sz="2000" b="0" i="1" smtClean="0">
                        <a:latin typeface="Cambria Math" panose="02040503050406030204" pitchFamily="18" charset="0"/>
                      </a:rPr>
                      <m:t>𝑀𝐴𝐸</m:t>
                    </m:r>
                  </m:oMath>
                </a14:m>
                <a:r>
                  <a:rPr lang="en-US" sz="2000" dirty="0">
                    <a:latin typeface="Aptos (Κυρίως κείμενο)"/>
                  </a:rPr>
                  <a:t> when outliers are present.</a:t>
                </a:r>
                <a:br>
                  <a:rPr lang="el-GR" sz="2000" dirty="0">
                    <a:latin typeface="Aptos (Κυρίως κείμενο)"/>
                  </a:rPr>
                </a:br>
                <a:br>
                  <a:rPr lang="en-US" sz="2000" dirty="0">
                    <a:latin typeface="Aptos (Κυρίως κείμενο)"/>
                  </a:rPr>
                </a:br>
                <a14:m>
                  <m:oMath xmlns:m="http://schemas.openxmlformats.org/officeDocument/2006/math">
                    <m:r>
                      <a:rPr lang="en-US" sz="1800" i="1">
                        <a:latin typeface="Cambria Math" panose="02040503050406030204" pitchFamily="18" charset="0"/>
                      </a:rPr>
                      <m:t>𝐿</m:t>
                    </m:r>
                    <m:d>
                      <m:dPr>
                        <m:ctrlPr>
                          <a:rPr lang="en-US" sz="1800" i="1">
                            <a:latin typeface="Cambria Math" panose="02040503050406030204" pitchFamily="18" charset="0"/>
                          </a:rPr>
                        </m:ctrlPr>
                      </m:dPr>
                      <m:e>
                        <m:r>
                          <a:rPr lang="en-US" sz="1800" i="1">
                            <a:latin typeface="Cambria Math" panose="02040503050406030204" pitchFamily="18" charset="0"/>
                          </a:rPr>
                          <m:t>𝑦</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f>
                                <m:fPr>
                                  <m:ctrlPr>
                                    <a:rPr lang="el-GR" sz="1800" i="1">
                                      <a:latin typeface="Cambria Math" panose="02040503050406030204" pitchFamily="18" charset="0"/>
                                    </a:rPr>
                                  </m:ctrlPr>
                                </m:fPr>
                                <m:num>
                                  <m:r>
                                    <a:rPr lang="el-GR" sz="1800" i="1">
                                      <a:latin typeface="Cambria Math" panose="02040503050406030204" pitchFamily="18" charset="0"/>
                                    </a:rPr>
                                    <m:t>1</m:t>
                                  </m:r>
                                </m:num>
                                <m:den>
                                  <m:r>
                                    <a:rPr lang="el-GR" sz="1800" i="1">
                                      <a:latin typeface="Cambria Math" panose="02040503050406030204" pitchFamily="18" charset="0"/>
                                    </a:rPr>
                                    <m:t>2</m:t>
                                  </m:r>
                                </m:den>
                              </m:f>
                              <m:sSup>
                                <m:sSupPr>
                                  <m:ctrlPr>
                                    <a:rPr lang="en-US" sz="1800" i="1">
                                      <a:latin typeface="Cambria Math" panose="02040503050406030204" pitchFamily="18" charset="0"/>
                                    </a:rPr>
                                  </m:ctrlPr>
                                </m:sSupPr>
                                <m:e>
                                  <m:d>
                                    <m:dPr>
                                      <m:ctrlPr>
                                        <a:rPr lang="el-GR"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e>
                                  </m:d>
                                </m:e>
                                <m:sup>
                                  <m:r>
                                    <a:rPr lang="en-US" sz="1800" i="1">
                                      <a:latin typeface="Cambria Math" panose="02040503050406030204" pitchFamily="18" charset="0"/>
                                    </a:rPr>
                                    <m:t>2</m:t>
                                  </m:r>
                                </m:sup>
                              </m:sSup>
                              <m:r>
                                <a:rPr lang="en-US" sz="1800" i="1">
                                  <a:latin typeface="Cambria Math" panose="02040503050406030204" pitchFamily="18" charset="0"/>
                                </a:rPr>
                                <m:t>,   </m:t>
                              </m:r>
                              <m:r>
                                <a:rPr lang="el-GR" sz="1800" i="1">
                                  <a:latin typeface="Cambria Math" panose="02040503050406030204" pitchFamily="18" charset="0"/>
                                </a:rPr>
                                <m:t>𝛼𝜈</m:t>
                              </m:r>
                              <m:r>
                                <a:rPr lang="el-GR" sz="1800" i="1">
                                  <a:latin typeface="Cambria Math" panose="02040503050406030204" pitchFamily="18" charset="0"/>
                                </a:rPr>
                                <m:t> </m:t>
                              </m:r>
                              <m:d>
                                <m:dPr>
                                  <m:begChr m:val="|"/>
                                  <m:endChr m:val="|"/>
                                  <m:ctrlPr>
                                    <a:rPr lang="el-GR"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e>
                              </m:d>
                              <m:r>
                                <a:rPr lang="en-US" sz="1800" i="1">
                                  <a:latin typeface="Cambria Math" panose="02040503050406030204" pitchFamily="18" charset="0"/>
                                </a:rPr>
                                <m:t>≤</m:t>
                              </m:r>
                              <m:r>
                                <a:rPr lang="el-GR" sz="1800" i="1">
                                  <a:latin typeface="Cambria Math" panose="02040503050406030204" pitchFamily="18" charset="0"/>
                                </a:rPr>
                                <m:t>𝛿</m:t>
                              </m:r>
                            </m:e>
                          </m:mr>
                          <m:mr>
                            <m:e>
                              <m:r>
                                <a:rPr lang="el-GR" sz="1800" i="1">
                                  <a:latin typeface="Cambria Math" panose="02040503050406030204" pitchFamily="18" charset="0"/>
                                </a:rPr>
                                <m:t>𝛿</m:t>
                              </m:r>
                              <m:d>
                                <m:dPr>
                                  <m:ctrlPr>
                                    <a:rPr lang="el-GR" sz="1800" i="1">
                                      <a:latin typeface="Cambria Math" panose="02040503050406030204" pitchFamily="18" charset="0"/>
                                    </a:rPr>
                                  </m:ctrlPr>
                                </m:d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r>
                                    <a:rPr lang="el-GR" sz="1800" i="1">
                                      <a:latin typeface="Cambria Math" panose="02040503050406030204" pitchFamily="18" charset="0"/>
                                    </a:rPr>
                                    <m:t>𝛿</m:t>
                                  </m:r>
                                </m:e>
                              </m:d>
                              <m:r>
                                <a:rPr lang="en-US" sz="1800" i="1">
                                  <a:latin typeface="Cambria Math" panose="02040503050406030204" pitchFamily="18" charset="0"/>
                                </a:rPr>
                                <m:t>,   </m:t>
                              </m:r>
                              <m:r>
                                <a:rPr lang="el-GR" sz="1800" i="1">
                                  <a:latin typeface="Cambria Math" panose="02040503050406030204" pitchFamily="18" charset="0"/>
                                </a:rPr>
                                <m:t>𝛼𝜈</m:t>
                              </m:r>
                              <m:r>
                                <a:rPr lang="el-GR" sz="1800" i="1">
                                  <a:latin typeface="Cambria Math" panose="02040503050406030204" pitchFamily="18" charset="0"/>
                                </a:rPr>
                                <m:t> </m:t>
                              </m:r>
                              <m:d>
                                <m:dPr>
                                  <m:begChr m:val="|"/>
                                  <m:endChr m:val="|"/>
                                  <m:ctrlPr>
                                    <a:rPr lang="el-GR"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e>
                              </m:d>
                              <m:r>
                                <a:rPr lang="el-GR" sz="1800" i="1">
                                  <a:latin typeface="Cambria Math" panose="02040503050406030204" pitchFamily="18" charset="0"/>
                                </a:rPr>
                                <m:t>&gt;</m:t>
                              </m:r>
                              <m:r>
                                <a:rPr lang="el-GR" sz="1800" i="1">
                                  <a:latin typeface="Cambria Math" panose="02040503050406030204" pitchFamily="18" charset="0"/>
                                </a:rPr>
                                <m:t>𝛿</m:t>
                              </m:r>
                            </m:e>
                          </m:mr>
                        </m:m>
                      </m:e>
                    </m:d>
                    <m:r>
                      <a:rPr lang="el-GR" sz="1800">
                        <a:latin typeface="Cambria Math" panose="02040503050406030204" pitchFamily="18" charset="0"/>
                      </a:rPr>
                      <m:t>, </m:t>
                    </m:r>
                    <m:r>
                      <m:rPr>
                        <m:sty m:val="p"/>
                      </m:rPr>
                      <a:rPr lang="el-GR" sz="1800">
                        <a:latin typeface="Cambria Math" panose="02040503050406030204" pitchFamily="18" charset="0"/>
                      </a:rPr>
                      <m:t>δ</m:t>
                    </m:r>
                    <m:r>
                      <a:rPr lang="el-GR" sz="1800">
                        <a:latin typeface="Cambria Math" panose="02040503050406030204" pitchFamily="18" charset="0"/>
                      </a:rPr>
                      <m:t>&gt;0 (</m:t>
                    </m:r>
                    <m:r>
                      <m:rPr>
                        <m:sty m:val="p"/>
                      </m:rPr>
                      <a:rPr lang="en-US" sz="1800" b="0" i="0" smtClean="0">
                        <a:latin typeface="Cambria Math" panose="02040503050406030204" pitchFamily="18" charset="0"/>
                      </a:rPr>
                      <m:t>Typically</m:t>
                    </m:r>
                    <m:r>
                      <a:rPr lang="en-US" sz="1800" b="0" i="0" smtClean="0">
                        <a:latin typeface="Cambria Math" panose="02040503050406030204" pitchFamily="18" charset="0"/>
                      </a:rPr>
                      <m:t>, </m:t>
                    </m:r>
                    <m:r>
                      <m:rPr>
                        <m:sty m:val="p"/>
                      </m:rPr>
                      <a:rPr lang="el-GR" sz="1800" b="0" i="0" smtClean="0">
                        <a:latin typeface="Cambria Math" panose="02040503050406030204" pitchFamily="18" charset="0"/>
                      </a:rPr>
                      <m:t>δ</m:t>
                    </m:r>
                    <m:r>
                      <a:rPr lang="el-GR" sz="1800" b="0" i="0" smtClean="0">
                        <a:latin typeface="Cambria Math" panose="02040503050406030204" pitchFamily="18" charset="0"/>
                      </a:rPr>
                      <m:t>=1.0)</m:t>
                    </m:r>
                  </m:oMath>
                </a14:m>
                <a:endParaRPr lang="en-US" sz="2000" dirty="0">
                  <a:latin typeface="Aptos (Κυρίως κείμενο)"/>
                </a:endParaRPr>
              </a:p>
            </p:txBody>
          </p:sp>
        </mc:Choice>
        <mc:Fallback xmlns="">
          <p:sp>
            <p:nvSpPr>
              <p:cNvPr id="3" name="Θέση περιεχομένου 2">
                <a:extLst>
                  <a:ext uri="{FF2B5EF4-FFF2-40B4-BE49-F238E27FC236}">
                    <a16:creationId xmlns:a16="http://schemas.microsoft.com/office/drawing/2014/main" id="{6CE297D2-5FFF-115A-08B7-C6192B01761A}"/>
                  </a:ext>
                </a:extLst>
              </p:cNvPr>
              <p:cNvSpPr>
                <a:spLocks noGrp="1" noRot="1" noChangeAspect="1" noMove="1" noResize="1" noEditPoints="1" noAdjustHandles="1" noChangeArrowheads="1" noChangeShapeType="1" noTextEdit="1"/>
              </p:cNvSpPr>
              <p:nvPr>
                <p:ph idx="1"/>
              </p:nvPr>
            </p:nvSpPr>
            <p:spPr>
              <a:xfrm>
                <a:off x="838200" y="1389888"/>
                <a:ext cx="10515600" cy="4787075"/>
              </a:xfrm>
              <a:blipFill>
                <a:blip r:embed="rId2"/>
                <a:stretch>
                  <a:fillRect l="-464" t="-6624"/>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325992CA-88D9-4252-ACC6-102DF49E826A}"/>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D287A5C5-B660-0BA8-00B2-44C86B4BCEDC}"/>
              </a:ext>
            </a:extLst>
          </p:cNvPr>
          <p:cNvSpPr>
            <a:spLocks noGrp="1"/>
          </p:cNvSpPr>
          <p:nvPr>
            <p:ph type="sldNum" sz="quarter" idx="12"/>
          </p:nvPr>
        </p:nvSpPr>
        <p:spPr/>
        <p:txBody>
          <a:bodyPr/>
          <a:lstStyle/>
          <a:p>
            <a:fld id="{4ACA1919-B5C6-4827-8B15-372F46BB4020}" type="slidenum">
              <a:rPr lang="en-US" smtClean="0"/>
              <a:t>40</a:t>
            </a:fld>
            <a:endParaRPr lang="en-US"/>
          </a:p>
        </p:txBody>
      </p:sp>
    </p:spTree>
    <p:extLst>
      <p:ext uri="{BB962C8B-B14F-4D97-AF65-F5344CB8AC3E}">
        <p14:creationId xmlns:p14="http://schemas.microsoft.com/office/powerpoint/2010/main" val="4014838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4F669-EBCA-1B89-913E-C252FA7A5FFD}"/>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84248943-7840-5F26-B97C-60F70A7F20DD}"/>
              </a:ext>
            </a:extLst>
          </p:cNvPr>
          <p:cNvSpPr>
            <a:spLocks noGrp="1"/>
          </p:cNvSpPr>
          <p:nvPr>
            <p:ph type="title"/>
          </p:nvPr>
        </p:nvSpPr>
        <p:spPr>
          <a:xfrm>
            <a:off x="557212" y="136525"/>
            <a:ext cx="10515600" cy="928243"/>
          </a:xfrm>
        </p:spPr>
        <p:txBody>
          <a:bodyPr>
            <a:normAutofit/>
          </a:bodyPr>
          <a:lstStyle/>
          <a:p>
            <a:r>
              <a:rPr lang="en-US" sz="4000" dirty="0"/>
              <a:t>Overfitting</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45460EFB-29F0-B542-2970-E65E8ECFAF7B}"/>
                  </a:ext>
                </a:extLst>
              </p:cNvPr>
              <p:cNvSpPr>
                <a:spLocks noGrp="1"/>
              </p:cNvSpPr>
              <p:nvPr>
                <p:ph idx="1"/>
              </p:nvPr>
            </p:nvSpPr>
            <p:spPr>
              <a:xfrm>
                <a:off x="375676" y="1179195"/>
                <a:ext cx="6810376" cy="5278755"/>
              </a:xfrm>
            </p:spPr>
            <p:txBody>
              <a:bodyPr>
                <a:normAutofit/>
              </a:bodyPr>
              <a:lstStyle/>
              <a:p>
                <a:r>
                  <a:rPr lang="en-US" sz="2000" dirty="0"/>
                  <a:t>Typically occurs in Neural Networks when:</a:t>
                </a:r>
              </a:p>
              <a:p>
                <a:pPr lvl="1">
                  <a:buFont typeface="Wingdings" panose="05000000000000000000" pitchFamily="2" charset="2"/>
                  <a:buChar char="Ø"/>
                </a:pPr>
                <a:r>
                  <a:rPr lang="en-US" sz="1600" dirty="0"/>
                  <a:t>It uses only dominant weights, which have learnt only specific patterns.</a:t>
                </a:r>
              </a:p>
              <a:p>
                <a:pPr lvl="1">
                  <a:buFont typeface="Wingdings" panose="05000000000000000000" pitchFamily="2" charset="2"/>
                  <a:buChar char="Ø"/>
                </a:pPr>
                <a:r>
                  <a:rPr lang="en-US" sz="1600" dirty="0"/>
                  <a:t>It is fit on a small amount of data.</a:t>
                </a:r>
              </a:p>
              <a:p>
                <a:r>
                  <a:rPr lang="en-US" sz="2000" b="1" dirty="0"/>
                  <a:t>Weight Regularization</a:t>
                </a:r>
                <a:r>
                  <a:rPr lang="en-US" sz="2000" dirty="0"/>
                  <a:t>: Adds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dirty="0"/>
                  <a:t> 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dirty="0"/>
                  <a:t> penalty into specific layers: Not always effective.</a:t>
                </a:r>
              </a:p>
              <a:p>
                <a:r>
                  <a:rPr lang="en-US" sz="2000" b="1" dirty="0"/>
                  <a:t>Dropout</a:t>
                </a:r>
                <a:r>
                  <a:rPr lang="en-US" sz="2000" dirty="0"/>
                  <a:t>: In each batch, it randomly disables </a:t>
                </a:r>
                <a14:m>
                  <m:oMath xmlns:m="http://schemas.openxmlformats.org/officeDocument/2006/math">
                    <m:r>
                      <a:rPr lang="el-GR" sz="2000" b="0" i="1" smtClean="0">
                        <a:latin typeface="Cambria Math" panose="02040503050406030204" pitchFamily="18" charset="0"/>
                      </a:rPr>
                      <m:t>𝜌</m:t>
                    </m:r>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(0.0,1.0)</m:t>
                    </m:r>
                  </m:oMath>
                </a14:m>
                <a:r>
                  <a:rPr lang="el-GR" sz="2000" dirty="0"/>
                  <a:t> </a:t>
                </a:r>
                <a:r>
                  <a:rPr lang="en-US" sz="2000" dirty="0"/>
                  <a:t>percentages of neurons of a specific layer:</a:t>
                </a:r>
              </a:p>
              <a:p>
                <a:pPr lvl="1">
                  <a:buFont typeface="Wingdings" panose="05000000000000000000" pitchFamily="2" charset="2"/>
                  <a:buChar char="Ø"/>
                </a:pPr>
                <a:r>
                  <a:rPr lang="en-US" sz="1800" dirty="0"/>
                  <a:t>This forces the neural network to eventually utilize all of its layer weights. </a:t>
                </a:r>
              </a:p>
              <a:p>
                <a:pPr lvl="1">
                  <a:buFont typeface="Wingdings" panose="05000000000000000000" pitchFamily="2" charset="2"/>
                  <a:buChar char="Ø"/>
                </a:pPr>
                <a:r>
                  <a:rPr lang="en-US" sz="1800" dirty="0"/>
                  <a:t>If a weight is dominant (larger than others), once deactivated, the neural network is forced to use the others weights to make a prediction. Moreover, when deactivated, its gradient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𝑑𝐸</m:t>
                        </m:r>
                      </m:num>
                      <m:den>
                        <m:r>
                          <a:rPr lang="en-US" sz="1800" b="0" i="1" smtClean="0">
                            <a:latin typeface="Cambria Math" panose="02040503050406030204" pitchFamily="18" charset="0"/>
                          </a:rPr>
                          <m:t>𝑑𝑤</m:t>
                        </m:r>
                      </m:den>
                    </m:f>
                    <m:r>
                      <a:rPr lang="en-US" sz="1800" b="0" i="1" smtClean="0">
                        <a:latin typeface="Cambria Math" panose="02040503050406030204" pitchFamily="18" charset="0"/>
                      </a:rPr>
                      <m:t>=0</m:t>
                    </m:r>
                  </m:oMath>
                </a14:m>
                <a:r>
                  <a:rPr lang="en-US" sz="1800" dirty="0"/>
                  <a:t>, allowing the other weights to be trained as well.</a:t>
                </a:r>
              </a:p>
              <a:p>
                <a:pPr lvl="1">
                  <a:buFont typeface="Wingdings" panose="05000000000000000000" pitchFamily="2" charset="2"/>
                  <a:buChar char="Ø"/>
                </a:pPr>
                <a:r>
                  <a:rPr lang="en-US" sz="1800" dirty="0"/>
                  <a:t>Typical dropout values are in range </a:t>
                </a:r>
                <a14:m>
                  <m:oMath xmlns:m="http://schemas.openxmlformats.org/officeDocument/2006/math">
                    <m:r>
                      <a:rPr lang="en-US" sz="1800" b="0" i="1" smtClean="0">
                        <a:latin typeface="Cambria Math" panose="02040503050406030204" pitchFamily="18" charset="0"/>
                      </a:rPr>
                      <m:t>[0.1, 0.5]</m:t>
                    </m:r>
                  </m:oMath>
                </a14:m>
                <a:r>
                  <a:rPr lang="en-US" sz="1800" dirty="0"/>
                  <a:t>.</a:t>
                </a:r>
              </a:p>
            </p:txBody>
          </p:sp>
        </mc:Choice>
        <mc:Fallback xmlns="">
          <p:sp>
            <p:nvSpPr>
              <p:cNvPr id="3" name="Θέση περιεχομένου 2">
                <a:extLst>
                  <a:ext uri="{FF2B5EF4-FFF2-40B4-BE49-F238E27FC236}">
                    <a16:creationId xmlns:a16="http://schemas.microsoft.com/office/drawing/2014/main" id="{45460EFB-29F0-B542-2970-E65E8ECFAF7B}"/>
                  </a:ext>
                </a:extLst>
              </p:cNvPr>
              <p:cNvSpPr>
                <a:spLocks noGrp="1" noRot="1" noChangeAspect="1" noMove="1" noResize="1" noEditPoints="1" noAdjustHandles="1" noChangeArrowheads="1" noChangeShapeType="1" noTextEdit="1"/>
              </p:cNvSpPr>
              <p:nvPr>
                <p:ph idx="1"/>
              </p:nvPr>
            </p:nvSpPr>
            <p:spPr>
              <a:xfrm>
                <a:off x="375676" y="1179195"/>
                <a:ext cx="6810376" cy="5278755"/>
              </a:xfrm>
              <a:blipFill>
                <a:blip r:embed="rId2"/>
                <a:stretch>
                  <a:fillRect l="-806" t="-1039"/>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69C98BAA-16D7-8B2E-14BA-04CA68A2C5AE}"/>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43F5991A-318E-D09B-1D8C-727E4D14C8B7}"/>
              </a:ext>
            </a:extLst>
          </p:cNvPr>
          <p:cNvSpPr>
            <a:spLocks noGrp="1"/>
          </p:cNvSpPr>
          <p:nvPr>
            <p:ph type="sldNum" sz="quarter" idx="12"/>
          </p:nvPr>
        </p:nvSpPr>
        <p:spPr/>
        <p:txBody>
          <a:bodyPr/>
          <a:lstStyle/>
          <a:p>
            <a:fld id="{4ACA1919-B5C6-4827-8B15-372F46BB4020}" type="slidenum">
              <a:rPr lang="en-US" smtClean="0"/>
              <a:t>41</a:t>
            </a:fld>
            <a:endParaRPr lang="en-US"/>
          </a:p>
        </p:txBody>
      </p:sp>
      <p:pic>
        <p:nvPicPr>
          <p:cNvPr id="8" name="Picture 2" descr="Dropout - PRIMO.ai">
            <a:extLst>
              <a:ext uri="{FF2B5EF4-FFF2-40B4-BE49-F238E27FC236}">
                <a16:creationId xmlns:a16="http://schemas.microsoft.com/office/drawing/2014/main" id="{27F018D7-7BC6-0F3A-324E-CD4F03DF1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6052" y="2552700"/>
            <a:ext cx="4941940" cy="2879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820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35E2-6586-CA52-959D-FF78F15ADB31}"/>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8FA9BA0B-478C-4D3B-02F2-70D4B816E419}"/>
              </a:ext>
            </a:extLst>
          </p:cNvPr>
          <p:cNvSpPr>
            <a:spLocks noGrp="1"/>
          </p:cNvSpPr>
          <p:nvPr>
            <p:ph type="title"/>
          </p:nvPr>
        </p:nvSpPr>
        <p:spPr>
          <a:xfrm>
            <a:off x="557784" y="54864"/>
            <a:ext cx="10515600" cy="882523"/>
          </a:xfrm>
        </p:spPr>
        <p:txBody>
          <a:bodyPr>
            <a:normAutofit/>
          </a:bodyPr>
          <a:lstStyle/>
          <a:p>
            <a:r>
              <a:rPr lang="en-US" sz="3600" dirty="0"/>
              <a:t>Optimizers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3E93B8E5-E75D-7E22-264D-9748579E12AC}"/>
                  </a:ext>
                </a:extLst>
              </p:cNvPr>
              <p:cNvSpPr>
                <a:spLocks noGrp="1"/>
              </p:cNvSpPr>
              <p:nvPr>
                <p:ph idx="1"/>
              </p:nvPr>
            </p:nvSpPr>
            <p:spPr>
              <a:xfrm>
                <a:off x="557784" y="941832"/>
                <a:ext cx="11274552" cy="5532120"/>
              </a:xfrm>
            </p:spPr>
            <p:txBody>
              <a:bodyPr>
                <a:normAutofit/>
              </a:bodyPr>
              <a:lstStyle/>
              <a:p>
                <a:r>
                  <a:rPr lang="en-US" sz="2000" b="1" dirty="0"/>
                  <a:t>Gradient Descent (GD): </a:t>
                </a:r>
                <a:r>
                  <a:rPr lang="en-US" sz="2000" dirty="0"/>
                  <a:t>Good optimizer when number of instances is low (e.g., less than 1000).</a:t>
                </a:r>
              </a:p>
              <a:p>
                <a:r>
                  <a:rPr lang="en-US" sz="2000" b="1" dirty="0"/>
                  <a:t>Stochastic Gradient Descent (SGD): </a:t>
                </a:r>
                <a:r>
                  <a:rPr lang="en-US" sz="2000" dirty="0"/>
                  <a:t>Passes 1 input at a time. It is called stochastic as:</a:t>
                </a:r>
              </a:p>
              <a:p>
                <a:pPr lvl="1">
                  <a:buFont typeface="Wingdings" panose="05000000000000000000" pitchFamily="2" charset="2"/>
                  <a:buChar char="Ø"/>
                </a:pPr>
                <a:r>
                  <a:rPr lang="en-US" sz="1800" dirty="0"/>
                  <a:t>It is trained using 1 input at a time, changing the weights before computing the gradients of the next input.</a:t>
                </a:r>
              </a:p>
              <a:p>
                <a:pPr lvl="1">
                  <a:buFont typeface="Wingdings" panose="05000000000000000000" pitchFamily="2" charset="2"/>
                  <a:buChar char="Ø"/>
                </a:pPr>
                <a:r>
                  <a:rPr lang="en-US" sz="1800" dirty="0"/>
                  <a:t>This makes the training a stochastic process and dependent on the order that the inputs are fed to the network.</a:t>
                </a:r>
              </a:p>
              <a:p>
                <a:pPr lvl="1">
                  <a:buFont typeface="Wingdings" panose="05000000000000000000" pitchFamily="2" charset="2"/>
                  <a:buChar char="Ø"/>
                </a:pPr>
                <a:r>
                  <a:rPr lang="en-US" sz="1800" dirty="0"/>
                  <a:t>If inputs are noisy, it might fail to converge.</a:t>
                </a:r>
              </a:p>
              <a:p>
                <a:r>
                  <a:rPr lang="en-US" sz="2000" b="1" dirty="0"/>
                  <a:t>Mini-Batch SGD: </a:t>
                </a:r>
                <a:r>
                  <a:rPr lang="en-US" sz="2000" dirty="0"/>
                  <a:t>Similar to SGD, but uses batches of inputs (subsets of inputs), instead of a single input at a time. Typical values are in range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4,2056</m:t>
                        </m:r>
                      </m:e>
                    </m:d>
                    <m:r>
                      <a:rPr lang="en-US" sz="2000" b="0" i="1" smtClean="0">
                        <a:latin typeface="Cambria Math" panose="02040503050406030204" pitchFamily="18" charset="0"/>
                      </a:rPr>
                      <m:t>.</m:t>
                    </m:r>
                  </m:oMath>
                </a14:m>
                <a:endParaRPr lang="en-US" sz="2000" b="1" dirty="0"/>
              </a:p>
              <a:p>
                <a:pPr lvl="1">
                  <a:buFont typeface="Wingdings" panose="05000000000000000000" pitchFamily="2" charset="2"/>
                  <a:buChar char="Ø"/>
                </a:pPr>
                <a:r>
                  <a:rPr lang="en-US" sz="1800" dirty="0"/>
                  <a:t>Large batch size faces the issues of GD. Also, if inputs are noisy, the network might not converge easily.</a:t>
                </a:r>
              </a:p>
              <a:p>
                <a:pPr lvl="1">
                  <a:buFont typeface="Wingdings" panose="05000000000000000000" pitchFamily="2" charset="2"/>
                  <a:buChar char="Ø"/>
                </a:pPr>
                <a:r>
                  <a:rPr lang="en-US" sz="1800" dirty="0"/>
                  <a:t>Small batches in range </a:t>
                </a:r>
                <a14:m>
                  <m:oMath xmlns:m="http://schemas.openxmlformats.org/officeDocument/2006/math">
                    <m:r>
                      <a:rPr lang="en-US" sz="1800" b="0" i="1" smtClean="0">
                        <a:latin typeface="Cambria Math" panose="02040503050406030204" pitchFamily="18" charset="0"/>
                      </a:rPr>
                      <m:t>[8, 32]</m:t>
                    </m:r>
                  </m:oMath>
                </a14:m>
                <a:r>
                  <a:rPr lang="en-US" sz="1800" dirty="0"/>
                  <a:t> are typically more robust, but require further training time for a single epoch.</a:t>
                </a:r>
              </a:p>
              <a:p>
                <a:r>
                  <a:rPr lang="en-US" sz="2000" b="1" dirty="0" err="1"/>
                  <a:t>AdaGrad</a:t>
                </a:r>
                <a:r>
                  <a:rPr lang="en-US" sz="2000" b="1" dirty="0"/>
                  <a:t>: </a:t>
                </a:r>
                <a:r>
                  <a:rPr lang="en-US" sz="2000" dirty="0"/>
                  <a:t>Starts with high learning rate and reduces it after each epoch, as the network requires more updates in the early stages of training and less when it reaches a local minima.</a:t>
                </a:r>
              </a:p>
              <a:p>
                <a:r>
                  <a:rPr lang="en-US" sz="2000" b="1" dirty="0"/>
                  <a:t>Momentum: </a:t>
                </a:r>
                <a:r>
                  <a:rPr lang="en-US" sz="2000" dirty="0"/>
                  <a:t>Extends GD by computing a moving average of the gradients e.g., </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−5</m:t>
                        </m:r>
                      </m:sub>
                      <m:sup>
                        <m:r>
                          <a:rPr lang="en-US" sz="2000" b="0" i="1" smtClean="0">
                            <a:latin typeface="Cambria Math" panose="02040503050406030204" pitchFamily="18" charset="0"/>
                          </a:rPr>
                          <m:t>𝑇</m:t>
                        </m:r>
                      </m:sup>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sub>
                            </m:sSub>
                          </m:den>
                        </m:f>
                      </m:e>
                    </m:nary>
                  </m:oMath>
                </a14:m>
                <a:r>
                  <a:rPr lang="en-US" sz="2000" dirty="0"/>
                  <a:t>, instead of current gradient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𝑑𝐸</m:t>
                        </m:r>
                      </m:num>
                      <m:den>
                        <m:r>
                          <a:rPr lang="en-US" sz="2000" b="0" i="1" smtClean="0">
                            <a:latin typeface="Cambria Math" panose="02040503050406030204" pitchFamily="18" charset="0"/>
                          </a:rPr>
                          <m:t>𝑑𝑊</m:t>
                        </m:r>
                      </m:den>
                    </m:f>
                  </m:oMath>
                </a14:m>
                <a:r>
                  <a:rPr lang="en-US" sz="2000" b="1" dirty="0"/>
                  <a:t>, </a:t>
                </a:r>
                <a:r>
                  <a:rPr lang="en-US" sz="2000" dirty="0"/>
                  <a:t>which results in smoother updates.</a:t>
                </a:r>
              </a:p>
              <a:p>
                <a:r>
                  <a:rPr lang="en-US" sz="2000" b="1" dirty="0"/>
                  <a:t>Adam: </a:t>
                </a:r>
                <a:r>
                  <a:rPr lang="en-US" sz="2000" dirty="0"/>
                  <a:t>Combines Mini-Batch SGD, </a:t>
                </a:r>
                <a:r>
                  <a:rPr lang="en-US" sz="2000" dirty="0" err="1"/>
                  <a:t>AdaGrad</a:t>
                </a:r>
                <a:r>
                  <a:rPr lang="en-US" sz="2000" dirty="0"/>
                  <a:t>, Momentum and </a:t>
                </a:r>
                <a:r>
                  <a:rPr lang="en-US" sz="2000" dirty="0">
                    <a:latin typeface="Calibri" panose="020F0502020204030204" pitchFamily="34" charset="0"/>
                    <a:ea typeface="Calibri" panose="020F0502020204030204" pitchFamily="34" charset="0"/>
                    <a:cs typeface="Calibri" panose="020F0502020204030204" pitchFamily="34" charset="0"/>
                  </a:rPr>
                  <a:t>RMS Prop</a:t>
                </a:r>
                <a:r>
                  <a:rPr lang="en-US" sz="2000" dirty="0"/>
                  <a:t> into a single optimizer.</a:t>
                </a:r>
                <a:endParaRPr lang="en-US" sz="2000" b="1" dirty="0"/>
              </a:p>
            </p:txBody>
          </p:sp>
        </mc:Choice>
        <mc:Fallback xmlns="">
          <p:sp>
            <p:nvSpPr>
              <p:cNvPr id="3" name="Θέση περιεχομένου 2">
                <a:extLst>
                  <a:ext uri="{FF2B5EF4-FFF2-40B4-BE49-F238E27FC236}">
                    <a16:creationId xmlns:a16="http://schemas.microsoft.com/office/drawing/2014/main" id="{3E93B8E5-E75D-7E22-264D-9748579E12AC}"/>
                  </a:ext>
                </a:extLst>
              </p:cNvPr>
              <p:cNvSpPr>
                <a:spLocks noGrp="1" noRot="1" noChangeAspect="1" noMove="1" noResize="1" noEditPoints="1" noAdjustHandles="1" noChangeArrowheads="1" noChangeShapeType="1" noTextEdit="1"/>
              </p:cNvSpPr>
              <p:nvPr>
                <p:ph idx="1"/>
              </p:nvPr>
            </p:nvSpPr>
            <p:spPr>
              <a:xfrm>
                <a:off x="557784" y="941832"/>
                <a:ext cx="11274552" cy="5532120"/>
              </a:xfrm>
              <a:blipFill>
                <a:blip r:embed="rId2"/>
                <a:stretch>
                  <a:fillRect l="-487" t="-1103" r="-433"/>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63E863CE-374B-05E0-7624-28E163206F2B}"/>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9B7AAD9B-FB2E-CA29-E803-CDC9E10A2001}"/>
              </a:ext>
            </a:extLst>
          </p:cNvPr>
          <p:cNvSpPr>
            <a:spLocks noGrp="1"/>
          </p:cNvSpPr>
          <p:nvPr>
            <p:ph type="sldNum" sz="quarter" idx="12"/>
          </p:nvPr>
        </p:nvSpPr>
        <p:spPr/>
        <p:txBody>
          <a:bodyPr/>
          <a:lstStyle/>
          <a:p>
            <a:fld id="{4ACA1919-B5C6-4827-8B15-372F46BB4020}" type="slidenum">
              <a:rPr lang="en-US" smtClean="0"/>
              <a:t>42</a:t>
            </a:fld>
            <a:endParaRPr lang="en-US"/>
          </a:p>
        </p:txBody>
      </p:sp>
    </p:spTree>
    <p:extLst>
      <p:ext uri="{BB962C8B-B14F-4D97-AF65-F5344CB8AC3E}">
        <p14:creationId xmlns:p14="http://schemas.microsoft.com/office/powerpoint/2010/main" val="3971233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21DAE00-08BF-F038-469C-388138E7B6D0}"/>
              </a:ext>
            </a:extLst>
          </p:cNvPr>
          <p:cNvSpPr>
            <a:spLocks noGrp="1"/>
          </p:cNvSpPr>
          <p:nvPr>
            <p:ph type="title"/>
          </p:nvPr>
        </p:nvSpPr>
        <p:spPr>
          <a:xfrm>
            <a:off x="838200" y="90805"/>
            <a:ext cx="10515600" cy="878459"/>
          </a:xfrm>
        </p:spPr>
        <p:txBody>
          <a:bodyPr>
            <a:normAutofit/>
          </a:bodyPr>
          <a:lstStyle/>
          <a:p>
            <a:r>
              <a:rPr lang="en-US" sz="3600" dirty="0"/>
              <a:t>Advanced Optimizers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5F7ACB0C-9943-394D-5610-612F03044A6B}"/>
                  </a:ext>
                </a:extLst>
              </p:cNvPr>
              <p:cNvSpPr>
                <a:spLocks noGrp="1"/>
              </p:cNvSpPr>
              <p:nvPr>
                <p:ph idx="1"/>
              </p:nvPr>
            </p:nvSpPr>
            <p:spPr>
              <a:xfrm>
                <a:off x="838200" y="1058957"/>
                <a:ext cx="10515600" cy="5207699"/>
              </a:xfrm>
            </p:spPr>
            <p:txBody>
              <a:bodyPr>
                <a:normAutofit/>
              </a:bodyPr>
              <a:lstStyle/>
              <a:p>
                <a:r>
                  <a:rPr lang="en-US" sz="2000" b="1" dirty="0"/>
                  <a:t>AdamW: </a:t>
                </a:r>
                <a:r>
                  <a:rPr lang="en-US" sz="2000" dirty="0"/>
                  <a:t>Adam converges slowly for millions of parameters. To fix this, it uses a gradient clipping factor </a:t>
                </a:r>
                <a14:m>
                  <m:oMath xmlns:m="http://schemas.openxmlformats.org/officeDocument/2006/math">
                    <m:r>
                      <a:rPr lang="el-GR" sz="2000" b="0" i="1" smtClean="0">
                        <a:latin typeface="Cambria Math" panose="02040503050406030204" pitchFamily="18" charset="0"/>
                      </a:rPr>
                      <m:t>𝛾</m:t>
                    </m:r>
                    <m:r>
                      <a:rPr lang="el-GR" sz="2000" b="0" i="1" smtClean="0">
                        <a:latin typeface="Cambria Math" panose="02040503050406030204" pitchFamily="18" charset="0"/>
                      </a:rPr>
                      <m:t>:</m:t>
                    </m:r>
                  </m:oMath>
                </a14:m>
                <a:r>
                  <a:rPr lang="el-GR" sz="2000" b="1" dirty="0"/>
                  <a:t> </a:t>
                </a:r>
                <a14:m>
                  <m:oMath xmlns:m="http://schemas.openxmlformats.org/officeDocument/2006/math">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𝑤</m:t>
                        </m:r>
                      </m:e>
                      <m:sup>
                        <m:r>
                          <a:rPr lang="en-US" sz="2000" b="0" i="1" dirty="0" smtClean="0">
                            <a:latin typeface="Cambria Math" panose="02040503050406030204" pitchFamily="18" charset="0"/>
                          </a:rPr>
                          <m:t>′</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𝑤</m:t>
                    </m:r>
                    <m:r>
                      <a:rPr lang="en-US" sz="2000" b="0" i="1" dirty="0" smtClean="0">
                        <a:latin typeface="Cambria Math" panose="02040503050406030204" pitchFamily="18" charset="0"/>
                      </a:rPr>
                      <m:t>−</m:t>
                    </m:r>
                    <m:r>
                      <a:rPr lang="el-GR" sz="2000" b="0" i="1" dirty="0" smtClean="0">
                        <a:latin typeface="Cambria Math" panose="02040503050406030204" pitchFamily="18" charset="0"/>
                      </a:rPr>
                      <m:t>𝛼</m:t>
                    </m:r>
                    <m:r>
                      <a:rPr lang="el-GR" sz="2000" b="0" i="1" dirty="0" smtClean="0">
                        <a:latin typeface="Cambria Math" panose="02040503050406030204" pitchFamily="18" charset="0"/>
                        <a:ea typeface="Cambria Math" panose="02040503050406030204" pitchFamily="18" charset="0"/>
                      </a:rPr>
                      <m:t>∙</m:t>
                    </m:r>
                    <m:r>
                      <a:rPr lang="el-GR" sz="2000" b="0" i="1" dirty="0" smtClean="0">
                        <a:latin typeface="Cambria Math" panose="02040503050406030204" pitchFamily="18" charset="0"/>
                      </a:rPr>
                      <m:t>𝛾</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𝑑𝐸</m:t>
                        </m:r>
                      </m:num>
                      <m:den>
                        <m:r>
                          <a:rPr lang="en-US" sz="2000" b="0" i="1" dirty="0" smtClean="0">
                            <a:latin typeface="Cambria Math" panose="02040503050406030204" pitchFamily="18" charset="0"/>
                          </a:rPr>
                          <m:t>𝑑𝑤</m:t>
                        </m:r>
                      </m:den>
                    </m:f>
                  </m:oMath>
                </a14:m>
                <a:r>
                  <a:rPr lang="el-GR" sz="2000" dirty="0"/>
                  <a:t>, </a:t>
                </a:r>
                <a14:m>
                  <m:oMath xmlns:m="http://schemas.openxmlformats.org/officeDocument/2006/math">
                    <m:r>
                      <a:rPr lang="el-GR" sz="2000" b="0" i="1" smtClean="0">
                        <a:latin typeface="Cambria Math" panose="02040503050406030204" pitchFamily="18" charset="0"/>
                      </a:rPr>
                      <m:t>𝛾</m:t>
                    </m:r>
                    <m:r>
                      <a:rPr lang="el-GR" sz="2000" b="0" i="1" smtClean="0">
                        <a:latin typeface="Cambria Math" panose="02040503050406030204" pitchFamily="18" charset="0"/>
                        <a:ea typeface="Cambria Math" panose="02040503050406030204" pitchFamily="18" charset="0"/>
                      </a:rPr>
                      <m:t>∈(0.0, 1.0)</m:t>
                    </m:r>
                  </m:oMath>
                </a14:m>
                <a:r>
                  <a:rPr lang="el-GR" sz="2000" dirty="0"/>
                  <a:t>. </a:t>
                </a:r>
                <a:r>
                  <a:rPr lang="en-US" sz="2000" dirty="0"/>
                  <a:t>Typically, </a:t>
                </a:r>
                <a14:m>
                  <m:oMath xmlns:m="http://schemas.openxmlformats.org/officeDocument/2006/math">
                    <m:r>
                      <a:rPr lang="el-GR" sz="2000" b="0" i="1" smtClean="0">
                        <a:latin typeface="Cambria Math" panose="02040503050406030204" pitchFamily="18" charset="0"/>
                      </a:rPr>
                      <m:t>𝛾</m:t>
                    </m:r>
                    <m:r>
                      <a:rPr lang="el-GR" sz="2000" b="0" i="1" smtClean="0">
                        <a:latin typeface="Cambria Math" panose="02040503050406030204" pitchFamily="18" charset="0"/>
                      </a:rPr>
                      <m:t>=0.99</m:t>
                    </m:r>
                  </m:oMath>
                </a14:m>
                <a:r>
                  <a:rPr lang="en-US" sz="2000" dirty="0"/>
                  <a:t> or </a:t>
                </a:r>
                <a14:m>
                  <m:oMath xmlns:m="http://schemas.openxmlformats.org/officeDocument/2006/math">
                    <m:r>
                      <a:rPr lang="el-GR" sz="2000" b="0" i="1" smtClean="0">
                        <a:latin typeface="Cambria Math" panose="02040503050406030204" pitchFamily="18" charset="0"/>
                      </a:rPr>
                      <m:t>𝛾</m:t>
                    </m:r>
                    <m:r>
                      <a:rPr lang="el-GR" sz="2000" b="0" i="1" smtClean="0">
                        <a:latin typeface="Cambria Math" panose="02040503050406030204" pitchFamily="18" charset="0"/>
                      </a:rPr>
                      <m:t>=0.9</m:t>
                    </m:r>
                  </m:oMath>
                </a14:m>
                <a:r>
                  <a:rPr lang="el-GR" sz="2000" dirty="0"/>
                  <a:t>. </a:t>
                </a:r>
                <a:endParaRPr lang="en-US" sz="2000" dirty="0"/>
              </a:p>
              <a:p>
                <a:r>
                  <a:rPr lang="en-US" sz="2000" b="1" dirty="0"/>
                  <a:t>Lookahead</a:t>
                </a:r>
                <a:r>
                  <a:rPr lang="en-US" sz="2000" dirty="0"/>
                  <a:t>: An improvement of Momentum by using an exponential moving average.</a:t>
                </a:r>
              </a:p>
              <a:p>
                <a:r>
                  <a:rPr lang="en-US" sz="2000" b="1" dirty="0"/>
                  <a:t>Radam</a:t>
                </a:r>
              </a:p>
              <a:p>
                <a:r>
                  <a:rPr lang="en-US" sz="2000" b="1" dirty="0"/>
                  <a:t>Adabelief</a:t>
                </a:r>
              </a:p>
              <a:p>
                <a:r>
                  <a:rPr lang="en-US" sz="2000" b="1" dirty="0"/>
                  <a:t>Madgrad</a:t>
                </a:r>
              </a:p>
              <a:p>
                <a:r>
                  <a:rPr lang="en-US" sz="2000" b="1" dirty="0"/>
                  <a:t>Ranger</a:t>
                </a:r>
                <a:r>
                  <a:rPr lang="en-US" sz="2000" dirty="0"/>
                  <a:t>: Powerful optimizer that combines Radam/Adabelief + Lookahead (typically better than Adam and </a:t>
                </a:r>
                <a:r>
                  <a:rPr lang="en-US" sz="2000" dirty="0" err="1"/>
                  <a:t>AdamW</a:t>
                </a:r>
                <a:r>
                  <a:rPr lang="en-US" sz="2000" dirty="0"/>
                  <a:t> or Radam, Adabelief alone). </a:t>
                </a:r>
              </a:p>
              <a:p>
                <a:r>
                  <a:rPr lang="en-US" sz="2000" b="1" dirty="0"/>
                  <a:t>Ranger21</a:t>
                </a:r>
                <a:r>
                  <a:rPr lang="en-US" sz="2000" dirty="0"/>
                  <a:t>: Uses 21 Adam variations into a single optimizer. Powerful but requires heavy hyperparameter tuning.</a:t>
                </a:r>
              </a:p>
              <a:p>
                <a:r>
                  <a:rPr lang="en-US" sz="2000" b="1" dirty="0"/>
                  <a:t>Adan: </a:t>
                </a:r>
                <a:r>
                  <a:rPr lang="en-US" sz="2000" dirty="0"/>
                  <a:t>One of the most robust optimizers up to 2024.</a:t>
                </a:r>
              </a:p>
              <a:p>
                <a:r>
                  <a:rPr lang="en-US" sz="2000" b="1" dirty="0"/>
                  <a:t>Ranger 25: </a:t>
                </a:r>
                <a:r>
                  <a:rPr lang="en-US" sz="2000" dirty="0"/>
                  <a:t>An improvement of Ranger21 that uses less but more advanced Adam variants up to 2025, including Adan.</a:t>
                </a:r>
                <a:endParaRPr lang="el-GR" sz="2000" b="1" dirty="0"/>
              </a:p>
            </p:txBody>
          </p:sp>
        </mc:Choice>
        <mc:Fallback xmlns="">
          <p:sp>
            <p:nvSpPr>
              <p:cNvPr id="3" name="Θέση περιεχομένου 2">
                <a:extLst>
                  <a:ext uri="{FF2B5EF4-FFF2-40B4-BE49-F238E27FC236}">
                    <a16:creationId xmlns:a16="http://schemas.microsoft.com/office/drawing/2014/main" id="{5F7ACB0C-9943-394D-5610-612F03044A6B}"/>
                  </a:ext>
                </a:extLst>
              </p:cNvPr>
              <p:cNvSpPr>
                <a:spLocks noGrp="1" noRot="1" noChangeAspect="1" noMove="1" noResize="1" noEditPoints="1" noAdjustHandles="1" noChangeArrowheads="1" noChangeShapeType="1" noTextEdit="1"/>
              </p:cNvSpPr>
              <p:nvPr>
                <p:ph idx="1"/>
              </p:nvPr>
            </p:nvSpPr>
            <p:spPr>
              <a:xfrm>
                <a:off x="838200" y="1058957"/>
                <a:ext cx="10515600" cy="5207699"/>
              </a:xfrm>
              <a:blipFill>
                <a:blip r:embed="rId2"/>
                <a:stretch>
                  <a:fillRect l="-522" t="-1171"/>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DC54C303-E3FB-597D-3EA7-3613B3AF3338}"/>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F59D35A2-DD3E-BFA8-B714-06113B92C50D}"/>
              </a:ext>
            </a:extLst>
          </p:cNvPr>
          <p:cNvSpPr>
            <a:spLocks noGrp="1"/>
          </p:cNvSpPr>
          <p:nvPr>
            <p:ph type="sldNum" sz="quarter" idx="12"/>
          </p:nvPr>
        </p:nvSpPr>
        <p:spPr/>
        <p:txBody>
          <a:bodyPr/>
          <a:lstStyle/>
          <a:p>
            <a:fld id="{4ACA1919-B5C6-4827-8B15-372F46BB4020}" type="slidenum">
              <a:rPr lang="en-US" smtClean="0"/>
              <a:t>43</a:t>
            </a:fld>
            <a:endParaRPr lang="en-US"/>
          </a:p>
        </p:txBody>
      </p:sp>
    </p:spTree>
    <p:extLst>
      <p:ext uri="{BB962C8B-B14F-4D97-AF65-F5344CB8AC3E}">
        <p14:creationId xmlns:p14="http://schemas.microsoft.com/office/powerpoint/2010/main" val="1233557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763CE-43FD-7D17-39CA-F217DAAD4489}"/>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B94FA8FF-2B52-4BE9-1A6F-7A31AC55ECDD}"/>
              </a:ext>
            </a:extLst>
          </p:cNvPr>
          <p:cNvSpPr>
            <a:spLocks noGrp="1"/>
          </p:cNvSpPr>
          <p:nvPr>
            <p:ph type="title"/>
          </p:nvPr>
        </p:nvSpPr>
        <p:spPr>
          <a:xfrm>
            <a:off x="774192" y="64325"/>
            <a:ext cx="10515600" cy="1060387"/>
          </a:xfrm>
        </p:spPr>
        <p:txBody>
          <a:bodyPr>
            <a:normAutofit/>
          </a:bodyPr>
          <a:lstStyle/>
          <a:p>
            <a:r>
              <a:rPr lang="en-US" sz="4000" dirty="0"/>
              <a:t>Batch Normalization</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AB7C84BC-27B6-53AD-D20A-DAE6038FA89D}"/>
                  </a:ext>
                </a:extLst>
              </p:cNvPr>
              <p:cNvSpPr>
                <a:spLocks noGrp="1"/>
              </p:cNvSpPr>
              <p:nvPr>
                <p:ph idx="1"/>
              </p:nvPr>
            </p:nvSpPr>
            <p:spPr>
              <a:xfrm>
                <a:off x="609600" y="1197864"/>
                <a:ext cx="11353800" cy="5257800"/>
              </a:xfrm>
            </p:spPr>
            <p:txBody>
              <a:bodyPr>
                <a:normAutofit/>
              </a:bodyPr>
              <a:lstStyle/>
              <a:p>
                <a:r>
                  <a:rPr lang="en-US" sz="2000" b="1" dirty="0"/>
                  <a:t>Internal Covariate Shift</a:t>
                </a:r>
                <a:r>
                  <a:rPr lang="en-US" sz="2000" dirty="0"/>
                  <a:t>: During each batch, the weights (neurons) of a specific layer are updated. Because of that, the next time the same batch is fed to the network, the outputs will be different. </a:t>
                </a:r>
              </a:p>
              <a:p>
                <a:pPr lvl="1">
                  <a:buFont typeface="Wingdings" panose="05000000000000000000" pitchFamily="2" charset="2"/>
                  <a:buChar char="Ø"/>
                </a:pPr>
                <a:r>
                  <a:rPr lang="en-US" sz="1800" dirty="0"/>
                  <a:t>Alternatively, each batch changes the input distribution of the next layer.</a:t>
                </a:r>
              </a:p>
              <a:p>
                <a:pPr lvl="1">
                  <a:buFont typeface="Wingdings" panose="05000000000000000000" pitchFamily="2" charset="2"/>
                  <a:buChar char="Ø"/>
                </a:pPr>
                <a:r>
                  <a:rPr lang="en-US" sz="1800" dirty="0"/>
                  <a:t>As the input of the next layer will be constantly different, it will take time to converge to the optimal weights.</a:t>
                </a:r>
              </a:p>
              <a:p>
                <a:r>
                  <a:rPr lang="en-US" sz="2000" b="1" dirty="0"/>
                  <a:t>Solution: Batch Normalization.</a:t>
                </a:r>
              </a:p>
              <a:p>
                <a:r>
                  <a:rPr lang="en-US" sz="2000" dirty="0"/>
                  <a:t>Applies standard scaling to the output of a specific layer for each batch. This way, it attempts to preserve the input distribution of the next layer.</a:t>
                </a:r>
                <a:endParaRPr lang="el-GR" sz="2000" dirty="0"/>
              </a:p>
              <a:p>
                <a:pPr lvl="1">
                  <a:buFont typeface="Wingdings" panose="05000000000000000000" pitchFamily="2" charset="2"/>
                  <a:buChar char="Ø"/>
                </a:pPr>
                <a:r>
                  <a:rPr lang="en-US" sz="1800" b="0" dirty="0"/>
                  <a:t>Given </a:t>
                </a:r>
                <a14:m>
                  <m:oMath xmlns:m="http://schemas.openxmlformats.org/officeDocument/2006/math">
                    <m:r>
                      <a:rPr lang="en-US" sz="1800" b="0" i="1" dirty="0" smtClean="0">
                        <a:latin typeface="Cambria Math" panose="02040503050406030204" pitchFamily="18" charset="0"/>
                      </a:rPr>
                      <m:t>𝑥</m:t>
                    </m:r>
                  </m:oMath>
                </a14:m>
                <a:r>
                  <a:rPr lang="en-US" sz="1800" b="0" dirty="0"/>
                  <a:t> the output of a layer, it scales as</a:t>
                </a:r>
                <a14:m>
                  <m:oMath xmlns:m="http://schemas.openxmlformats.org/officeDocument/2006/math">
                    <m:r>
                      <a:rPr lang="en-US" sz="1800" b="0" i="0" smtClean="0">
                        <a:latin typeface="Cambria Math" panose="02040503050406030204" pitchFamily="18" charset="0"/>
                      </a:rPr>
                      <m:t> </m:t>
                    </m:r>
                    <m:r>
                      <a:rPr lang="en-US" sz="1800" b="0" i="1" smtClean="0">
                        <a:latin typeface="Cambria Math" panose="02040503050406030204" pitchFamily="18" charset="0"/>
                      </a:rPr>
                      <m:t>𝑧</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l-GR" sz="1800" b="0" i="1" smtClean="0">
                                <a:latin typeface="Cambria Math" panose="02040503050406030204" pitchFamily="18" charset="0"/>
                              </a:rPr>
                            </m:ctrlPr>
                          </m:sSupPr>
                          <m:e>
                            <m:d>
                              <m:dPr>
                                <m:ctrlPr>
                                  <a:rPr lang="el-GR"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l-GR" sz="1800" b="0" i="1" smtClean="0">
                                    <a:latin typeface="Cambria Math" panose="02040503050406030204" pitchFamily="18" charset="0"/>
                                  </a:rPr>
                                  <m:t>𝜇</m:t>
                                </m:r>
                              </m:e>
                            </m:d>
                          </m:e>
                          <m:sup>
                            <m:r>
                              <a:rPr lang="en-US" sz="1800" b="0" i="1" smtClean="0">
                                <a:latin typeface="Cambria Math" panose="02040503050406030204" pitchFamily="18" charset="0"/>
                              </a:rPr>
                              <m:t>2</m:t>
                            </m:r>
                          </m:sup>
                        </m:sSup>
                      </m:num>
                      <m:den>
                        <m:sSup>
                          <m:sSupPr>
                            <m:ctrlPr>
                              <a:rPr lang="el-GR" sz="1800" b="0" i="1" smtClean="0">
                                <a:latin typeface="Cambria Math" panose="02040503050406030204" pitchFamily="18" charset="0"/>
                              </a:rPr>
                            </m:ctrlPr>
                          </m:sSupPr>
                          <m:e>
                            <m:r>
                              <a:rPr lang="el-GR" sz="1800" b="0" i="1" smtClean="0">
                                <a:latin typeface="Cambria Math" panose="02040503050406030204" pitchFamily="18" charset="0"/>
                              </a:rPr>
                              <m:t>𝜎</m:t>
                            </m:r>
                          </m:e>
                          <m:sup>
                            <m:r>
                              <a:rPr lang="el-GR" sz="1800" b="0" i="1" smtClean="0">
                                <a:latin typeface="Cambria Math" panose="02040503050406030204" pitchFamily="18" charset="0"/>
                              </a:rPr>
                              <m:t>2</m:t>
                            </m:r>
                          </m:sup>
                        </m:sSup>
                      </m:den>
                    </m:f>
                  </m:oMath>
                </a14:m>
                <a:r>
                  <a:rPr lang="en-US" sz="1800" dirty="0"/>
                  <a:t>. Then, the output of layer is computed as: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l-GR" sz="1800" b="0" i="1" smtClean="0">
                        <a:latin typeface="Cambria Math" panose="02040503050406030204" pitchFamily="18" charset="0"/>
                      </a:rPr>
                      <m:t>𝛾</m:t>
                    </m:r>
                    <m:r>
                      <a:rPr lang="en-US" sz="1800" b="0" i="1" smtClean="0">
                        <a:latin typeface="Cambria Math" panose="02040503050406030204" pitchFamily="18" charset="0"/>
                      </a:rPr>
                      <m:t>𝑧</m:t>
                    </m:r>
                    <m:r>
                      <a:rPr lang="en-US" sz="1800" b="0" i="1" smtClean="0">
                        <a:latin typeface="Cambria Math" panose="02040503050406030204" pitchFamily="18" charset="0"/>
                      </a:rPr>
                      <m:t>+</m:t>
                    </m:r>
                    <m:r>
                      <a:rPr lang="el-GR" sz="1800" b="0" i="1" smtClean="0">
                        <a:latin typeface="Cambria Math" panose="02040503050406030204" pitchFamily="18" charset="0"/>
                      </a:rPr>
                      <m:t>𝛽</m:t>
                    </m:r>
                  </m:oMath>
                </a14:m>
                <a:r>
                  <a:rPr lang="el-GR" sz="1800" dirty="0"/>
                  <a:t>.</a:t>
                </a:r>
                <a:endParaRPr lang="en-US" sz="1800" dirty="0"/>
              </a:p>
              <a:p>
                <a:r>
                  <a:rPr lang="en-US" sz="2000" b="1" dirty="0"/>
                  <a:t>Notes</a:t>
                </a:r>
                <a:r>
                  <a:rPr lang="en-US" sz="2000" dirty="0"/>
                  <a:t>: </a:t>
                </a:r>
              </a:p>
              <a:p>
                <a:pPr lvl="1">
                  <a:buFont typeface="Wingdings" panose="05000000000000000000" pitchFamily="2" charset="2"/>
                  <a:buChar char="Ø"/>
                </a:pPr>
                <a:r>
                  <a:rPr lang="en-US" sz="1600" dirty="0"/>
                  <a:t>Does not always work well with dropout or small batches.</a:t>
                </a:r>
              </a:p>
              <a:p>
                <a:pPr lvl="1">
                  <a:buFont typeface="Wingdings" panose="05000000000000000000" pitchFamily="2" charset="2"/>
                  <a:buChar char="Ø"/>
                </a:pPr>
                <a:r>
                  <a:rPr lang="en-US" sz="1600" dirty="0"/>
                  <a:t>Does not require bias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0</m:t>
                        </m:r>
                      </m:sub>
                    </m:sSub>
                  </m:oMath>
                </a14:m>
                <a:r>
                  <a:rPr lang="en-US" sz="1600" dirty="0"/>
                  <a:t>, as it introduces 2 additional trainable weights </a:t>
                </a:r>
                <a14:m>
                  <m:oMath xmlns:m="http://schemas.openxmlformats.org/officeDocument/2006/math">
                    <m:r>
                      <a:rPr lang="el-GR" sz="1600" b="0" i="1" smtClean="0">
                        <a:latin typeface="Cambria Math" panose="02040503050406030204" pitchFamily="18" charset="0"/>
                      </a:rPr>
                      <m:t>𝛾</m:t>
                    </m:r>
                    <m:r>
                      <a:rPr lang="el-GR" sz="1600" b="0" i="1" smtClean="0">
                        <a:latin typeface="Cambria Math" panose="02040503050406030204" pitchFamily="18" charset="0"/>
                      </a:rPr>
                      <m:t>,</m:t>
                    </m:r>
                    <m:r>
                      <a:rPr lang="el-GR" sz="1600" b="0" i="1" smtClean="0">
                        <a:latin typeface="Cambria Math" panose="02040503050406030204" pitchFamily="18" charset="0"/>
                      </a:rPr>
                      <m:t>𝛽</m:t>
                    </m:r>
                  </m:oMath>
                </a14:m>
                <a:r>
                  <a:rPr lang="el-GR" sz="1600" dirty="0"/>
                  <a:t>.</a:t>
                </a:r>
                <a:endParaRPr lang="en-US" sz="1600" dirty="0"/>
              </a:p>
              <a:p>
                <a:r>
                  <a:rPr lang="en-US" sz="2000" dirty="0"/>
                  <a:t>Alternative Normalization Methods:</a:t>
                </a:r>
              </a:p>
              <a:p>
                <a:pPr lvl="1">
                  <a:buFont typeface="Wingdings" panose="05000000000000000000" pitchFamily="2" charset="2"/>
                  <a:buChar char="Ø"/>
                </a:pPr>
                <a:r>
                  <a:rPr lang="en-US" sz="1800" dirty="0"/>
                  <a:t>Weight Normalization</a:t>
                </a:r>
              </a:p>
              <a:p>
                <a:pPr lvl="1">
                  <a:buFont typeface="Wingdings" panose="05000000000000000000" pitchFamily="2" charset="2"/>
                  <a:buChar char="Ø"/>
                </a:pPr>
                <a:r>
                  <a:rPr lang="en-US" sz="1800" dirty="0"/>
                  <a:t>Layer Normalization</a:t>
                </a:r>
              </a:p>
              <a:p>
                <a:pPr lvl="1">
                  <a:buFont typeface="Wingdings" panose="05000000000000000000" pitchFamily="2" charset="2"/>
                  <a:buChar char="Ø"/>
                </a:pPr>
                <a:r>
                  <a:rPr lang="en-US" sz="1800" dirty="0"/>
                  <a:t>Instance Normalization</a:t>
                </a:r>
              </a:p>
            </p:txBody>
          </p:sp>
        </mc:Choice>
        <mc:Fallback xmlns="">
          <p:sp>
            <p:nvSpPr>
              <p:cNvPr id="3" name="Θέση περιεχομένου 2">
                <a:extLst>
                  <a:ext uri="{FF2B5EF4-FFF2-40B4-BE49-F238E27FC236}">
                    <a16:creationId xmlns:a16="http://schemas.microsoft.com/office/drawing/2014/main" id="{AB7C84BC-27B6-53AD-D20A-DAE6038FA89D}"/>
                  </a:ext>
                </a:extLst>
              </p:cNvPr>
              <p:cNvSpPr>
                <a:spLocks noGrp="1" noRot="1" noChangeAspect="1" noMove="1" noResize="1" noEditPoints="1" noAdjustHandles="1" noChangeArrowheads="1" noChangeShapeType="1" noTextEdit="1"/>
              </p:cNvSpPr>
              <p:nvPr>
                <p:ph idx="1"/>
              </p:nvPr>
            </p:nvSpPr>
            <p:spPr>
              <a:xfrm>
                <a:off x="609600" y="1197864"/>
                <a:ext cx="11353800" cy="5257800"/>
              </a:xfrm>
              <a:blipFill>
                <a:blip r:embed="rId2"/>
                <a:stretch>
                  <a:fillRect l="-483" t="-1160" r="-215"/>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6B6D3A03-13CE-256B-23AB-DBBF1FB37C2E}"/>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57518F3A-B4AE-06BA-C796-A1F02DDDA6A9}"/>
              </a:ext>
            </a:extLst>
          </p:cNvPr>
          <p:cNvSpPr>
            <a:spLocks noGrp="1"/>
          </p:cNvSpPr>
          <p:nvPr>
            <p:ph type="sldNum" sz="quarter" idx="12"/>
          </p:nvPr>
        </p:nvSpPr>
        <p:spPr/>
        <p:txBody>
          <a:bodyPr/>
          <a:lstStyle/>
          <a:p>
            <a:fld id="{4ACA1919-B5C6-4827-8B15-372F46BB4020}" type="slidenum">
              <a:rPr lang="en-US" smtClean="0"/>
              <a:t>44</a:t>
            </a:fld>
            <a:endParaRPr lang="en-US"/>
          </a:p>
        </p:txBody>
      </p:sp>
    </p:spTree>
    <p:extLst>
      <p:ext uri="{BB962C8B-B14F-4D97-AF65-F5344CB8AC3E}">
        <p14:creationId xmlns:p14="http://schemas.microsoft.com/office/powerpoint/2010/main" val="164086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A245F-F775-5B7F-F2EB-C1263D73D945}"/>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8228CD6D-525A-2AB3-A09B-79B6C1A35BE1}"/>
              </a:ext>
            </a:extLst>
          </p:cNvPr>
          <p:cNvSpPr>
            <a:spLocks noGrp="1"/>
          </p:cNvSpPr>
          <p:nvPr>
            <p:ph type="title"/>
          </p:nvPr>
        </p:nvSpPr>
        <p:spPr>
          <a:xfrm>
            <a:off x="838200" y="136525"/>
            <a:ext cx="10515600" cy="1325563"/>
          </a:xfrm>
        </p:spPr>
        <p:txBody>
          <a:bodyPr/>
          <a:lstStyle/>
          <a:p>
            <a:r>
              <a:rPr lang="en-US" dirty="0"/>
              <a:t>Residual Blocks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99EA8938-1A75-DC62-A669-FEBD20205840}"/>
                  </a:ext>
                </a:extLst>
              </p:cNvPr>
              <p:cNvSpPr>
                <a:spLocks noGrp="1"/>
              </p:cNvSpPr>
              <p:nvPr>
                <p:ph idx="1"/>
              </p:nvPr>
            </p:nvSpPr>
            <p:spPr>
              <a:xfrm>
                <a:off x="838200" y="1389888"/>
                <a:ext cx="7089648" cy="5184648"/>
              </a:xfrm>
            </p:spPr>
            <p:txBody>
              <a:bodyPr>
                <a:normAutofit/>
              </a:bodyPr>
              <a:lstStyle/>
              <a:p>
                <a:r>
                  <a:rPr lang="en-US" sz="2000" dirty="0"/>
                  <a:t>Introduced by Microsoft in 2025 as a building block of </a:t>
                </a:r>
                <a14:m>
                  <m:oMath xmlns:m="http://schemas.openxmlformats.org/officeDocument/2006/math">
                    <m:r>
                      <a:rPr lang="en-US" sz="2000" b="0" i="1" smtClean="0">
                        <a:latin typeface="Cambria Math" panose="02040503050406030204" pitchFamily="18" charset="0"/>
                      </a:rPr>
                      <m:t>𝑅𝑒𝑠𝑁𝑒𝑡</m:t>
                    </m:r>
                  </m:oMath>
                </a14:m>
                <a:r>
                  <a:rPr lang="en-US" sz="2000" dirty="0"/>
                  <a:t>.</a:t>
                </a:r>
              </a:p>
              <a:p>
                <a:r>
                  <a:rPr lang="en-US" sz="2000" b="1" dirty="0"/>
                  <a:t>Deep Neural Networks Limitation</a:t>
                </a:r>
                <a:r>
                  <a:rPr lang="en-US" sz="2000" dirty="0"/>
                  <a:t>: The problem of vanishing gradient occurs quite often, as there might be hundreds of layers.</a:t>
                </a:r>
              </a:p>
              <a:p>
                <a:r>
                  <a:rPr lang="en-US" sz="2000" b="1" dirty="0"/>
                  <a:t>Residual Blocks</a:t>
                </a:r>
                <a:r>
                  <a:rPr lang="en-US" sz="2000" dirty="0"/>
                  <a:t>: Creates a skip connection that bypasses a specific block of layers. Then, it adds the inputs at the end of the block’s output.</a:t>
                </a:r>
              </a:p>
              <a:p>
                <a:pPr lvl="1">
                  <a:buFont typeface="Wingdings" panose="05000000000000000000" pitchFamily="2" charset="2"/>
                  <a:buChar char="Ø"/>
                </a:pPr>
                <a:r>
                  <a:rPr lang="en-US" sz="1600" dirty="0"/>
                  <a:t>Input of block: </a:t>
                </a:r>
                <a14:m>
                  <m:oMath xmlns:m="http://schemas.openxmlformats.org/officeDocument/2006/math">
                    <m:r>
                      <a:rPr lang="en-US" sz="1600" b="0" i="1" smtClean="0">
                        <a:latin typeface="Cambria Math" panose="02040503050406030204" pitchFamily="18" charset="0"/>
                      </a:rPr>
                      <m:t>𝑥</m:t>
                    </m:r>
                  </m:oMath>
                </a14:m>
                <a:r>
                  <a:rPr lang="en-US" sz="1600" dirty="0"/>
                  <a:t>.</a:t>
                </a:r>
              </a:p>
              <a:p>
                <a:pPr lvl="1">
                  <a:buFont typeface="Wingdings" panose="05000000000000000000" pitchFamily="2" charset="2"/>
                  <a:buChar char="Ø"/>
                </a:pPr>
                <a:r>
                  <a:rPr lang="en-US" sz="1600" dirty="0"/>
                  <a:t>Output of block: </a:t>
                </a:r>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r>
                  <a:rPr lang="en-US" sz="1600" dirty="0"/>
                  <a:t>.</a:t>
                </a:r>
              </a:p>
              <a:p>
                <a:pPr lvl="1">
                  <a:buFont typeface="Wingdings" panose="05000000000000000000" pitchFamily="2" charset="2"/>
                  <a:buChar char="Ø"/>
                </a:pPr>
                <a:r>
                  <a:rPr lang="en-US" sz="1600" dirty="0"/>
                  <a:t>Skip Connection Output: </a:t>
                </a:r>
                <a14:m>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𝑏</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𝑥</m:t>
                    </m:r>
                  </m:oMath>
                </a14:m>
                <a:r>
                  <a:rPr lang="en-US" sz="1600" dirty="0"/>
                  <a:t>.</a:t>
                </a:r>
              </a:p>
              <a:p>
                <a:r>
                  <a:rPr lang="en-US" sz="2000" dirty="0"/>
                  <a:t>This way, the gradients at the before </a:t>
                </a: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sz="2000" dirty="0"/>
                  <a:t> are well preserved, since they include the input layer as well. </a:t>
                </a:r>
              </a:p>
              <a:p>
                <a:r>
                  <a:rPr lang="en-US" sz="2000" b="1" dirty="0"/>
                  <a:t>Note</a:t>
                </a:r>
                <a:r>
                  <a:rPr lang="en-US" sz="2000" dirty="0"/>
                  <a:t>: Requires the output of </a:t>
                </a: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sz="2000" dirty="0"/>
                  <a:t> to have the same size as </a:t>
                </a:r>
                <a14:m>
                  <m:oMath xmlns:m="http://schemas.openxmlformats.org/officeDocument/2006/math">
                    <m:r>
                      <a:rPr lang="en-US" sz="2000" b="0" i="1" smtClean="0">
                        <a:latin typeface="Cambria Math" panose="02040503050406030204" pitchFamily="18" charset="0"/>
                      </a:rPr>
                      <m:t>𝑥</m:t>
                    </m:r>
                  </m:oMath>
                </a14:m>
                <a:r>
                  <a:rPr lang="en-US" sz="2000" dirty="0"/>
                  <a:t>.</a:t>
                </a:r>
              </a:p>
              <a:p>
                <a:pPr lvl="1">
                  <a:buFont typeface="Wingdings" panose="05000000000000000000" pitchFamily="2" charset="2"/>
                  <a:buChar char="Ø"/>
                </a:pPr>
                <a:r>
                  <a:rPr lang="en-US" sz="1800" dirty="0"/>
                  <a:t>For example, if the size of </a:t>
                </a:r>
                <a14:m>
                  <m:oMath xmlns:m="http://schemas.openxmlformats.org/officeDocument/2006/math">
                    <m:r>
                      <a:rPr lang="en-US" sz="1800" b="0" i="1" smtClean="0">
                        <a:latin typeface="Cambria Math" panose="02040503050406030204" pitchFamily="18" charset="0"/>
                      </a:rPr>
                      <m:t>𝑥</m:t>
                    </m:r>
                  </m:oMath>
                </a14:m>
                <a:r>
                  <a:rPr lang="en-US" sz="1800" dirty="0"/>
                  <a:t> is 265, then </a:t>
                </a:r>
                <a14:m>
                  <m:oMath xmlns:m="http://schemas.openxmlformats.org/officeDocument/2006/math">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 should have 256 output neurons.</a:t>
                </a:r>
              </a:p>
            </p:txBody>
          </p:sp>
        </mc:Choice>
        <mc:Fallback xmlns="">
          <p:sp>
            <p:nvSpPr>
              <p:cNvPr id="3" name="Θέση περιεχομένου 2">
                <a:extLst>
                  <a:ext uri="{FF2B5EF4-FFF2-40B4-BE49-F238E27FC236}">
                    <a16:creationId xmlns:a16="http://schemas.microsoft.com/office/drawing/2014/main" id="{99EA8938-1A75-DC62-A669-FEBD20205840}"/>
                  </a:ext>
                </a:extLst>
              </p:cNvPr>
              <p:cNvSpPr>
                <a:spLocks noGrp="1" noRot="1" noChangeAspect="1" noMove="1" noResize="1" noEditPoints="1" noAdjustHandles="1" noChangeArrowheads="1" noChangeShapeType="1" noTextEdit="1"/>
              </p:cNvSpPr>
              <p:nvPr>
                <p:ph idx="1"/>
              </p:nvPr>
            </p:nvSpPr>
            <p:spPr>
              <a:xfrm>
                <a:off x="838200" y="1389888"/>
                <a:ext cx="7089648" cy="5184648"/>
              </a:xfrm>
              <a:blipFill>
                <a:blip r:embed="rId2"/>
                <a:stretch>
                  <a:fillRect l="-774" t="-1058" r="-344"/>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035F04FC-784A-E539-B6AF-7913E47F234F}"/>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DFF3985F-5E9D-E0E3-182E-F430C8804107}"/>
              </a:ext>
            </a:extLst>
          </p:cNvPr>
          <p:cNvSpPr>
            <a:spLocks noGrp="1"/>
          </p:cNvSpPr>
          <p:nvPr>
            <p:ph type="sldNum" sz="quarter" idx="12"/>
          </p:nvPr>
        </p:nvSpPr>
        <p:spPr/>
        <p:txBody>
          <a:bodyPr/>
          <a:lstStyle/>
          <a:p>
            <a:fld id="{4ACA1919-B5C6-4827-8B15-372F46BB4020}" type="slidenum">
              <a:rPr lang="en-US" smtClean="0"/>
              <a:t>45</a:t>
            </a:fld>
            <a:endParaRPr lang="en-US" dirty="0"/>
          </a:p>
        </p:txBody>
      </p:sp>
      <p:grpSp>
        <p:nvGrpSpPr>
          <p:cNvPr id="6" name="Ομάδα 5">
            <a:extLst>
              <a:ext uri="{FF2B5EF4-FFF2-40B4-BE49-F238E27FC236}">
                <a16:creationId xmlns:a16="http://schemas.microsoft.com/office/drawing/2014/main" id="{611A39E4-F412-CD3D-78D5-668A51397F37}"/>
              </a:ext>
            </a:extLst>
          </p:cNvPr>
          <p:cNvGrpSpPr/>
          <p:nvPr/>
        </p:nvGrpSpPr>
        <p:grpSpPr>
          <a:xfrm>
            <a:off x="8610600" y="436010"/>
            <a:ext cx="3443356" cy="5219899"/>
            <a:chOff x="8877545" y="2141636"/>
            <a:chExt cx="3017927" cy="4574977"/>
          </a:xfrm>
        </p:grpSpPr>
        <p:pic>
          <p:nvPicPr>
            <p:cNvPr id="7" name="Εικόνα 6">
              <a:extLst>
                <a:ext uri="{FF2B5EF4-FFF2-40B4-BE49-F238E27FC236}">
                  <a16:creationId xmlns:a16="http://schemas.microsoft.com/office/drawing/2014/main" id="{4E825B57-EB71-A642-0F27-D148CB80AD6C}"/>
                </a:ext>
              </a:extLst>
            </p:cNvPr>
            <p:cNvPicPr>
              <a:picLocks noChangeAspect="1"/>
            </p:cNvPicPr>
            <p:nvPr/>
          </p:nvPicPr>
          <p:blipFill>
            <a:blip r:embed="rId3"/>
            <a:stretch>
              <a:fillRect/>
            </a:stretch>
          </p:blipFill>
          <p:spPr>
            <a:xfrm>
              <a:off x="9259583" y="2141636"/>
              <a:ext cx="2354129" cy="4383101"/>
            </a:xfrm>
            <a:prstGeom prst="rect">
              <a:avLst/>
            </a:prstGeom>
          </p:spPr>
        </p:pic>
        <p:sp>
          <p:nvSpPr>
            <p:cNvPr id="8" name="TextBox 7">
              <a:extLst>
                <a:ext uri="{FF2B5EF4-FFF2-40B4-BE49-F238E27FC236}">
                  <a16:creationId xmlns:a16="http://schemas.microsoft.com/office/drawing/2014/main" id="{7A9614F2-8F28-DDAD-3A70-F3707D4E42B6}"/>
                </a:ext>
              </a:extLst>
            </p:cNvPr>
            <p:cNvSpPr txBox="1"/>
            <p:nvPr/>
          </p:nvSpPr>
          <p:spPr>
            <a:xfrm>
              <a:off x="9802793" y="5443979"/>
              <a:ext cx="1065234" cy="296725"/>
            </a:xfrm>
            <a:prstGeom prst="rect">
              <a:avLst/>
            </a:prstGeom>
            <a:noFill/>
          </p:spPr>
          <p:txBody>
            <a:bodyPr wrap="none" rtlCol="0">
              <a:spAutoFit/>
            </a:bodyPr>
            <a:lstStyle/>
            <a:p>
              <a:r>
                <a:rPr lang="en-US" sz="1600" b="1" dirty="0"/>
                <a:t>Linear(256)</a:t>
              </a:r>
            </a:p>
          </p:txBody>
        </p:sp>
        <p:sp>
          <p:nvSpPr>
            <p:cNvPr id="9" name="TextBox 8">
              <a:extLst>
                <a:ext uri="{FF2B5EF4-FFF2-40B4-BE49-F238E27FC236}">
                  <a16:creationId xmlns:a16="http://schemas.microsoft.com/office/drawing/2014/main" id="{E5BDD15F-30A3-CD13-8BD2-6E1E71FE9B00}"/>
                </a:ext>
              </a:extLst>
            </p:cNvPr>
            <p:cNvSpPr txBox="1"/>
            <p:nvPr/>
          </p:nvSpPr>
          <p:spPr>
            <a:xfrm>
              <a:off x="9802793" y="3901289"/>
              <a:ext cx="1065234" cy="296725"/>
            </a:xfrm>
            <a:prstGeom prst="rect">
              <a:avLst/>
            </a:prstGeom>
            <a:noFill/>
          </p:spPr>
          <p:txBody>
            <a:bodyPr wrap="none" rtlCol="0">
              <a:spAutoFit/>
            </a:bodyPr>
            <a:lstStyle/>
            <a:p>
              <a:r>
                <a:rPr lang="en-US" sz="1600" b="1" dirty="0"/>
                <a:t>Linear(128)</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E6AD17-561B-5F20-FAB6-3AD91CA44A00}"/>
                    </a:ext>
                  </a:extLst>
                </p:cNvPr>
                <p:cNvSpPr txBox="1"/>
                <p:nvPr/>
              </p:nvSpPr>
              <p:spPr>
                <a:xfrm>
                  <a:off x="10042669" y="6408836"/>
                  <a:ext cx="17553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128</m:t>
                            </m:r>
                          </m:sub>
                        </m:sSub>
                        <m:r>
                          <a:rPr lang="en-US" sz="1600" b="0" i="1" smtClean="0">
                            <a:latin typeface="Cambria Math" panose="02040503050406030204" pitchFamily="18" charset="0"/>
                          </a:rPr>
                          <m:t>)</m:t>
                        </m:r>
                      </m:oMath>
                    </m:oMathPara>
                  </a14:m>
                  <a:endParaRPr lang="en-US" sz="1600" dirty="0"/>
                </a:p>
              </p:txBody>
            </p:sp>
          </mc:Choice>
          <mc:Fallback xmlns="">
            <p:sp>
              <p:nvSpPr>
                <p:cNvPr id="10" name="TextBox 9">
                  <a:extLst>
                    <a:ext uri="{FF2B5EF4-FFF2-40B4-BE49-F238E27FC236}">
                      <a16:creationId xmlns:a16="http://schemas.microsoft.com/office/drawing/2014/main" id="{2EE6AD17-561B-5F20-FAB6-3AD91CA44A00}"/>
                    </a:ext>
                  </a:extLst>
                </p:cNvPr>
                <p:cNvSpPr txBox="1">
                  <a:spLocks noRot="1" noChangeAspect="1" noMove="1" noResize="1" noEditPoints="1" noAdjustHandles="1" noChangeArrowheads="1" noChangeShapeType="1" noTextEdit="1"/>
                </p:cNvSpPr>
                <p:nvPr/>
              </p:nvSpPr>
              <p:spPr>
                <a:xfrm>
                  <a:off x="10042669" y="6408836"/>
                  <a:ext cx="1755352" cy="307777"/>
                </a:xfrm>
                <a:prstGeom prst="rect">
                  <a:avLst/>
                </a:prstGeom>
                <a:blipFill>
                  <a:blip r:embed="rId4"/>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D4A8E0-4303-931F-3638-4F98A79FA48F}"/>
                    </a:ext>
                  </a:extLst>
                </p:cNvPr>
                <p:cNvSpPr txBox="1"/>
                <p:nvPr/>
              </p:nvSpPr>
              <p:spPr>
                <a:xfrm>
                  <a:off x="8877545" y="6001582"/>
                  <a:ext cx="980815" cy="296725"/>
                </a:xfrm>
                <a:prstGeom prst="rect">
                  <a:avLst/>
                </a:prstGeom>
                <a:noFill/>
              </p:spPr>
              <p:txBody>
                <a:bodyPr wrap="square" rtlCol="0">
                  <a:spAutoFit/>
                </a:bodyPr>
                <a:lstStyle/>
                <a:p>
                  <a:r>
                    <a:rPr lang="en-US" sz="1600" dirty="0"/>
                    <a:t>Block </a:t>
                  </a:r>
                  <a14:m>
                    <m:oMath xmlns:m="http://schemas.openxmlformats.org/officeDocument/2006/math">
                      <m:r>
                        <a:rPr lang="en-US" sz="1600" b="0" i="1" smtClean="0">
                          <a:latin typeface="Cambria Math" panose="02040503050406030204" pitchFamily="18" charset="0"/>
                        </a:rPr>
                        <m:t>𝑏</m:t>
                      </m:r>
                    </m:oMath>
                  </a14:m>
                  <a:endParaRPr lang="en-US" sz="1600" dirty="0"/>
                </a:p>
              </p:txBody>
            </p:sp>
          </mc:Choice>
          <mc:Fallback xmlns="">
            <p:sp>
              <p:nvSpPr>
                <p:cNvPr id="11" name="TextBox 10">
                  <a:extLst>
                    <a:ext uri="{FF2B5EF4-FFF2-40B4-BE49-F238E27FC236}">
                      <a16:creationId xmlns:a16="http://schemas.microsoft.com/office/drawing/2014/main" id="{30D4A8E0-4303-931F-3638-4F98A79FA48F}"/>
                    </a:ext>
                  </a:extLst>
                </p:cNvPr>
                <p:cNvSpPr txBox="1">
                  <a:spLocks noRot="1" noChangeAspect="1" noMove="1" noResize="1" noEditPoints="1" noAdjustHandles="1" noChangeArrowheads="1" noChangeShapeType="1" noTextEdit="1"/>
                </p:cNvSpPr>
                <p:nvPr/>
              </p:nvSpPr>
              <p:spPr>
                <a:xfrm>
                  <a:off x="8877545" y="6001582"/>
                  <a:ext cx="980815" cy="296725"/>
                </a:xfrm>
                <a:prstGeom prst="rect">
                  <a:avLst/>
                </a:prstGeom>
                <a:blipFill>
                  <a:blip r:embed="rId5"/>
                  <a:stretch>
                    <a:fillRect l="-3279" t="-5357" b="-2142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460494E-5137-C160-C0AB-DD056B60DE3D}"/>
                </a:ext>
              </a:extLst>
            </p:cNvPr>
            <p:cNvSpPr txBox="1"/>
            <p:nvPr/>
          </p:nvSpPr>
          <p:spPr>
            <a:xfrm>
              <a:off x="10436648" y="6216960"/>
              <a:ext cx="1458824" cy="296725"/>
            </a:xfrm>
            <a:prstGeom prst="rect">
              <a:avLst/>
            </a:prstGeom>
            <a:noFill/>
          </p:spPr>
          <p:txBody>
            <a:bodyPr wrap="square" rtlCol="0">
              <a:spAutoFit/>
            </a:bodyPr>
            <a:lstStyle/>
            <a:p>
              <a:r>
                <a:rPr lang="en-US" sz="1600" dirty="0"/>
                <a:t>Skip Connection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E9F7A1-0FA8-08D5-DFE8-97709C6D4AE7}"/>
                    </a:ext>
                  </a:extLst>
                </p:cNvPr>
                <p:cNvSpPr txBox="1"/>
                <p:nvPr/>
              </p:nvSpPr>
              <p:spPr>
                <a:xfrm>
                  <a:off x="8877545" y="2787735"/>
                  <a:ext cx="123655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m:oMathPara>
                  </a14:m>
                  <a:endParaRPr lang="en-US" sz="1600" dirty="0"/>
                </a:p>
              </p:txBody>
            </p:sp>
          </mc:Choice>
          <mc:Fallback xmlns="">
            <p:sp>
              <p:nvSpPr>
                <p:cNvPr id="13" name="TextBox 12">
                  <a:extLst>
                    <a:ext uri="{FF2B5EF4-FFF2-40B4-BE49-F238E27FC236}">
                      <a16:creationId xmlns:a16="http://schemas.microsoft.com/office/drawing/2014/main" id="{05E9F7A1-0FA8-08D5-DFE8-97709C6D4AE7}"/>
                    </a:ext>
                  </a:extLst>
                </p:cNvPr>
                <p:cNvSpPr txBox="1">
                  <a:spLocks noRot="1" noChangeAspect="1" noMove="1" noResize="1" noEditPoints="1" noAdjustHandles="1" noChangeArrowheads="1" noChangeShapeType="1" noTextEdit="1"/>
                </p:cNvSpPr>
                <p:nvPr/>
              </p:nvSpPr>
              <p:spPr>
                <a:xfrm>
                  <a:off x="8877545" y="2787735"/>
                  <a:ext cx="1236557" cy="307777"/>
                </a:xfrm>
                <a:prstGeom prst="rect">
                  <a:avLst/>
                </a:prstGeom>
                <a:blipFill>
                  <a:blip r:embed="rId6"/>
                  <a:stretch>
                    <a:fillRect b="-5172"/>
                  </a:stretch>
                </a:blipFill>
              </p:spPr>
              <p:txBody>
                <a:bodyPr/>
                <a:lstStyle/>
                <a:p>
                  <a:r>
                    <a:rPr lang="en-US">
                      <a:noFill/>
                    </a:rPr>
                    <a:t> </a:t>
                  </a:r>
                </a:p>
              </p:txBody>
            </p:sp>
          </mc:Fallback>
        </mc:AlternateContent>
      </p:grpSp>
    </p:spTree>
    <p:extLst>
      <p:ext uri="{BB962C8B-B14F-4D97-AF65-F5344CB8AC3E}">
        <p14:creationId xmlns:p14="http://schemas.microsoft.com/office/powerpoint/2010/main" val="4037297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3877F-256F-2CDC-439B-B5BAEF51F0F5}"/>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B83CB2C1-E9D5-2390-94B0-4BE6F4171C9F}"/>
              </a:ext>
            </a:extLst>
          </p:cNvPr>
          <p:cNvSpPr>
            <a:spLocks noGrp="1"/>
          </p:cNvSpPr>
          <p:nvPr>
            <p:ph type="title"/>
          </p:nvPr>
        </p:nvSpPr>
        <p:spPr>
          <a:xfrm>
            <a:off x="838200" y="136526"/>
            <a:ext cx="10515600" cy="887602"/>
          </a:xfrm>
        </p:spPr>
        <p:txBody>
          <a:bodyPr/>
          <a:lstStyle/>
          <a:p>
            <a:r>
              <a:rPr lang="en-US" dirty="0"/>
              <a:t>Training Improvements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DA28533D-8FA6-D990-844C-88C5D441D8D6}"/>
                  </a:ext>
                </a:extLst>
              </p:cNvPr>
              <p:cNvSpPr>
                <a:spLocks noGrp="1"/>
              </p:cNvSpPr>
              <p:nvPr>
                <p:ph idx="1"/>
              </p:nvPr>
            </p:nvSpPr>
            <p:spPr>
              <a:xfrm>
                <a:off x="838200" y="1210502"/>
                <a:ext cx="10515600" cy="5226874"/>
              </a:xfrm>
            </p:spPr>
            <p:txBody>
              <a:bodyPr>
                <a:normAutofit/>
              </a:bodyPr>
              <a:lstStyle/>
              <a:p>
                <a:r>
                  <a:rPr lang="en-US" sz="2000" b="1" dirty="0"/>
                  <a:t>Shuffling</a:t>
                </a:r>
                <a:r>
                  <a:rPr lang="en-US" sz="2000" dirty="0"/>
                  <a:t>: Inputs can be shuffled at each epoch. This removes any bias that can occur during the mini-batch learning process.</a:t>
                </a:r>
              </a:p>
              <a:p>
                <a:pPr lvl="1">
                  <a:buFont typeface="Wingdings" panose="05000000000000000000" pitchFamily="2" charset="2"/>
                  <a:buChar char="Ø"/>
                </a:pPr>
                <a:r>
                  <a:rPr lang="en-US" sz="1800" dirty="0"/>
                  <a:t>For instance, if a network is trained only with instances of class </a:t>
                </a:r>
                <a14:m>
                  <m:oMath xmlns:m="http://schemas.openxmlformats.org/officeDocument/2006/math">
                    <m:r>
                      <a:rPr lang="en-US" sz="1800" b="0" i="1" smtClean="0">
                        <a:latin typeface="Cambria Math" panose="02040503050406030204" pitchFamily="18" charset="0"/>
                      </a:rPr>
                      <m:t>𝐴</m:t>
                    </m:r>
                  </m:oMath>
                </a14:m>
                <a:r>
                  <a:rPr lang="en-US" sz="1800" dirty="0"/>
                  <a:t> and then switches to class </a:t>
                </a:r>
                <a14:m>
                  <m:oMath xmlns:m="http://schemas.openxmlformats.org/officeDocument/2006/math">
                    <m:r>
                      <a:rPr lang="en-US" sz="1800" b="0" i="1" smtClean="0">
                        <a:latin typeface="Cambria Math" panose="02040503050406030204" pitchFamily="18" charset="0"/>
                      </a:rPr>
                      <m:t>𝐵</m:t>
                    </m:r>
                  </m:oMath>
                </a14:m>
                <a:r>
                  <a:rPr lang="en-US" sz="1800" dirty="0"/>
                  <a:t>, then it will be already overfitted to the instances of </a:t>
                </a:r>
                <a14:m>
                  <m:oMath xmlns:m="http://schemas.openxmlformats.org/officeDocument/2006/math">
                    <m:r>
                      <a:rPr lang="en-US" sz="1800" b="0" i="1" smtClean="0">
                        <a:latin typeface="Cambria Math" panose="02040503050406030204" pitchFamily="18" charset="0"/>
                      </a:rPr>
                      <m:t>𝐴</m:t>
                    </m:r>
                  </m:oMath>
                </a14:m>
                <a:r>
                  <a:rPr lang="en-US" sz="1800" dirty="0"/>
                  <a:t>.</a:t>
                </a:r>
              </a:p>
              <a:p>
                <a:r>
                  <a:rPr lang="en-US" sz="2000" b="1" dirty="0"/>
                  <a:t>Early Stopping</a:t>
                </a:r>
                <a:r>
                  <a:rPr lang="en-US" sz="2000" dirty="0"/>
                  <a:t>: The Neural Network can stop training if the evaluation loss is not improved after </a:t>
                </a:r>
                <a14:m>
                  <m:oMath xmlns:m="http://schemas.openxmlformats.org/officeDocument/2006/math">
                    <m:r>
                      <a:rPr lang="en-US" sz="2000" b="0" i="1" smtClean="0">
                        <a:latin typeface="Cambria Math" panose="02040503050406030204" pitchFamily="18" charset="0"/>
                      </a:rPr>
                      <m:t>𝑘</m:t>
                    </m:r>
                  </m:oMath>
                </a14:m>
                <a:r>
                  <a:rPr lang="en-US" sz="2000" dirty="0"/>
                  <a:t> consecutive epochs.</a:t>
                </a:r>
              </a:p>
              <a:p>
                <a:pPr lvl="1">
                  <a:buFont typeface="Wingdings" panose="05000000000000000000" pitchFamily="2" charset="2"/>
                  <a:buChar char="Ø"/>
                </a:pPr>
                <a:r>
                  <a:rPr lang="en-US" sz="1800" dirty="0"/>
                  <a:t>The network might have been trapped into a local minima.</a:t>
                </a:r>
              </a:p>
              <a:p>
                <a:r>
                  <a:rPr lang="en-US" sz="2000" b="1" dirty="0"/>
                  <a:t>Hyperparameter Tuning</a:t>
                </a:r>
                <a:r>
                  <a:rPr lang="en-US" sz="2000" dirty="0"/>
                  <a:t>: Some of the most basic hyperparameters include:</a:t>
                </a:r>
              </a:p>
              <a:p>
                <a:pPr lvl="1">
                  <a:buFont typeface="Wingdings" panose="05000000000000000000" pitchFamily="2" charset="2"/>
                  <a:buChar char="Ø"/>
                </a:pPr>
                <a:r>
                  <a:rPr lang="en-US" sz="1800" dirty="0"/>
                  <a:t>Number of Layers.</a:t>
                </a:r>
              </a:p>
              <a:p>
                <a:pPr lvl="1">
                  <a:buFont typeface="Wingdings" panose="05000000000000000000" pitchFamily="2" charset="2"/>
                  <a:buChar char="Ø"/>
                </a:pPr>
                <a:r>
                  <a:rPr lang="en-US" sz="1800" dirty="0"/>
                  <a:t>Neurons per Layer.</a:t>
                </a:r>
              </a:p>
              <a:p>
                <a:pPr lvl="1">
                  <a:buFont typeface="Wingdings" panose="05000000000000000000" pitchFamily="2" charset="2"/>
                  <a:buChar char="Ø"/>
                </a:pPr>
                <a:r>
                  <a:rPr lang="en-US" sz="1800" dirty="0"/>
                  <a:t>Activation Functions per Layer.</a:t>
                </a:r>
              </a:p>
              <a:p>
                <a:pPr lvl="1">
                  <a:buFont typeface="Wingdings" panose="05000000000000000000" pitchFamily="2" charset="2"/>
                  <a:buChar char="Ø"/>
                </a:pPr>
                <a:r>
                  <a:rPr lang="en-US" sz="1800" dirty="0"/>
                  <a:t>Regularization Methods (e.g., Dropouts, Batch Normalization, etc.).</a:t>
                </a:r>
              </a:p>
              <a:p>
                <a:pPr lvl="1">
                  <a:buFont typeface="Wingdings" panose="05000000000000000000" pitchFamily="2" charset="2"/>
                  <a:buChar char="Ø"/>
                </a:pPr>
                <a:r>
                  <a:rPr lang="en-US" sz="1800" dirty="0"/>
                  <a:t>Optimizer.</a:t>
                </a:r>
              </a:p>
              <a:p>
                <a:pPr lvl="1">
                  <a:buFont typeface="Wingdings" panose="05000000000000000000" pitchFamily="2" charset="2"/>
                  <a:buChar char="Ø"/>
                </a:pPr>
                <a:r>
                  <a:rPr lang="en-US" sz="1800" dirty="0"/>
                  <a:t>Loss Function.</a:t>
                </a:r>
              </a:p>
              <a:p>
                <a:pPr lvl="1">
                  <a:buFont typeface="Wingdings" panose="05000000000000000000" pitchFamily="2" charset="2"/>
                  <a:buChar char="Ø"/>
                </a:pPr>
                <a:r>
                  <a:rPr lang="en-US" sz="1800" dirty="0"/>
                  <a:t>Learning Rate.</a:t>
                </a:r>
              </a:p>
              <a:p>
                <a:pPr lvl="1">
                  <a:buFont typeface="Wingdings" panose="05000000000000000000" pitchFamily="2" charset="2"/>
                  <a:buChar char="Ø"/>
                </a:pPr>
                <a:r>
                  <a:rPr lang="en-US" sz="1800" dirty="0"/>
                  <a:t>Batch Size.</a:t>
                </a:r>
              </a:p>
            </p:txBody>
          </p:sp>
        </mc:Choice>
        <mc:Fallback xmlns="">
          <p:sp>
            <p:nvSpPr>
              <p:cNvPr id="3" name="Θέση περιεχομένου 2">
                <a:extLst>
                  <a:ext uri="{FF2B5EF4-FFF2-40B4-BE49-F238E27FC236}">
                    <a16:creationId xmlns:a16="http://schemas.microsoft.com/office/drawing/2014/main" id="{DA28533D-8FA6-D990-844C-88C5D441D8D6}"/>
                  </a:ext>
                </a:extLst>
              </p:cNvPr>
              <p:cNvSpPr>
                <a:spLocks noGrp="1" noRot="1" noChangeAspect="1" noMove="1" noResize="1" noEditPoints="1" noAdjustHandles="1" noChangeArrowheads="1" noChangeShapeType="1" noTextEdit="1"/>
              </p:cNvSpPr>
              <p:nvPr>
                <p:ph idx="1"/>
              </p:nvPr>
            </p:nvSpPr>
            <p:spPr>
              <a:xfrm>
                <a:off x="838200" y="1210502"/>
                <a:ext cx="10515600" cy="5226874"/>
              </a:xfrm>
              <a:blipFill>
                <a:blip r:embed="rId2"/>
                <a:stretch>
                  <a:fillRect l="-522" t="-1167" r="-1101"/>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134C7555-2B84-9DE6-B984-0E7117675A08}"/>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0C9C4BB4-6688-428B-9B54-0BD6AC9C2C8B}"/>
              </a:ext>
            </a:extLst>
          </p:cNvPr>
          <p:cNvSpPr>
            <a:spLocks noGrp="1"/>
          </p:cNvSpPr>
          <p:nvPr>
            <p:ph type="sldNum" sz="quarter" idx="12"/>
          </p:nvPr>
        </p:nvSpPr>
        <p:spPr/>
        <p:txBody>
          <a:bodyPr/>
          <a:lstStyle/>
          <a:p>
            <a:fld id="{4ACA1919-B5C6-4827-8B15-372F46BB4020}" type="slidenum">
              <a:rPr lang="en-US" smtClean="0"/>
              <a:t>46</a:t>
            </a:fld>
            <a:endParaRPr lang="en-US"/>
          </a:p>
        </p:txBody>
      </p:sp>
    </p:spTree>
    <p:extLst>
      <p:ext uri="{BB962C8B-B14F-4D97-AF65-F5344CB8AC3E}">
        <p14:creationId xmlns:p14="http://schemas.microsoft.com/office/powerpoint/2010/main" val="3826617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96B62A-CBDA-8219-9A86-4EC8920EA655}"/>
              </a:ext>
            </a:extLst>
          </p:cNvPr>
          <p:cNvSpPr>
            <a:spLocks noGrp="1"/>
          </p:cNvSpPr>
          <p:nvPr>
            <p:ph type="title"/>
          </p:nvPr>
        </p:nvSpPr>
        <p:spPr/>
        <p:txBody>
          <a:bodyPr/>
          <a:lstStyle/>
          <a:p>
            <a:r>
              <a:rPr lang="en-US" dirty="0"/>
              <a:t>Representation Learning</a:t>
            </a:r>
          </a:p>
        </p:txBody>
      </p:sp>
      <p:sp>
        <p:nvSpPr>
          <p:cNvPr id="3" name="Θέση περιεχομένου 2">
            <a:extLst>
              <a:ext uri="{FF2B5EF4-FFF2-40B4-BE49-F238E27FC236}">
                <a16:creationId xmlns:a16="http://schemas.microsoft.com/office/drawing/2014/main" id="{4CCE64CD-B2F5-B86F-0C84-59C702B74278}"/>
              </a:ext>
            </a:extLst>
          </p:cNvPr>
          <p:cNvSpPr>
            <a:spLocks noGrp="1"/>
          </p:cNvSpPr>
          <p:nvPr>
            <p:ph idx="1"/>
          </p:nvPr>
        </p:nvSpPr>
        <p:spPr>
          <a:xfrm>
            <a:off x="838200" y="1825625"/>
            <a:ext cx="10515600" cy="1959991"/>
          </a:xfrm>
        </p:spPr>
        <p:txBody>
          <a:bodyPr>
            <a:normAutofit/>
          </a:bodyPr>
          <a:lstStyle/>
          <a:p>
            <a:r>
              <a:rPr lang="en-US" sz="2000" dirty="0"/>
              <a:t>A DNN applies a linear/non-linear transformation at each layer.</a:t>
            </a:r>
          </a:p>
          <a:p>
            <a:r>
              <a:rPr lang="en-US" sz="2000" dirty="0"/>
              <a:t>However, we are not aware if all transformations are useful to generate a decision. We can only apply hyperparameter tuning, which is time-consuming (could require days of training).</a:t>
            </a:r>
          </a:p>
          <a:p>
            <a:r>
              <a:rPr lang="en-US" sz="2000" dirty="0"/>
              <a:t>The goal of the representation learning is to design an architecture, which help specific layers of the DNN to learn useful features.</a:t>
            </a:r>
          </a:p>
        </p:txBody>
      </p:sp>
      <p:sp>
        <p:nvSpPr>
          <p:cNvPr id="4" name="Θέση υποσέλιδου 3">
            <a:extLst>
              <a:ext uri="{FF2B5EF4-FFF2-40B4-BE49-F238E27FC236}">
                <a16:creationId xmlns:a16="http://schemas.microsoft.com/office/drawing/2014/main" id="{762DB307-A07B-10C9-D1EF-95C4F77BB2AC}"/>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F3A0883F-3181-58E5-FA40-8223317444EB}"/>
              </a:ext>
            </a:extLst>
          </p:cNvPr>
          <p:cNvSpPr>
            <a:spLocks noGrp="1"/>
          </p:cNvSpPr>
          <p:nvPr>
            <p:ph type="sldNum" sz="quarter" idx="12"/>
          </p:nvPr>
        </p:nvSpPr>
        <p:spPr/>
        <p:txBody>
          <a:bodyPr/>
          <a:lstStyle/>
          <a:p>
            <a:fld id="{4ACA1919-B5C6-4827-8B15-372F46BB4020}" type="slidenum">
              <a:rPr lang="en-US" smtClean="0"/>
              <a:t>47</a:t>
            </a:fld>
            <a:endParaRPr lang="en-US"/>
          </a:p>
        </p:txBody>
      </p:sp>
    </p:spTree>
    <p:extLst>
      <p:ext uri="{BB962C8B-B14F-4D97-AF65-F5344CB8AC3E}">
        <p14:creationId xmlns:p14="http://schemas.microsoft.com/office/powerpoint/2010/main" val="3257543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C04DA24-B9B7-2E52-0491-3FE74DBB48F0}"/>
              </a:ext>
            </a:extLst>
          </p:cNvPr>
          <p:cNvSpPr>
            <a:spLocks noGrp="1"/>
          </p:cNvSpPr>
          <p:nvPr>
            <p:ph type="title"/>
          </p:nvPr>
        </p:nvSpPr>
        <p:spPr>
          <a:xfrm>
            <a:off x="849087" y="136072"/>
            <a:ext cx="10515600" cy="1024763"/>
          </a:xfrm>
        </p:spPr>
        <p:txBody>
          <a:bodyPr>
            <a:normAutofit/>
          </a:bodyPr>
          <a:lstStyle/>
          <a:p>
            <a:r>
              <a:rPr lang="en-US" sz="4000" dirty="0"/>
              <a:t>Image Classification</a:t>
            </a:r>
          </a:p>
        </p:txBody>
      </p:sp>
      <p:sp>
        <p:nvSpPr>
          <p:cNvPr id="4" name="Θέση υποσέλιδου 3">
            <a:extLst>
              <a:ext uri="{FF2B5EF4-FFF2-40B4-BE49-F238E27FC236}">
                <a16:creationId xmlns:a16="http://schemas.microsoft.com/office/drawing/2014/main" id="{91CA6D19-7572-E625-DB35-27EBF04CD344}"/>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80527C49-1C9B-D92F-41D7-1E1056666B65}"/>
              </a:ext>
            </a:extLst>
          </p:cNvPr>
          <p:cNvSpPr>
            <a:spLocks noGrp="1"/>
          </p:cNvSpPr>
          <p:nvPr>
            <p:ph type="sldNum" sz="quarter" idx="12"/>
          </p:nvPr>
        </p:nvSpPr>
        <p:spPr/>
        <p:txBody>
          <a:bodyPr/>
          <a:lstStyle/>
          <a:p>
            <a:fld id="{4ACA1919-B5C6-4827-8B15-372F46BB4020}" type="slidenum">
              <a:rPr lang="en-US" smtClean="0"/>
              <a:t>48</a:t>
            </a:fld>
            <a:endParaRPr lang="en-US" dirty="0"/>
          </a:p>
        </p:txBody>
      </p:sp>
      <mc:AlternateContent xmlns:mc="http://schemas.openxmlformats.org/markup-compatibility/2006" xmlns:a14="http://schemas.microsoft.com/office/drawing/2010/main">
        <mc:Choice Requires="a14">
          <p:graphicFrame>
            <p:nvGraphicFramePr>
              <p:cNvPr id="55" name="Πίνακας 54">
                <a:extLst>
                  <a:ext uri="{FF2B5EF4-FFF2-40B4-BE49-F238E27FC236}">
                    <a16:creationId xmlns:a16="http://schemas.microsoft.com/office/drawing/2014/main" id="{9E37BFA0-A3ED-A77B-2B43-FB4AF7FBA093}"/>
                  </a:ext>
                </a:extLst>
              </p:cNvPr>
              <p:cNvGraphicFramePr>
                <a:graphicFrameLocks noGrp="1"/>
              </p:cNvGraphicFramePr>
              <p:nvPr>
                <p:extLst>
                  <p:ext uri="{D42A27DB-BD31-4B8C-83A1-F6EECF244321}">
                    <p14:modId xmlns:p14="http://schemas.microsoft.com/office/powerpoint/2010/main" val="1251453339"/>
                  </p:ext>
                </p:extLst>
              </p:nvPr>
            </p:nvGraphicFramePr>
            <p:xfrm>
              <a:off x="7362196" y="2136532"/>
              <a:ext cx="740911" cy="3775736"/>
            </p:xfrm>
            <a:graphic>
              <a:graphicData uri="http://schemas.openxmlformats.org/drawingml/2006/table">
                <a:tbl>
                  <a:tblPr firstRow="1" bandRow="1">
                    <a:tableStyleId>{073A0DAA-6AF3-43AB-8588-CEC1D06C72B9}</a:tableStyleId>
                  </a:tblPr>
                  <a:tblGrid>
                    <a:gridCol w="740911">
                      <a:extLst>
                        <a:ext uri="{9D8B030D-6E8A-4147-A177-3AD203B41FA5}">
                          <a16:colId xmlns:a16="http://schemas.microsoft.com/office/drawing/2014/main" val="415638582"/>
                        </a:ext>
                      </a:extLst>
                    </a:gridCol>
                  </a:tblGrid>
                  <a:tr h="471967">
                    <a:tc>
                      <a:txBody>
                        <a:bodyPr/>
                        <a:lstStyle/>
                        <a:p>
                          <a:pPr algn="ctr"/>
                          <a14:m>
                            <m:oMathPara xmlns:m="http://schemas.openxmlformats.org/officeDocument/2006/math">
                              <m:oMathParaPr>
                                <m:jc m:val="centerGroup"/>
                              </m:oMathParaPr>
                              <m:oMath xmlns:m="http://schemas.openxmlformats.org/officeDocument/2006/math">
                                <m:r>
                                  <a:rPr lang="en-US" sz="1600" b="1" smtClean="0">
                                    <a:latin typeface="Cambria Math" panose="02040503050406030204" pitchFamily="18" charset="0"/>
                                  </a:rPr>
                                  <m:t>𝒙</m:t>
                                </m:r>
                              </m:oMath>
                            </m:oMathPara>
                          </a14:m>
                          <a:endParaRPr lang="en-US" sz="1600" dirty="0"/>
                        </a:p>
                      </a:txBody>
                      <a:tcPr/>
                    </a:tc>
                    <a:extLst>
                      <a:ext uri="{0D108BD9-81ED-4DB2-BD59-A6C34878D82A}">
                        <a16:rowId xmlns:a16="http://schemas.microsoft.com/office/drawing/2014/main" val="1268243399"/>
                      </a:ext>
                    </a:extLst>
                  </a:tr>
                  <a:tr h="471967">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smtClean="0">
                                        <a:latin typeface="Cambria Math" panose="02040503050406030204" pitchFamily="18" charset="0"/>
                                      </a:rPr>
                                      <m:t>𝑥</m:t>
                                    </m:r>
                                  </m:e>
                                  <m:sub>
                                    <m:r>
                                      <a:rPr lang="en-US" sz="1600" b="0" smtClean="0">
                                        <a:latin typeface="Cambria Math" panose="02040503050406030204" pitchFamily="18" charset="0"/>
                                      </a:rPr>
                                      <m:t>1</m:t>
                                    </m:r>
                                  </m:sub>
                                </m:sSub>
                              </m:oMath>
                            </m:oMathPara>
                          </a14:m>
                          <a:endParaRPr lang="en-US" sz="1600" dirty="0"/>
                        </a:p>
                      </a:txBody>
                      <a:tcPr/>
                    </a:tc>
                    <a:extLst>
                      <a:ext uri="{0D108BD9-81ED-4DB2-BD59-A6C34878D82A}">
                        <a16:rowId xmlns:a16="http://schemas.microsoft.com/office/drawing/2014/main" val="274398895"/>
                      </a:ext>
                    </a:extLst>
                  </a:tr>
                  <a:tr h="471967">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smtClean="0">
                                        <a:latin typeface="Cambria Math" panose="02040503050406030204" pitchFamily="18" charset="0"/>
                                      </a:rPr>
                                      <m:t>𝑥</m:t>
                                    </m:r>
                                  </m:e>
                                  <m:sub>
                                    <m:r>
                                      <a:rPr lang="en-US" sz="1600" b="0" smtClean="0">
                                        <a:latin typeface="Cambria Math" panose="02040503050406030204" pitchFamily="18" charset="0"/>
                                      </a:rPr>
                                      <m:t>2</m:t>
                                    </m:r>
                                  </m:sub>
                                </m:sSub>
                              </m:oMath>
                            </m:oMathPara>
                          </a14:m>
                          <a:endParaRPr lang="en-US" sz="1600" dirty="0"/>
                        </a:p>
                      </a:txBody>
                      <a:tcPr/>
                    </a:tc>
                    <a:extLst>
                      <a:ext uri="{0D108BD9-81ED-4DB2-BD59-A6C34878D82A}">
                        <a16:rowId xmlns:a16="http://schemas.microsoft.com/office/drawing/2014/main" val="865116862"/>
                      </a:ext>
                    </a:extLst>
                  </a:tr>
                  <a:tr h="471967">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smtClean="0">
                                        <a:latin typeface="Cambria Math" panose="02040503050406030204" pitchFamily="18" charset="0"/>
                                      </a:rPr>
                                      <m:t>𝑥</m:t>
                                    </m:r>
                                  </m:e>
                                  <m:sub>
                                    <m:r>
                                      <a:rPr lang="en-US" sz="1600" b="0" smtClean="0">
                                        <a:latin typeface="Cambria Math" panose="02040503050406030204" pitchFamily="18" charset="0"/>
                                      </a:rPr>
                                      <m:t>3</m:t>
                                    </m:r>
                                  </m:sub>
                                </m:sSub>
                              </m:oMath>
                            </m:oMathPara>
                          </a14:m>
                          <a:endParaRPr lang="en-US" sz="1600" dirty="0"/>
                        </a:p>
                      </a:txBody>
                      <a:tcPr/>
                    </a:tc>
                    <a:extLst>
                      <a:ext uri="{0D108BD9-81ED-4DB2-BD59-A6C34878D82A}">
                        <a16:rowId xmlns:a16="http://schemas.microsoft.com/office/drawing/2014/main" val="204187592"/>
                      </a:ext>
                    </a:extLst>
                  </a:tr>
                  <a:tr h="471967">
                    <a:tc>
                      <a:txBody>
                        <a:bodyPr/>
                        <a:lstStyle/>
                        <a:p>
                          <a:pPr algn="ctr"/>
                          <a:r>
                            <a:rPr lang="en-US" sz="1600" dirty="0"/>
                            <a:t>…</a:t>
                          </a:r>
                        </a:p>
                      </a:txBody>
                      <a:tcPr/>
                    </a:tc>
                    <a:extLst>
                      <a:ext uri="{0D108BD9-81ED-4DB2-BD59-A6C34878D82A}">
                        <a16:rowId xmlns:a16="http://schemas.microsoft.com/office/drawing/2014/main" val="1458630427"/>
                      </a:ext>
                    </a:extLst>
                  </a:tr>
                  <a:tr h="471967">
                    <a:tc>
                      <a:txBody>
                        <a:bodyPr/>
                        <a:lstStyle/>
                        <a:p>
                          <a:pPr algn="ctr"/>
                          <a:r>
                            <a:rPr lang="en-US" sz="1600" dirty="0"/>
                            <a:t>…</a:t>
                          </a:r>
                        </a:p>
                      </a:txBody>
                      <a:tcPr/>
                    </a:tc>
                    <a:extLst>
                      <a:ext uri="{0D108BD9-81ED-4DB2-BD59-A6C34878D82A}">
                        <a16:rowId xmlns:a16="http://schemas.microsoft.com/office/drawing/2014/main" val="1006147581"/>
                      </a:ext>
                    </a:extLst>
                  </a:tr>
                  <a:tr h="471967">
                    <a:tc>
                      <a:txBody>
                        <a:bodyPr/>
                        <a:lstStyle/>
                        <a:p>
                          <a:pPr algn="ctr"/>
                          <a:r>
                            <a:rPr lang="en-US" sz="1600" dirty="0"/>
                            <a:t>…</a:t>
                          </a:r>
                        </a:p>
                      </a:txBody>
                      <a:tcPr/>
                    </a:tc>
                    <a:extLst>
                      <a:ext uri="{0D108BD9-81ED-4DB2-BD59-A6C34878D82A}">
                        <a16:rowId xmlns:a16="http://schemas.microsoft.com/office/drawing/2014/main" val="702427905"/>
                      </a:ext>
                    </a:extLst>
                  </a:tr>
                  <a:tr h="471967">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smtClean="0">
                                        <a:latin typeface="Cambria Math" panose="02040503050406030204" pitchFamily="18" charset="0"/>
                                      </a:rPr>
                                      <m:t>𝑥</m:t>
                                    </m:r>
                                  </m:e>
                                  <m:sub>
                                    <m:sSub>
                                      <m:sSubPr>
                                        <m:ctrlPr>
                                          <a:rPr lang="en-US" sz="1600" b="0" i="1" smtClean="0">
                                            <a:latin typeface="Cambria Math" panose="02040503050406030204" pitchFamily="18" charset="0"/>
                                          </a:rPr>
                                        </m:ctrlPr>
                                      </m:sSubPr>
                                      <m:e>
                                        <m:r>
                                          <a:rPr lang="en-US" sz="1600" b="0" smtClean="0">
                                            <a:latin typeface="Cambria Math" panose="02040503050406030204" pitchFamily="18" charset="0"/>
                                          </a:rPr>
                                          <m:t>𝑊</m:t>
                                        </m:r>
                                      </m:e>
                                      <m:sub>
                                        <m:r>
                                          <a:rPr lang="en-US" sz="1600" b="0" smtClean="0">
                                            <a:latin typeface="Cambria Math" panose="02040503050406030204" pitchFamily="18" charset="0"/>
                                          </a:rPr>
                                          <m:t>𝑥</m:t>
                                        </m:r>
                                      </m:sub>
                                    </m:sSub>
                                    <m:sSub>
                                      <m:sSubPr>
                                        <m:ctrlPr>
                                          <a:rPr lang="en-US" sz="1600" b="0" i="1" smtClean="0">
                                            <a:latin typeface="Cambria Math" panose="02040503050406030204" pitchFamily="18" charset="0"/>
                                          </a:rPr>
                                        </m:ctrlPr>
                                      </m:sSubPr>
                                      <m:e>
                                        <m:r>
                                          <a:rPr lang="en-US" sz="1600" b="0" smtClean="0">
                                            <a:latin typeface="Cambria Math" panose="02040503050406030204" pitchFamily="18" charset="0"/>
                                          </a:rPr>
                                          <m:t>𝐻</m:t>
                                        </m:r>
                                      </m:e>
                                      <m:sub>
                                        <m:r>
                                          <a:rPr lang="en-US" sz="1600" b="0" smtClean="0">
                                            <a:latin typeface="Cambria Math" panose="02040503050406030204" pitchFamily="18" charset="0"/>
                                          </a:rPr>
                                          <m:t>𝑥</m:t>
                                        </m:r>
                                      </m:sub>
                                    </m:sSub>
                                    <m:r>
                                      <a:rPr lang="en-US" sz="1600" b="0" smtClean="0">
                                        <a:latin typeface="Cambria Math" panose="02040503050406030204" pitchFamily="18" charset="0"/>
                                      </a:rPr>
                                      <m:t>3</m:t>
                                    </m:r>
                                  </m:sub>
                                </m:sSub>
                              </m:oMath>
                            </m:oMathPara>
                          </a14:m>
                          <a:endParaRPr lang="en-US" sz="1600" dirty="0"/>
                        </a:p>
                      </a:txBody>
                      <a:tcPr/>
                    </a:tc>
                    <a:extLst>
                      <a:ext uri="{0D108BD9-81ED-4DB2-BD59-A6C34878D82A}">
                        <a16:rowId xmlns:a16="http://schemas.microsoft.com/office/drawing/2014/main" val="2043945555"/>
                      </a:ext>
                    </a:extLst>
                  </a:tr>
                </a:tbl>
              </a:graphicData>
            </a:graphic>
          </p:graphicFrame>
        </mc:Choice>
        <mc:Fallback xmlns="">
          <p:graphicFrame>
            <p:nvGraphicFramePr>
              <p:cNvPr id="55" name="Πίνακας 54">
                <a:extLst>
                  <a:ext uri="{FF2B5EF4-FFF2-40B4-BE49-F238E27FC236}">
                    <a16:creationId xmlns:a16="http://schemas.microsoft.com/office/drawing/2014/main" id="{9E37BFA0-A3ED-A77B-2B43-FB4AF7FBA093}"/>
                  </a:ext>
                </a:extLst>
              </p:cNvPr>
              <p:cNvGraphicFramePr>
                <a:graphicFrameLocks noGrp="1"/>
              </p:cNvGraphicFramePr>
              <p:nvPr>
                <p:extLst>
                  <p:ext uri="{D42A27DB-BD31-4B8C-83A1-F6EECF244321}">
                    <p14:modId xmlns:p14="http://schemas.microsoft.com/office/powerpoint/2010/main" val="1251453339"/>
                  </p:ext>
                </p:extLst>
              </p:nvPr>
            </p:nvGraphicFramePr>
            <p:xfrm>
              <a:off x="7362196" y="2136532"/>
              <a:ext cx="740911" cy="3775736"/>
            </p:xfrm>
            <a:graphic>
              <a:graphicData uri="http://schemas.openxmlformats.org/drawingml/2006/table">
                <a:tbl>
                  <a:tblPr firstRow="1" bandRow="1">
                    <a:tableStyleId>{073A0DAA-6AF3-43AB-8588-CEC1D06C72B9}</a:tableStyleId>
                  </a:tblPr>
                  <a:tblGrid>
                    <a:gridCol w="740911">
                      <a:extLst>
                        <a:ext uri="{9D8B030D-6E8A-4147-A177-3AD203B41FA5}">
                          <a16:colId xmlns:a16="http://schemas.microsoft.com/office/drawing/2014/main" val="415638582"/>
                        </a:ext>
                      </a:extLst>
                    </a:gridCol>
                  </a:tblGrid>
                  <a:tr h="471967">
                    <a:tc>
                      <a:txBody>
                        <a:bodyPr/>
                        <a:lstStyle/>
                        <a:p>
                          <a:endParaRPr lang="en-US"/>
                        </a:p>
                      </a:txBody>
                      <a:tcPr>
                        <a:blipFill>
                          <a:blip r:embed="rId2"/>
                          <a:stretch>
                            <a:fillRect l="-813" t="-1282" r="-3252" b="-697436"/>
                          </a:stretch>
                        </a:blipFill>
                      </a:tcPr>
                    </a:tc>
                    <a:extLst>
                      <a:ext uri="{0D108BD9-81ED-4DB2-BD59-A6C34878D82A}">
                        <a16:rowId xmlns:a16="http://schemas.microsoft.com/office/drawing/2014/main" val="1268243399"/>
                      </a:ext>
                    </a:extLst>
                  </a:tr>
                  <a:tr h="471967">
                    <a:tc>
                      <a:txBody>
                        <a:bodyPr/>
                        <a:lstStyle/>
                        <a:p>
                          <a:endParaRPr lang="en-US"/>
                        </a:p>
                      </a:txBody>
                      <a:tcPr>
                        <a:blipFill>
                          <a:blip r:embed="rId2"/>
                          <a:stretch>
                            <a:fillRect l="-813" t="-102597" r="-3252" b="-606494"/>
                          </a:stretch>
                        </a:blipFill>
                      </a:tcPr>
                    </a:tc>
                    <a:extLst>
                      <a:ext uri="{0D108BD9-81ED-4DB2-BD59-A6C34878D82A}">
                        <a16:rowId xmlns:a16="http://schemas.microsoft.com/office/drawing/2014/main" val="274398895"/>
                      </a:ext>
                    </a:extLst>
                  </a:tr>
                  <a:tr h="471967">
                    <a:tc>
                      <a:txBody>
                        <a:bodyPr/>
                        <a:lstStyle/>
                        <a:p>
                          <a:endParaRPr lang="en-US"/>
                        </a:p>
                      </a:txBody>
                      <a:tcPr>
                        <a:blipFill>
                          <a:blip r:embed="rId2"/>
                          <a:stretch>
                            <a:fillRect l="-813" t="-200000" r="-3252" b="-498718"/>
                          </a:stretch>
                        </a:blipFill>
                      </a:tcPr>
                    </a:tc>
                    <a:extLst>
                      <a:ext uri="{0D108BD9-81ED-4DB2-BD59-A6C34878D82A}">
                        <a16:rowId xmlns:a16="http://schemas.microsoft.com/office/drawing/2014/main" val="865116862"/>
                      </a:ext>
                    </a:extLst>
                  </a:tr>
                  <a:tr h="471967">
                    <a:tc>
                      <a:txBody>
                        <a:bodyPr/>
                        <a:lstStyle/>
                        <a:p>
                          <a:endParaRPr lang="en-US"/>
                        </a:p>
                      </a:txBody>
                      <a:tcPr>
                        <a:blipFill>
                          <a:blip r:embed="rId2"/>
                          <a:stretch>
                            <a:fillRect l="-813" t="-303896" r="-3252" b="-405195"/>
                          </a:stretch>
                        </a:blipFill>
                      </a:tcPr>
                    </a:tc>
                    <a:extLst>
                      <a:ext uri="{0D108BD9-81ED-4DB2-BD59-A6C34878D82A}">
                        <a16:rowId xmlns:a16="http://schemas.microsoft.com/office/drawing/2014/main" val="204187592"/>
                      </a:ext>
                    </a:extLst>
                  </a:tr>
                  <a:tr h="471967">
                    <a:tc>
                      <a:txBody>
                        <a:bodyPr/>
                        <a:lstStyle/>
                        <a:p>
                          <a:pPr algn="ctr"/>
                          <a:r>
                            <a:rPr lang="en-US" sz="1600" dirty="0"/>
                            <a:t>…</a:t>
                          </a:r>
                        </a:p>
                      </a:txBody>
                      <a:tcPr/>
                    </a:tc>
                    <a:extLst>
                      <a:ext uri="{0D108BD9-81ED-4DB2-BD59-A6C34878D82A}">
                        <a16:rowId xmlns:a16="http://schemas.microsoft.com/office/drawing/2014/main" val="1458630427"/>
                      </a:ext>
                    </a:extLst>
                  </a:tr>
                  <a:tr h="471967">
                    <a:tc>
                      <a:txBody>
                        <a:bodyPr/>
                        <a:lstStyle/>
                        <a:p>
                          <a:pPr algn="ctr"/>
                          <a:r>
                            <a:rPr lang="en-US" sz="1600" dirty="0"/>
                            <a:t>…</a:t>
                          </a:r>
                        </a:p>
                      </a:txBody>
                      <a:tcPr/>
                    </a:tc>
                    <a:extLst>
                      <a:ext uri="{0D108BD9-81ED-4DB2-BD59-A6C34878D82A}">
                        <a16:rowId xmlns:a16="http://schemas.microsoft.com/office/drawing/2014/main" val="1006147581"/>
                      </a:ext>
                    </a:extLst>
                  </a:tr>
                  <a:tr h="471967">
                    <a:tc>
                      <a:txBody>
                        <a:bodyPr/>
                        <a:lstStyle/>
                        <a:p>
                          <a:pPr algn="ctr"/>
                          <a:r>
                            <a:rPr lang="en-US" sz="1600" dirty="0"/>
                            <a:t>…</a:t>
                          </a:r>
                        </a:p>
                      </a:txBody>
                      <a:tcPr/>
                    </a:tc>
                    <a:extLst>
                      <a:ext uri="{0D108BD9-81ED-4DB2-BD59-A6C34878D82A}">
                        <a16:rowId xmlns:a16="http://schemas.microsoft.com/office/drawing/2014/main" val="702427905"/>
                      </a:ext>
                    </a:extLst>
                  </a:tr>
                  <a:tr h="471967">
                    <a:tc>
                      <a:txBody>
                        <a:bodyPr/>
                        <a:lstStyle/>
                        <a:p>
                          <a:endParaRPr lang="en-US"/>
                        </a:p>
                      </a:txBody>
                      <a:tcPr>
                        <a:blipFill>
                          <a:blip r:embed="rId2"/>
                          <a:stretch>
                            <a:fillRect l="-813" t="-706494" r="-3252" b="-2597"/>
                          </a:stretch>
                        </a:blipFill>
                      </a:tcPr>
                    </a:tc>
                    <a:extLst>
                      <a:ext uri="{0D108BD9-81ED-4DB2-BD59-A6C34878D82A}">
                        <a16:rowId xmlns:a16="http://schemas.microsoft.com/office/drawing/2014/main" val="2043945555"/>
                      </a:ext>
                    </a:extLst>
                  </a:tr>
                </a:tbl>
              </a:graphicData>
            </a:graphic>
          </p:graphicFrame>
        </mc:Fallback>
      </mc:AlternateContent>
      <p:sp>
        <p:nvSpPr>
          <p:cNvPr id="73" name="TextBox 72">
            <a:extLst>
              <a:ext uri="{FF2B5EF4-FFF2-40B4-BE49-F238E27FC236}">
                <a16:creationId xmlns:a16="http://schemas.microsoft.com/office/drawing/2014/main" id="{A9DE80DD-5A82-81BD-C8AF-496716FE5575}"/>
              </a:ext>
            </a:extLst>
          </p:cNvPr>
          <p:cNvSpPr txBox="1"/>
          <p:nvPr/>
        </p:nvSpPr>
        <p:spPr>
          <a:xfrm>
            <a:off x="7106024" y="1833969"/>
            <a:ext cx="1267905" cy="307777"/>
          </a:xfrm>
          <a:prstGeom prst="rect">
            <a:avLst/>
          </a:prstGeom>
          <a:noFill/>
        </p:spPr>
        <p:txBody>
          <a:bodyPr wrap="square" rtlCol="0">
            <a:spAutoFit/>
          </a:bodyPr>
          <a:lstStyle/>
          <a:p>
            <a:pPr algn="ctr"/>
            <a:r>
              <a:rPr lang="en-US" sz="1400" dirty="0"/>
              <a:t>Input Vector</a:t>
            </a:r>
          </a:p>
        </p:txBody>
      </p:sp>
      <p:sp>
        <p:nvSpPr>
          <p:cNvPr id="78" name="Θέση αριθμού διαφάνειας 45">
            <a:extLst>
              <a:ext uri="{FF2B5EF4-FFF2-40B4-BE49-F238E27FC236}">
                <a16:creationId xmlns:a16="http://schemas.microsoft.com/office/drawing/2014/main" id="{30BD973C-E9AC-25B7-BC4B-3B5A2AD19849}"/>
              </a:ext>
            </a:extLst>
          </p:cNvPr>
          <p:cNvSpPr txBox="1">
            <a:spLocks/>
          </p:cNvSpPr>
          <p:nvPr/>
        </p:nvSpPr>
        <p:spPr>
          <a:xfrm>
            <a:off x="8540496"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DC25EE-239B-4C5F-AAD1-255A7D5F1EE2}" type="slidenum">
              <a:rPr lang="en-US" smtClean="0"/>
              <a:pPr/>
              <a:t>48</a:t>
            </a:fld>
            <a:endParaRPr lang="en-US"/>
          </a:p>
        </p:txBody>
      </p:sp>
      <p:grpSp>
        <p:nvGrpSpPr>
          <p:cNvPr id="109" name="Ομάδα 108">
            <a:extLst>
              <a:ext uri="{FF2B5EF4-FFF2-40B4-BE49-F238E27FC236}">
                <a16:creationId xmlns:a16="http://schemas.microsoft.com/office/drawing/2014/main" id="{D4B22054-847A-92CD-C38C-35A8E644CDB6}"/>
              </a:ext>
            </a:extLst>
          </p:cNvPr>
          <p:cNvGrpSpPr/>
          <p:nvPr/>
        </p:nvGrpSpPr>
        <p:grpSpPr>
          <a:xfrm>
            <a:off x="253396" y="2247211"/>
            <a:ext cx="11685208" cy="3460187"/>
            <a:chOff x="425177" y="3012259"/>
            <a:chExt cx="11685208" cy="3460187"/>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3951A5A-761F-4E56-6AC6-3307FAC87BE1}"/>
                    </a:ext>
                  </a:extLst>
                </p:cNvPr>
                <p:cNvSpPr txBox="1"/>
                <p:nvPr/>
              </p:nvSpPr>
              <p:spPr>
                <a:xfrm>
                  <a:off x="425177" y="4647909"/>
                  <a:ext cx="4126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libri" panose="020F0502020204030204" pitchFamily="34" charset="0"/>
                            <a:cs typeface="Calibri" panose="020F0502020204030204" pitchFamily="34" charset="0"/>
                          </a:rPr>
                          <m:t>𝐻</m:t>
                        </m:r>
                      </m:oMath>
                    </m:oMathPara>
                  </a14:m>
                  <a:endParaRPr lang="en-US"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6" name="TextBox 55">
                  <a:extLst>
                    <a:ext uri="{FF2B5EF4-FFF2-40B4-BE49-F238E27FC236}">
                      <a16:creationId xmlns:a16="http://schemas.microsoft.com/office/drawing/2014/main" id="{63951A5A-761F-4E56-6AC6-3307FAC87BE1}"/>
                    </a:ext>
                  </a:extLst>
                </p:cNvPr>
                <p:cNvSpPr txBox="1">
                  <a:spLocks noRot="1" noChangeAspect="1" noMove="1" noResize="1" noEditPoints="1" noAdjustHandles="1" noChangeArrowheads="1" noChangeShapeType="1" noTextEdit="1"/>
                </p:cNvSpPr>
                <p:nvPr/>
              </p:nvSpPr>
              <p:spPr>
                <a:xfrm>
                  <a:off x="425177" y="4647909"/>
                  <a:ext cx="412612" cy="369332"/>
                </a:xfrm>
                <a:prstGeom prst="rect">
                  <a:avLst/>
                </a:prstGeom>
                <a:blipFill>
                  <a:blip r:embed="rId3"/>
                  <a:stretch>
                    <a:fillRect/>
                  </a:stretch>
                </a:blipFill>
              </p:spPr>
              <p:txBody>
                <a:bodyPr/>
                <a:lstStyle/>
                <a:p>
                  <a:r>
                    <a:rPr lang="en-US">
                      <a:noFill/>
                    </a:rPr>
                    <a:t> </a:t>
                  </a:r>
                </a:p>
              </p:txBody>
            </p:sp>
          </mc:Fallback>
        </mc:AlternateContent>
        <p:grpSp>
          <p:nvGrpSpPr>
            <p:cNvPr id="57" name="Ομάδα 56">
              <a:extLst>
                <a:ext uri="{FF2B5EF4-FFF2-40B4-BE49-F238E27FC236}">
                  <a16:creationId xmlns:a16="http://schemas.microsoft.com/office/drawing/2014/main" id="{C2B33FC2-799A-A218-9C60-6503ACF24072}"/>
                </a:ext>
              </a:extLst>
            </p:cNvPr>
            <p:cNvGrpSpPr/>
            <p:nvPr/>
          </p:nvGrpSpPr>
          <p:grpSpPr>
            <a:xfrm>
              <a:off x="547204" y="3163747"/>
              <a:ext cx="11563181" cy="3308699"/>
              <a:chOff x="547204" y="2720401"/>
              <a:chExt cx="11563181" cy="3308699"/>
            </a:xfrm>
          </p:grpSpPr>
          <p:pic>
            <p:nvPicPr>
              <p:cNvPr id="58" name="Picture 8" descr="220+ Labrador Retriever Names for Your Best Bud | Daily Paws">
                <a:extLst>
                  <a:ext uri="{FF2B5EF4-FFF2-40B4-BE49-F238E27FC236}">
                    <a16:creationId xmlns:a16="http://schemas.microsoft.com/office/drawing/2014/main" id="{9938D3DC-C686-B9AE-7E03-C27B69BE5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256" y="3513769"/>
                <a:ext cx="2779695" cy="18525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01D1CF7-26B2-4A45-6433-B33D2C941617}"/>
                      </a:ext>
                    </a:extLst>
                  </p:cNvPr>
                  <p:cNvSpPr txBox="1"/>
                  <p:nvPr/>
                </p:nvSpPr>
                <p:spPr>
                  <a:xfrm>
                    <a:off x="1908870" y="53663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libri" panose="020F0502020204030204" pitchFamily="34" charset="0"/>
                              <a:cs typeface="Calibri" panose="020F0502020204030204" pitchFamily="34" charset="0"/>
                            </a:rPr>
                            <m:t>𝑊</m:t>
                          </m:r>
                        </m:oMath>
                      </m:oMathPara>
                    </a14:m>
                    <a:endParaRPr lang="en-US"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9" name="TextBox 58">
                    <a:extLst>
                      <a:ext uri="{FF2B5EF4-FFF2-40B4-BE49-F238E27FC236}">
                        <a16:creationId xmlns:a16="http://schemas.microsoft.com/office/drawing/2014/main" id="{001D1CF7-26B2-4A45-6433-B33D2C941617}"/>
                      </a:ext>
                    </a:extLst>
                  </p:cNvPr>
                  <p:cNvSpPr txBox="1">
                    <a:spLocks noRot="1" noChangeAspect="1" noMove="1" noResize="1" noEditPoints="1" noAdjustHandles="1" noChangeArrowheads="1" noChangeShapeType="1" noTextEdit="1"/>
                  </p:cNvSpPr>
                  <p:nvPr/>
                </p:nvSpPr>
                <p:spPr>
                  <a:xfrm>
                    <a:off x="1908870" y="5366327"/>
                    <a:ext cx="466217" cy="369332"/>
                  </a:xfrm>
                  <a:prstGeom prst="rect">
                    <a:avLst/>
                  </a:prstGeom>
                  <a:blipFill>
                    <a:blip r:embed="rId5"/>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5286E653-E5FB-35A0-5565-024746FFD932}"/>
                  </a:ext>
                </a:extLst>
              </p:cNvPr>
              <p:cNvSpPr txBox="1"/>
              <p:nvPr/>
            </p:nvSpPr>
            <p:spPr>
              <a:xfrm>
                <a:off x="547204" y="3017819"/>
                <a:ext cx="349011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RGB: 3 Channels (Red, Green, Blue)</a:t>
                </a:r>
              </a:p>
            </p:txBody>
          </p:sp>
          <p:pic>
            <p:nvPicPr>
              <p:cNvPr id="61" name="Εικόνα 60">
                <a:extLst>
                  <a:ext uri="{FF2B5EF4-FFF2-40B4-BE49-F238E27FC236}">
                    <a16:creationId xmlns:a16="http://schemas.microsoft.com/office/drawing/2014/main" id="{1EC37E30-CCF3-AEFE-65CF-5F814095E701}"/>
                  </a:ext>
                </a:extLst>
              </p:cNvPr>
              <p:cNvPicPr>
                <a:picLocks noChangeAspect="1"/>
              </p:cNvPicPr>
              <p:nvPr/>
            </p:nvPicPr>
            <p:blipFill>
              <a:blip r:embed="rId6"/>
              <a:stretch>
                <a:fillRect/>
              </a:stretch>
            </p:blipFill>
            <p:spPr>
              <a:xfrm>
                <a:off x="8691967" y="2720401"/>
                <a:ext cx="3418418" cy="3290227"/>
              </a:xfrm>
              <a:prstGeom prst="rect">
                <a:avLst/>
              </a:prstGeom>
            </p:spPr>
          </p:pic>
          <p:cxnSp>
            <p:nvCxnSpPr>
              <p:cNvPr id="62" name="Ευθύγραμμο βέλος σύνδεσης 61">
                <a:extLst>
                  <a:ext uri="{FF2B5EF4-FFF2-40B4-BE49-F238E27FC236}">
                    <a16:creationId xmlns:a16="http://schemas.microsoft.com/office/drawing/2014/main" id="{5DB275D9-5B56-DCB0-F132-254FF6177123}"/>
                  </a:ext>
                </a:extLst>
              </p:cNvPr>
              <p:cNvCxnSpPr>
                <a:cxnSpLocks/>
              </p:cNvCxnSpPr>
              <p:nvPr/>
            </p:nvCxnSpPr>
            <p:spPr>
              <a:xfrm>
                <a:off x="8274888" y="4345599"/>
                <a:ext cx="51234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Ευθύγραμμο βέλος σύνδεσης 62">
                <a:extLst>
                  <a:ext uri="{FF2B5EF4-FFF2-40B4-BE49-F238E27FC236}">
                    <a16:creationId xmlns:a16="http://schemas.microsoft.com/office/drawing/2014/main" id="{1A89DAD1-60F3-CD01-BD2E-BA4B4B378A60}"/>
                  </a:ext>
                </a:extLst>
              </p:cNvPr>
              <p:cNvCxnSpPr>
                <a:cxnSpLocks/>
              </p:cNvCxnSpPr>
              <p:nvPr/>
            </p:nvCxnSpPr>
            <p:spPr>
              <a:xfrm>
                <a:off x="7021634" y="4345598"/>
                <a:ext cx="51234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65" name="Εικόνα 64">
                <a:extLst>
                  <a:ext uri="{FF2B5EF4-FFF2-40B4-BE49-F238E27FC236}">
                    <a16:creationId xmlns:a16="http://schemas.microsoft.com/office/drawing/2014/main" id="{470F0CA7-DA8E-76CD-EEB7-9A8BA1E85E0F}"/>
                  </a:ext>
                </a:extLst>
              </p:cNvPr>
              <p:cNvPicPr>
                <a:picLocks noChangeAspect="1"/>
              </p:cNvPicPr>
              <p:nvPr/>
            </p:nvPicPr>
            <p:blipFill>
              <a:blip r:embed="rId7"/>
              <a:stretch>
                <a:fillRect/>
              </a:stretch>
            </p:blipFill>
            <p:spPr>
              <a:xfrm>
                <a:off x="4775551" y="3419560"/>
                <a:ext cx="2182830" cy="2074643"/>
              </a:xfrm>
              <a:prstGeom prst="rect">
                <a:avLst/>
              </a:prstGeom>
            </p:spPr>
          </p:pic>
          <p:cxnSp>
            <p:nvCxnSpPr>
              <p:cNvPr id="66" name="Ευθύγραμμο βέλος σύνδεσης 65">
                <a:extLst>
                  <a:ext uri="{FF2B5EF4-FFF2-40B4-BE49-F238E27FC236}">
                    <a16:creationId xmlns:a16="http://schemas.microsoft.com/office/drawing/2014/main" id="{0AD9F9E9-304A-BB3F-1F2F-BCDE91B2CBA2}"/>
                  </a:ext>
                </a:extLst>
              </p:cNvPr>
              <p:cNvCxnSpPr>
                <a:cxnSpLocks/>
              </p:cNvCxnSpPr>
              <p:nvPr/>
            </p:nvCxnSpPr>
            <p:spPr>
              <a:xfrm>
                <a:off x="4931512" y="5103205"/>
                <a:ext cx="1164488" cy="4477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AD8956D2-E547-EA09-BAA8-28C0B302B62E}"/>
                  </a:ext>
                </a:extLst>
              </p:cNvPr>
              <p:cNvSpPr txBox="1"/>
              <p:nvPr/>
            </p:nvSpPr>
            <p:spPr>
              <a:xfrm>
                <a:off x="5465604" y="5659768"/>
                <a:ext cx="1075936" cy="369332"/>
              </a:xfrm>
              <a:prstGeom prst="rect">
                <a:avLst/>
              </a:prstGeom>
              <a:noFill/>
            </p:spPr>
            <p:txBody>
              <a:bodyPr wrap="none" rtlCol="0">
                <a:spAutoFit/>
              </a:bodyPr>
              <a:lstStyle/>
              <a:p>
                <a:r>
                  <a:rPr lang="en-US" dirty="0">
                    <a:latin typeface="+mj-lt"/>
                    <a:ea typeface="Calibri" panose="020F0502020204030204" pitchFamily="34" charset="0"/>
                    <a:cs typeface="Calibri" panose="020F0502020204030204" pitchFamily="34" charset="0"/>
                  </a:rPr>
                  <a:t>Channels</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22EDE1E-91C9-D3CF-109E-0045F3A881E9}"/>
                      </a:ext>
                    </a:extLst>
                  </p:cNvPr>
                  <p:cNvSpPr txBox="1"/>
                  <p:nvPr/>
                </p:nvSpPr>
                <p:spPr>
                  <a:xfrm>
                    <a:off x="4711872" y="4403418"/>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689FFB8-09B7-64C7-ED59-4EA4E222182D}"/>
                      </a:ext>
                    </a:extLst>
                  </p:cNvPr>
                  <p:cNvSpPr txBox="1">
                    <a:spLocks noRot="1" noChangeAspect="1" noMove="1" noResize="1" noEditPoints="1" noAdjustHandles="1" noChangeArrowheads="1" noChangeShapeType="1" noTextEdit="1"/>
                  </p:cNvSpPr>
                  <p:nvPr/>
                </p:nvSpPr>
                <p:spPr>
                  <a:xfrm>
                    <a:off x="4711872" y="4403418"/>
                    <a:ext cx="4187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FFF1A0F-A1C1-BFAA-874A-A1F29E33AC4A}"/>
                      </a:ext>
                    </a:extLst>
                  </p:cNvPr>
                  <p:cNvSpPr txBox="1"/>
                  <p:nvPr/>
                </p:nvSpPr>
                <p:spPr>
                  <a:xfrm>
                    <a:off x="5478964" y="322197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6BB4485A-7DF6-2A76-56C9-E30837E0808E}"/>
                      </a:ext>
                    </a:extLst>
                  </p:cNvPr>
                  <p:cNvSpPr txBox="1">
                    <a:spLocks noRot="1" noChangeAspect="1" noMove="1" noResize="1" noEditPoints="1" noAdjustHandles="1" noChangeArrowheads="1" noChangeShapeType="1" noTextEdit="1"/>
                  </p:cNvSpPr>
                  <p:nvPr/>
                </p:nvSpPr>
                <p:spPr>
                  <a:xfrm>
                    <a:off x="5478964" y="3221970"/>
                    <a:ext cx="418704" cy="369332"/>
                  </a:xfrm>
                  <a:prstGeom prst="rect">
                    <a:avLst/>
                  </a:prstGeom>
                  <a:blipFill>
                    <a:blip r:embed="rId9"/>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37FD8F45-4065-52D6-04D7-6705C6ED5F5F}"/>
                  </a:ext>
                </a:extLst>
              </p:cNvPr>
              <p:cNvSpPr txBox="1"/>
              <p:nvPr/>
            </p:nvSpPr>
            <p:spPr>
              <a:xfrm>
                <a:off x="4704464" y="3229850"/>
                <a:ext cx="617477" cy="369332"/>
              </a:xfrm>
              <a:prstGeom prst="rect">
                <a:avLst/>
              </a:prstGeom>
              <a:noFill/>
            </p:spPr>
            <p:txBody>
              <a:bodyPr wrap="none" rtlCol="0">
                <a:spAutoFit/>
              </a:bodyPr>
              <a:lstStyle/>
              <a:p>
                <a:r>
                  <a:rPr lang="en-US" dirty="0">
                    <a:latin typeface="+mj-lt"/>
                    <a:ea typeface="Calibri" panose="020F0502020204030204" pitchFamily="34" charset="0"/>
                    <a:cs typeface="Calibri" panose="020F0502020204030204" pitchFamily="34" charset="0"/>
                  </a:rPr>
                  <a:t>Cols</a:t>
                </a:r>
              </a:p>
            </p:txBody>
          </p:sp>
          <p:sp>
            <p:nvSpPr>
              <p:cNvPr id="71" name="TextBox 70">
                <a:extLst>
                  <a:ext uri="{FF2B5EF4-FFF2-40B4-BE49-F238E27FC236}">
                    <a16:creationId xmlns:a16="http://schemas.microsoft.com/office/drawing/2014/main" id="{04C72B68-3038-0B8C-B919-32135B106A4C}"/>
                  </a:ext>
                </a:extLst>
              </p:cNvPr>
              <p:cNvSpPr txBox="1"/>
              <p:nvPr/>
            </p:nvSpPr>
            <p:spPr>
              <a:xfrm>
                <a:off x="4188752" y="4135969"/>
                <a:ext cx="708464" cy="369332"/>
              </a:xfrm>
              <a:prstGeom prst="rect">
                <a:avLst/>
              </a:prstGeom>
              <a:noFill/>
            </p:spPr>
            <p:txBody>
              <a:bodyPr wrap="none" rtlCol="0">
                <a:spAutoFit/>
              </a:bodyPr>
              <a:lstStyle/>
              <a:p>
                <a:r>
                  <a:rPr lang="en-US" dirty="0">
                    <a:latin typeface="+mj-lt"/>
                    <a:ea typeface="Calibri" panose="020F0502020204030204" pitchFamily="34" charset="0"/>
                    <a:cs typeface="Calibri" panose="020F0502020204030204" pitchFamily="34" charset="0"/>
                  </a:rPr>
                  <a:t>Rows</a:t>
                </a:r>
              </a:p>
            </p:txBody>
          </p: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93B0C3F-75B9-A80D-A7C5-B7423363870C}"/>
                    </a:ext>
                  </a:extLst>
                </p:cNvPr>
                <p:cNvSpPr txBox="1"/>
                <p:nvPr/>
              </p:nvSpPr>
              <p:spPr>
                <a:xfrm>
                  <a:off x="4483214" y="3012259"/>
                  <a:ext cx="2460866" cy="646331"/>
                </a:xfrm>
                <a:prstGeom prst="rect">
                  <a:avLst/>
                </a:prstGeom>
                <a:noFill/>
              </p:spPr>
              <p:txBody>
                <a:bodyPr wrap="non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Normalized Pixel Values </a:t>
                  </a:r>
                </a:p>
                <a:p>
                  <a:pPr algn="ctr"/>
                  <a:r>
                    <a:rPr lang="en-US" dirty="0">
                      <a:latin typeface="Calibri" panose="020F0502020204030204" pitchFamily="34" charset="0"/>
                      <a:ea typeface="Calibri" panose="020F0502020204030204" pitchFamily="34" charset="0"/>
                      <a:cs typeface="Calibri" panose="020F0502020204030204" pitchFamily="34" charset="0"/>
                    </a:rPr>
                    <a:t>In </a:t>
                  </a:r>
                  <a14:m>
                    <m:oMath xmlns:m="http://schemas.openxmlformats.org/officeDocument/2006/math">
                      <m:r>
                        <a:rPr lang="en-US" b="0" i="1" smtClean="0">
                          <a:latin typeface="Cambria Math" panose="02040503050406030204" pitchFamily="18" charset="0"/>
                          <a:ea typeface="Calibri" panose="020F0502020204030204" pitchFamily="34" charset="0"/>
                          <a:cs typeface="Calibri" panose="020F0502020204030204" pitchFamily="34" charset="0"/>
                        </a:rPr>
                        <m:t>[0.0, 1.0]</m:t>
                      </m:r>
                    </m:oMath>
                  </a14:m>
                  <a:r>
                    <a:rPr lang="en-US" dirty="0">
                      <a:latin typeface="Calibri" panose="020F0502020204030204" pitchFamily="34" charset="0"/>
                      <a:ea typeface="Calibri" panose="020F0502020204030204" pitchFamily="34" charset="0"/>
                      <a:cs typeface="Calibri" panose="020F0502020204030204" pitchFamily="34" charset="0"/>
                    </a:rPr>
                    <a:t>.</a:t>
                  </a:r>
                </a:p>
              </p:txBody>
            </p:sp>
          </mc:Choice>
          <mc:Fallback xmlns="">
            <p:sp>
              <p:nvSpPr>
                <p:cNvPr id="72" name="TextBox 71">
                  <a:extLst>
                    <a:ext uri="{FF2B5EF4-FFF2-40B4-BE49-F238E27FC236}">
                      <a16:creationId xmlns:a16="http://schemas.microsoft.com/office/drawing/2014/main" id="{993B0C3F-75B9-A80D-A7C5-B7423363870C}"/>
                    </a:ext>
                  </a:extLst>
                </p:cNvPr>
                <p:cNvSpPr txBox="1">
                  <a:spLocks noRot="1" noChangeAspect="1" noMove="1" noResize="1" noEditPoints="1" noAdjustHandles="1" noChangeArrowheads="1" noChangeShapeType="1" noTextEdit="1"/>
                </p:cNvSpPr>
                <p:nvPr/>
              </p:nvSpPr>
              <p:spPr>
                <a:xfrm>
                  <a:off x="4483214" y="3012259"/>
                  <a:ext cx="2460866" cy="646331"/>
                </a:xfrm>
                <a:prstGeom prst="rect">
                  <a:avLst/>
                </a:prstGeom>
                <a:blipFill>
                  <a:blip r:embed="rId10"/>
                  <a:stretch>
                    <a:fillRect l="-1733" t="-5660" b="-14151"/>
                  </a:stretch>
                </a:blipFill>
              </p:spPr>
              <p:txBody>
                <a:bodyPr/>
                <a:lstStyle/>
                <a:p>
                  <a:r>
                    <a:rPr lang="en-US">
                      <a:noFill/>
                    </a:rPr>
                    <a:t> </a:t>
                  </a:r>
                </a:p>
              </p:txBody>
            </p:sp>
          </mc:Fallback>
        </mc:AlternateContent>
        <p:cxnSp>
          <p:nvCxnSpPr>
            <p:cNvPr id="80" name="Ευθύγραμμο βέλος σύνδεσης 79">
              <a:extLst>
                <a:ext uri="{FF2B5EF4-FFF2-40B4-BE49-F238E27FC236}">
                  <a16:creationId xmlns:a16="http://schemas.microsoft.com/office/drawing/2014/main" id="{64B83763-970A-2D36-6378-72CDCEBA257F}"/>
                </a:ext>
              </a:extLst>
            </p:cNvPr>
            <p:cNvCxnSpPr>
              <a:cxnSpLocks/>
            </p:cNvCxnSpPr>
            <p:nvPr/>
          </p:nvCxnSpPr>
          <p:spPr>
            <a:xfrm flipV="1">
              <a:off x="631483" y="3957115"/>
              <a:ext cx="0" cy="5367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2" name="Ευθύγραμμο βέλος σύνδεσης 81">
              <a:extLst>
                <a:ext uri="{FF2B5EF4-FFF2-40B4-BE49-F238E27FC236}">
                  <a16:creationId xmlns:a16="http://schemas.microsoft.com/office/drawing/2014/main" id="{75B41575-423F-A403-4096-B5320CC358E8}"/>
                </a:ext>
              </a:extLst>
            </p:cNvPr>
            <p:cNvCxnSpPr>
              <a:cxnSpLocks/>
            </p:cNvCxnSpPr>
            <p:nvPr/>
          </p:nvCxnSpPr>
          <p:spPr>
            <a:xfrm>
              <a:off x="631483" y="5216096"/>
              <a:ext cx="0" cy="5362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Ευθύγραμμο βέλος σύνδεσης 84">
              <a:extLst>
                <a:ext uri="{FF2B5EF4-FFF2-40B4-BE49-F238E27FC236}">
                  <a16:creationId xmlns:a16="http://schemas.microsoft.com/office/drawing/2014/main" id="{CB0FE8F6-B7FC-3DAE-7D98-374AF61560E1}"/>
                </a:ext>
              </a:extLst>
            </p:cNvPr>
            <p:cNvCxnSpPr>
              <a:cxnSpLocks/>
            </p:cNvCxnSpPr>
            <p:nvPr/>
          </p:nvCxnSpPr>
          <p:spPr>
            <a:xfrm flipH="1">
              <a:off x="837789" y="5915136"/>
              <a:ext cx="104801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8" name="Ευθύγραμμο βέλος σύνδεσης 87">
              <a:extLst>
                <a:ext uri="{FF2B5EF4-FFF2-40B4-BE49-F238E27FC236}">
                  <a16:creationId xmlns:a16="http://schemas.microsoft.com/office/drawing/2014/main" id="{50719B7E-6BCC-344E-001E-133CCC0BB46B}"/>
                </a:ext>
              </a:extLst>
            </p:cNvPr>
            <p:cNvCxnSpPr>
              <a:cxnSpLocks/>
            </p:cNvCxnSpPr>
            <p:nvPr/>
          </p:nvCxnSpPr>
          <p:spPr>
            <a:xfrm>
              <a:off x="2450592" y="5937549"/>
              <a:ext cx="106532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10" name="TextBox 109">
            <a:extLst>
              <a:ext uri="{FF2B5EF4-FFF2-40B4-BE49-F238E27FC236}">
                <a16:creationId xmlns:a16="http://schemas.microsoft.com/office/drawing/2014/main" id="{7A051CA0-3A02-44CD-6110-4123EAA8CD2E}"/>
              </a:ext>
            </a:extLst>
          </p:cNvPr>
          <p:cNvSpPr txBox="1"/>
          <p:nvPr/>
        </p:nvSpPr>
        <p:spPr>
          <a:xfrm>
            <a:off x="8153400" y="1810853"/>
            <a:ext cx="1267905" cy="523220"/>
          </a:xfrm>
          <a:prstGeom prst="rect">
            <a:avLst/>
          </a:prstGeom>
          <a:noFill/>
        </p:spPr>
        <p:txBody>
          <a:bodyPr wrap="square" rtlCol="0">
            <a:spAutoFit/>
          </a:bodyPr>
          <a:lstStyle/>
          <a:p>
            <a:pPr algn="ctr"/>
            <a:r>
              <a:rPr lang="en-US" sz="1400" dirty="0"/>
              <a:t>Hidden </a:t>
            </a:r>
          </a:p>
          <a:p>
            <a:pPr algn="ctr"/>
            <a:r>
              <a:rPr lang="en-US" sz="1400" dirty="0"/>
              <a:t>Layer 1</a:t>
            </a:r>
          </a:p>
        </p:txBody>
      </p:sp>
      <p:sp>
        <p:nvSpPr>
          <p:cNvPr id="112" name="TextBox 111">
            <a:extLst>
              <a:ext uri="{FF2B5EF4-FFF2-40B4-BE49-F238E27FC236}">
                <a16:creationId xmlns:a16="http://schemas.microsoft.com/office/drawing/2014/main" id="{CA25AE51-D411-0ACF-D1F5-C1EFD97C8293}"/>
              </a:ext>
            </a:extLst>
          </p:cNvPr>
          <p:cNvSpPr txBox="1"/>
          <p:nvPr/>
        </p:nvSpPr>
        <p:spPr>
          <a:xfrm>
            <a:off x="9150483" y="1810853"/>
            <a:ext cx="1267905" cy="523220"/>
          </a:xfrm>
          <a:prstGeom prst="rect">
            <a:avLst/>
          </a:prstGeom>
          <a:noFill/>
        </p:spPr>
        <p:txBody>
          <a:bodyPr wrap="square" rtlCol="0">
            <a:spAutoFit/>
          </a:bodyPr>
          <a:lstStyle/>
          <a:p>
            <a:pPr algn="ctr"/>
            <a:r>
              <a:rPr lang="en-US" sz="1400" dirty="0"/>
              <a:t>Hidden </a:t>
            </a:r>
          </a:p>
          <a:p>
            <a:pPr algn="ctr"/>
            <a:r>
              <a:rPr lang="en-US" sz="1400" dirty="0"/>
              <a:t>Layer 2</a:t>
            </a:r>
          </a:p>
        </p:txBody>
      </p:sp>
      <p:sp>
        <p:nvSpPr>
          <p:cNvPr id="113" name="TextBox 112">
            <a:extLst>
              <a:ext uri="{FF2B5EF4-FFF2-40B4-BE49-F238E27FC236}">
                <a16:creationId xmlns:a16="http://schemas.microsoft.com/office/drawing/2014/main" id="{8806DFD9-81D5-4E20-F4B6-7CDE3892B962}"/>
              </a:ext>
            </a:extLst>
          </p:cNvPr>
          <p:cNvSpPr txBox="1"/>
          <p:nvPr/>
        </p:nvSpPr>
        <p:spPr>
          <a:xfrm>
            <a:off x="10085895" y="1810853"/>
            <a:ext cx="1267905" cy="523220"/>
          </a:xfrm>
          <a:prstGeom prst="rect">
            <a:avLst/>
          </a:prstGeom>
          <a:noFill/>
        </p:spPr>
        <p:txBody>
          <a:bodyPr wrap="square" rtlCol="0">
            <a:spAutoFit/>
          </a:bodyPr>
          <a:lstStyle/>
          <a:p>
            <a:pPr algn="ctr"/>
            <a:r>
              <a:rPr lang="en-US" sz="1400" dirty="0"/>
              <a:t>Hidden </a:t>
            </a:r>
          </a:p>
          <a:p>
            <a:pPr algn="ctr"/>
            <a:r>
              <a:rPr lang="en-US" sz="1400" dirty="0"/>
              <a:t>Layer 3</a:t>
            </a:r>
          </a:p>
        </p:txBody>
      </p:sp>
      <p:sp>
        <p:nvSpPr>
          <p:cNvPr id="114" name="TextBox 113">
            <a:extLst>
              <a:ext uri="{FF2B5EF4-FFF2-40B4-BE49-F238E27FC236}">
                <a16:creationId xmlns:a16="http://schemas.microsoft.com/office/drawing/2014/main" id="{64A3F2FA-AF49-2AD0-FA8B-31FF98B47D8E}"/>
              </a:ext>
            </a:extLst>
          </p:cNvPr>
          <p:cNvSpPr txBox="1"/>
          <p:nvPr/>
        </p:nvSpPr>
        <p:spPr>
          <a:xfrm>
            <a:off x="10965817" y="2631932"/>
            <a:ext cx="1267905" cy="523220"/>
          </a:xfrm>
          <a:prstGeom prst="rect">
            <a:avLst/>
          </a:prstGeom>
          <a:noFill/>
        </p:spPr>
        <p:txBody>
          <a:bodyPr wrap="square" rtlCol="0">
            <a:spAutoFit/>
          </a:bodyPr>
          <a:lstStyle/>
          <a:p>
            <a:pPr algn="ctr"/>
            <a:r>
              <a:rPr lang="en-US" sz="1400" dirty="0"/>
              <a:t>Final Layer +</a:t>
            </a:r>
          </a:p>
          <a:p>
            <a:pPr algn="ctr"/>
            <a:r>
              <a:rPr lang="en-US" sz="1400" dirty="0"/>
              <a:t>Sigmoid</a:t>
            </a:r>
          </a:p>
        </p:txBody>
      </p:sp>
      <p:sp>
        <p:nvSpPr>
          <p:cNvPr id="115" name="TextBox 114">
            <a:extLst>
              <a:ext uri="{FF2B5EF4-FFF2-40B4-BE49-F238E27FC236}">
                <a16:creationId xmlns:a16="http://schemas.microsoft.com/office/drawing/2014/main" id="{7E9C3933-AA76-A90D-390A-900938F370F6}"/>
              </a:ext>
            </a:extLst>
          </p:cNvPr>
          <p:cNvSpPr txBox="1"/>
          <p:nvPr/>
        </p:nvSpPr>
        <p:spPr>
          <a:xfrm>
            <a:off x="6415380" y="3007195"/>
            <a:ext cx="958019" cy="523220"/>
          </a:xfrm>
          <a:prstGeom prst="rect">
            <a:avLst/>
          </a:prstGeom>
          <a:noFill/>
        </p:spPr>
        <p:txBody>
          <a:bodyPr wrap="none" rtlCol="0">
            <a:spAutoFit/>
          </a:bodyPr>
          <a:lstStyle/>
          <a:p>
            <a:pPr algn="ctr"/>
            <a:r>
              <a:rPr lang="en-US" sz="1400" dirty="0"/>
              <a:t>Flattening</a:t>
            </a:r>
          </a:p>
          <a:p>
            <a:pPr algn="ctr"/>
            <a:r>
              <a:rPr lang="en-US" sz="1400" dirty="0"/>
              <a:t>to Vector</a:t>
            </a:r>
          </a:p>
        </p:txBody>
      </p:sp>
      <p:sp>
        <p:nvSpPr>
          <p:cNvPr id="117" name="Αριστερό άγκιστρο 116">
            <a:extLst>
              <a:ext uri="{FF2B5EF4-FFF2-40B4-BE49-F238E27FC236}">
                <a16:creationId xmlns:a16="http://schemas.microsoft.com/office/drawing/2014/main" id="{B8AE252F-A569-932E-690A-C44E035B11F8}"/>
              </a:ext>
            </a:extLst>
          </p:cNvPr>
          <p:cNvSpPr/>
          <p:nvPr/>
        </p:nvSpPr>
        <p:spPr>
          <a:xfrm rot="5400000">
            <a:off x="9440298" y="-588483"/>
            <a:ext cx="326748" cy="4375108"/>
          </a:xfrm>
          <a:prstGeom prst="leftBrace">
            <a:avLst>
              <a:gd name="adj1" fmla="val 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CB8D6009-B238-E613-3206-5CF84A06A2AC}"/>
              </a:ext>
            </a:extLst>
          </p:cNvPr>
          <p:cNvSpPr txBox="1"/>
          <p:nvPr/>
        </p:nvSpPr>
        <p:spPr>
          <a:xfrm>
            <a:off x="7889250" y="999215"/>
            <a:ext cx="3271040" cy="369332"/>
          </a:xfrm>
          <a:prstGeom prst="rect">
            <a:avLst/>
          </a:prstGeom>
          <a:noFill/>
        </p:spPr>
        <p:txBody>
          <a:bodyPr wrap="square" rtlCol="0">
            <a:spAutoFit/>
          </a:bodyPr>
          <a:lstStyle/>
          <a:p>
            <a:pPr algn="ctr"/>
            <a:r>
              <a:rPr lang="en-US" b="1" dirty="0"/>
              <a:t>MLP</a:t>
            </a:r>
          </a:p>
        </p:txBody>
      </p:sp>
    </p:spTree>
    <p:extLst>
      <p:ext uri="{BB962C8B-B14F-4D97-AF65-F5344CB8AC3E}">
        <p14:creationId xmlns:p14="http://schemas.microsoft.com/office/powerpoint/2010/main" val="1278570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148B48B-46D5-2AEE-EDE5-28FE6D536B9C}"/>
              </a:ext>
            </a:extLst>
          </p:cNvPr>
          <p:cNvSpPr>
            <a:spLocks noGrp="1"/>
          </p:cNvSpPr>
          <p:nvPr>
            <p:ph type="title"/>
          </p:nvPr>
        </p:nvSpPr>
        <p:spPr>
          <a:xfrm>
            <a:off x="838200" y="136525"/>
            <a:ext cx="10515600" cy="1325563"/>
          </a:xfrm>
        </p:spPr>
        <p:txBody>
          <a:bodyPr/>
          <a:lstStyle/>
          <a:p>
            <a:r>
              <a:rPr lang="en-US" dirty="0"/>
              <a:t>MLP Limitations in Image Classification</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A1C21E42-7758-C83A-621B-7CD65778F038}"/>
                  </a:ext>
                </a:extLst>
              </p:cNvPr>
              <p:cNvSpPr>
                <a:spLocks noGrp="1"/>
              </p:cNvSpPr>
              <p:nvPr>
                <p:ph idx="1"/>
              </p:nvPr>
            </p:nvSpPr>
            <p:spPr>
              <a:xfrm>
                <a:off x="838200" y="1572769"/>
                <a:ext cx="10515600" cy="2432304"/>
              </a:xfrm>
            </p:spPr>
            <p:txBody>
              <a:bodyPr>
                <a:normAutofit/>
              </a:bodyPr>
              <a:lstStyle/>
              <a:p>
                <a:pPr marL="514350" indent="-514350">
                  <a:buFont typeface="+mj-lt"/>
                  <a:buAutoNum type="arabicPeriod"/>
                </a:pPr>
                <a:r>
                  <a:rPr lang="en-US" sz="2000" dirty="0"/>
                  <a:t>Each pixel and channel is considered as an independent input.</a:t>
                </a:r>
              </a:p>
              <a:p>
                <a:pPr marL="514350" indent="-514350">
                  <a:buFont typeface="+mj-lt"/>
                  <a:buAutoNum type="arabicPeriod"/>
                </a:pPr>
                <a:r>
                  <a:rPr lang="en-US" sz="2000" dirty="0"/>
                  <a:t>Neighbors of pixels are considered as independent. </a:t>
                </a:r>
              </a:p>
              <a:p>
                <a:pPr marL="514350" indent="-514350">
                  <a:buFont typeface="+mj-lt"/>
                  <a:buAutoNum type="arabicPeriod"/>
                </a:pPr>
                <a:r>
                  <a:rPr lang="en-US" sz="2000" dirty="0"/>
                  <a:t>Regions of images are not investigated. Instead, the network attempts to memorize the input distribution of that region. </a:t>
                </a:r>
              </a:p>
              <a:p>
                <a:pPr marL="514350" indent="-514350">
                  <a:buFont typeface="+mj-lt"/>
                  <a:buAutoNum type="arabicPeriod"/>
                </a:pPr>
                <a:r>
                  <a:rPr lang="en-US" sz="2000" dirty="0"/>
                  <a:t>Curse of Dimensionality: Given a Full HD RGB image (</a:t>
                </a:r>
                <a14:m>
                  <m:oMath xmlns:m="http://schemas.openxmlformats.org/officeDocument/2006/math">
                    <m:r>
                      <a:rPr lang="en-US" sz="2000" b="0" i="1" smtClean="0">
                        <a:latin typeface="Cambria Math" panose="02040503050406030204" pitchFamily="18" charset="0"/>
                      </a:rPr>
                      <m:t>1920</m:t>
                    </m:r>
                    <m:r>
                      <a:rPr lang="en-US" sz="2000" b="0" i="1" smtClean="0">
                        <a:latin typeface="Cambria Math" panose="02040503050406030204" pitchFamily="18" charset="0"/>
                        <a:ea typeface="Cambria Math" panose="02040503050406030204" pitchFamily="18" charset="0"/>
                      </a:rPr>
                      <m:t>×1080</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b="0" i="0" smtClean="0">
                        <a:latin typeface="Cambria Math" panose="02040503050406030204" pitchFamily="18" charset="0"/>
                        <a:ea typeface="Cambria Math" panose="02040503050406030204" pitchFamily="18" charset="0"/>
                      </a:rPr>
                      <m:t>)</m:t>
                    </m:r>
                  </m:oMath>
                </a14:m>
                <a:r>
                  <a:rPr lang="en-US" sz="2000" dirty="0"/>
                  <a:t>, the resulting vector has size </a:t>
                </a:r>
                <a14:m>
                  <m:oMath xmlns:m="http://schemas.openxmlformats.org/officeDocument/2006/math">
                    <m:r>
                      <a:rPr lang="en-US" sz="2000" i="1">
                        <a:latin typeface="Cambria Math" panose="02040503050406030204" pitchFamily="18" charset="0"/>
                      </a:rPr>
                      <m:t>6,220,800</m:t>
                    </m:r>
                  </m:oMath>
                </a14:m>
                <a:r>
                  <a:rPr lang="en-US" sz="2000" dirty="0"/>
                  <a:t>. Only for 5 neurons in the first layer, we would require </a:t>
                </a:r>
                <a14:m>
                  <m:oMath xmlns:m="http://schemas.openxmlformats.org/officeDocument/2006/math">
                    <m:r>
                      <a:rPr lang="en-US" sz="2000" i="1">
                        <a:latin typeface="Cambria Math" panose="02040503050406030204" pitchFamily="18" charset="0"/>
                      </a:rPr>
                      <m:t>6,220,800</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5≈32,000,000</m:t>
                    </m:r>
                  </m:oMath>
                </a14:m>
                <a:r>
                  <a:rPr lang="en-US" sz="2000" dirty="0"/>
                  <a:t> (32 million) parameters.</a:t>
                </a:r>
              </a:p>
            </p:txBody>
          </p:sp>
        </mc:Choice>
        <mc:Fallback xmlns="">
          <p:sp>
            <p:nvSpPr>
              <p:cNvPr id="3" name="Θέση περιεχομένου 2">
                <a:extLst>
                  <a:ext uri="{FF2B5EF4-FFF2-40B4-BE49-F238E27FC236}">
                    <a16:creationId xmlns:a16="http://schemas.microsoft.com/office/drawing/2014/main" id="{A1C21E42-7758-C83A-621B-7CD65778F038}"/>
                  </a:ext>
                </a:extLst>
              </p:cNvPr>
              <p:cNvSpPr>
                <a:spLocks noGrp="1" noRot="1" noChangeAspect="1" noMove="1" noResize="1" noEditPoints="1" noAdjustHandles="1" noChangeArrowheads="1" noChangeShapeType="1" noTextEdit="1"/>
              </p:cNvSpPr>
              <p:nvPr>
                <p:ph idx="1"/>
              </p:nvPr>
            </p:nvSpPr>
            <p:spPr>
              <a:xfrm>
                <a:off x="838200" y="1572769"/>
                <a:ext cx="10515600" cy="2432304"/>
              </a:xfrm>
              <a:blipFill>
                <a:blip r:embed="rId2"/>
                <a:stretch>
                  <a:fillRect l="-638" t="-2757" b="-3008"/>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C4A7F9BF-5114-D27E-9D13-4ED23A5C4BD5}"/>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2DA0B61A-3A15-F0B4-2992-C497E4E22485}"/>
              </a:ext>
            </a:extLst>
          </p:cNvPr>
          <p:cNvSpPr>
            <a:spLocks noGrp="1"/>
          </p:cNvSpPr>
          <p:nvPr>
            <p:ph type="sldNum" sz="quarter" idx="12"/>
          </p:nvPr>
        </p:nvSpPr>
        <p:spPr/>
        <p:txBody>
          <a:bodyPr/>
          <a:lstStyle/>
          <a:p>
            <a:fld id="{4ACA1919-B5C6-4827-8B15-372F46BB4020}" type="slidenum">
              <a:rPr lang="en-US" smtClean="0"/>
              <a:t>49</a:t>
            </a:fld>
            <a:endParaRPr lang="en-US"/>
          </a:p>
        </p:txBody>
      </p:sp>
    </p:spTree>
    <p:extLst>
      <p:ext uri="{BB962C8B-B14F-4D97-AF65-F5344CB8AC3E}">
        <p14:creationId xmlns:p14="http://schemas.microsoft.com/office/powerpoint/2010/main" val="378767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53385-5229-F87E-E00C-16CD42FB931D}"/>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68F2599C-CDF8-FE50-F232-8B00F6858D7F}"/>
              </a:ext>
            </a:extLst>
          </p:cNvPr>
          <p:cNvSpPr>
            <a:spLocks noGrp="1"/>
          </p:cNvSpPr>
          <p:nvPr>
            <p:ph type="title"/>
          </p:nvPr>
        </p:nvSpPr>
        <p:spPr>
          <a:xfrm>
            <a:off x="678807" y="110596"/>
            <a:ext cx="10920984" cy="911225"/>
          </a:xfrm>
        </p:spPr>
        <p:txBody>
          <a:bodyPr>
            <a:normAutofit/>
          </a:bodyPr>
          <a:lstStyle/>
          <a:p>
            <a:r>
              <a:rPr lang="en-US" dirty="0"/>
              <a:t>Visualization of Linear Model</a:t>
            </a:r>
          </a:p>
        </p:txBody>
      </p:sp>
      <p:sp>
        <p:nvSpPr>
          <p:cNvPr id="4" name="Θέση υποσέλιδου 3">
            <a:extLst>
              <a:ext uri="{FF2B5EF4-FFF2-40B4-BE49-F238E27FC236}">
                <a16:creationId xmlns:a16="http://schemas.microsoft.com/office/drawing/2014/main" id="{CEEDB381-D824-30C9-A835-F4DF02A86E8A}"/>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9AC7795B-08E2-259D-EA60-2C2A6CF7B01F}"/>
              </a:ext>
            </a:extLst>
          </p:cNvPr>
          <p:cNvSpPr>
            <a:spLocks noGrp="1"/>
          </p:cNvSpPr>
          <p:nvPr>
            <p:ph type="sldNum" sz="quarter" idx="12"/>
          </p:nvPr>
        </p:nvSpPr>
        <p:spPr/>
        <p:txBody>
          <a:bodyPr/>
          <a:lstStyle/>
          <a:p>
            <a:fld id="{4ACA1919-B5C6-4827-8B15-372F46BB4020}" type="slidenum">
              <a:rPr lang="en-US" smtClean="0"/>
              <a:t>5</a:t>
            </a:fld>
            <a:endParaRPr lang="en-US" dirty="0"/>
          </a:p>
        </p:txBody>
      </p:sp>
      <p:grpSp>
        <p:nvGrpSpPr>
          <p:cNvPr id="56" name="Ομάδα 55">
            <a:extLst>
              <a:ext uri="{FF2B5EF4-FFF2-40B4-BE49-F238E27FC236}">
                <a16:creationId xmlns:a16="http://schemas.microsoft.com/office/drawing/2014/main" id="{F40596A7-CAF0-C827-FD95-F342662AECFA}"/>
              </a:ext>
            </a:extLst>
          </p:cNvPr>
          <p:cNvGrpSpPr/>
          <p:nvPr/>
        </p:nvGrpSpPr>
        <p:grpSpPr>
          <a:xfrm>
            <a:off x="1751963" y="1203217"/>
            <a:ext cx="7416868" cy="765893"/>
            <a:chOff x="1853932" y="1657645"/>
            <a:chExt cx="7502794" cy="774766"/>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6F068E-6DCB-F86B-8600-3DB6A67FC403}"/>
                    </a:ext>
                  </a:extLst>
                </p:cNvPr>
                <p:cNvSpPr txBox="1"/>
                <p:nvPr/>
              </p:nvSpPr>
              <p:spPr>
                <a:xfrm>
                  <a:off x="1853932" y="1800412"/>
                  <a:ext cx="7885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1" name="TextBox 50">
                  <a:extLst>
                    <a:ext uri="{FF2B5EF4-FFF2-40B4-BE49-F238E27FC236}">
                      <a16:creationId xmlns:a16="http://schemas.microsoft.com/office/drawing/2014/main" id="{666F068E-6DCB-F86B-8600-3DB6A67FC403}"/>
                    </a:ext>
                  </a:extLst>
                </p:cNvPr>
                <p:cNvSpPr txBox="1">
                  <a:spLocks noRot="1" noChangeAspect="1" noMove="1" noResize="1" noEditPoints="1" noAdjustHandles="1" noChangeArrowheads="1" noChangeShapeType="1" noTextEdit="1"/>
                </p:cNvSpPr>
                <p:nvPr/>
              </p:nvSpPr>
              <p:spPr>
                <a:xfrm>
                  <a:off x="1853932" y="1800412"/>
                  <a:ext cx="788549" cy="461665"/>
                </a:xfrm>
                <a:prstGeom prst="rect">
                  <a:avLst/>
                </a:prstGeom>
                <a:blipFill>
                  <a:blip r:embed="rId2"/>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6D148C3-555F-BA71-6D21-83DF2EFA879E}"/>
                    </a:ext>
                  </a:extLst>
                </p:cNvPr>
                <p:cNvSpPr txBox="1"/>
                <p:nvPr/>
              </p:nvSpPr>
              <p:spPr>
                <a:xfrm>
                  <a:off x="3857202" y="1838942"/>
                  <a:ext cx="7956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2" name="TextBox 51">
                  <a:extLst>
                    <a:ext uri="{FF2B5EF4-FFF2-40B4-BE49-F238E27FC236}">
                      <a16:creationId xmlns:a16="http://schemas.microsoft.com/office/drawing/2014/main" id="{26D148C3-555F-BA71-6D21-83DF2EFA879E}"/>
                    </a:ext>
                  </a:extLst>
                </p:cNvPr>
                <p:cNvSpPr txBox="1">
                  <a:spLocks noRot="1" noChangeAspect="1" noMove="1" noResize="1" noEditPoints="1" noAdjustHandles="1" noChangeArrowheads="1" noChangeShapeType="1" noTextEdit="1"/>
                </p:cNvSpPr>
                <p:nvPr/>
              </p:nvSpPr>
              <p:spPr>
                <a:xfrm>
                  <a:off x="3857202" y="1838942"/>
                  <a:ext cx="795666"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12D42C8-CC15-54E5-4921-5F7D3E764B46}"/>
                    </a:ext>
                  </a:extLst>
                </p:cNvPr>
                <p:cNvSpPr txBox="1"/>
                <p:nvPr/>
              </p:nvSpPr>
              <p:spPr>
                <a:xfrm>
                  <a:off x="5773181" y="1657645"/>
                  <a:ext cx="3583545" cy="720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l-GR" sz="2400" b="0" i="1" smtClean="0">
                                      <a:latin typeface="Cambria Math" panose="02040503050406030204" pitchFamily="18" charset="0"/>
                                    </a:rPr>
                                    <m:t>0</m:t>
                                  </m:r>
                                </m:e>
                                <m:e>
                                  <m:r>
                                    <m:rPr>
                                      <m:sty m:val="p"/>
                                    </m:rPr>
                                    <a:rPr lang="en-US" sz="2400" b="0" i="0" smtClean="0">
                                      <a:latin typeface="Cambria Math" panose="02040503050406030204" pitchFamily="18" charset="0"/>
                                    </a:rPr>
                                    <m:t>Ne</m:t>
                                  </m:r>
                                  <m:r>
                                    <a:rPr lang="en-US" sz="2400" b="0" i="1" smtClean="0">
                                      <a:latin typeface="Cambria Math" panose="02040503050406030204" pitchFamily="18" charset="0"/>
                                    </a:rPr>
                                    <m:t>𝑔𝑎𝑡𝑖𝑣𝑒</m:t>
                                  </m:r>
                                </m:e>
                              </m:mr>
                              <m:mr>
                                <m:e>
                                  <m:r>
                                    <a:rPr lang="el-GR" sz="2400" b="0" i="1" smtClean="0">
                                      <a:latin typeface="Cambria Math" panose="02040503050406030204" pitchFamily="18" charset="0"/>
                                    </a:rPr>
                                    <m:t>1</m:t>
                                  </m:r>
                                </m:e>
                                <m:e>
                                  <m:r>
                                    <m:rPr>
                                      <m:sty m:val="p"/>
                                    </m:rPr>
                                    <a:rPr lang="en-US" sz="2400" b="0" i="0" smtClean="0">
                                      <a:latin typeface="Cambria Math" panose="02040503050406030204" pitchFamily="18" charset="0"/>
                                    </a:rPr>
                                    <m:t>Positive</m:t>
                                  </m:r>
                                </m:e>
                              </m:mr>
                            </m:m>
                          </m:e>
                        </m:d>
                      </m:oMath>
                    </m:oMathPara>
                  </a14:m>
                  <a:endParaRPr lang="en-US" sz="2400" dirty="0"/>
                </a:p>
              </p:txBody>
            </p:sp>
          </mc:Choice>
          <mc:Fallback xmlns="">
            <p:sp>
              <p:nvSpPr>
                <p:cNvPr id="53" name="TextBox 52">
                  <a:extLst>
                    <a:ext uri="{FF2B5EF4-FFF2-40B4-BE49-F238E27FC236}">
                      <a16:creationId xmlns:a16="http://schemas.microsoft.com/office/drawing/2014/main" id="{712D42C8-CC15-54E5-4921-5F7D3E764B46}"/>
                    </a:ext>
                  </a:extLst>
                </p:cNvPr>
                <p:cNvSpPr txBox="1">
                  <a:spLocks noRot="1" noChangeAspect="1" noMove="1" noResize="1" noEditPoints="1" noAdjustHandles="1" noChangeArrowheads="1" noChangeShapeType="1" noTextEdit="1"/>
                </p:cNvSpPr>
                <p:nvPr/>
              </p:nvSpPr>
              <p:spPr>
                <a:xfrm>
                  <a:off x="5773181" y="1657645"/>
                  <a:ext cx="3583545" cy="720262"/>
                </a:xfrm>
                <a:prstGeom prst="rect">
                  <a:avLst/>
                </a:prstGeom>
                <a:blipFill>
                  <a:blip r:embed="rId4"/>
                  <a:stretch>
                    <a:fillRect/>
                  </a:stretch>
                </a:blipFill>
              </p:spPr>
              <p:txBody>
                <a:bodyPr/>
                <a:lstStyle/>
                <a:p>
                  <a:r>
                    <a:rPr lang="en-US">
                      <a:noFill/>
                    </a:rPr>
                    <a:t> </a:t>
                  </a:r>
                </a:p>
              </p:txBody>
            </p:sp>
          </mc:Fallback>
        </mc:AlternateContent>
        <p:sp>
          <p:nvSpPr>
            <p:cNvPr id="54" name="Ελεύθερη σχεδίαση: Σχήμα 53">
              <a:extLst>
                <a:ext uri="{FF2B5EF4-FFF2-40B4-BE49-F238E27FC236}">
                  <a16:creationId xmlns:a16="http://schemas.microsoft.com/office/drawing/2014/main" id="{2A506F23-439E-B7E9-8BB2-15714C3372F3}"/>
                </a:ext>
              </a:extLst>
            </p:cNvPr>
            <p:cNvSpPr/>
            <p:nvPr/>
          </p:nvSpPr>
          <p:spPr>
            <a:xfrm>
              <a:off x="2642481" y="1699108"/>
              <a:ext cx="1222173" cy="733303"/>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Weight</a:t>
              </a:r>
            </a:p>
          </p:txBody>
        </p:sp>
        <p:sp>
          <p:nvSpPr>
            <p:cNvPr id="55" name="Ελεύθερη σχεδίαση: Σχήμα 54">
              <a:extLst>
                <a:ext uri="{FF2B5EF4-FFF2-40B4-BE49-F238E27FC236}">
                  <a16:creationId xmlns:a16="http://schemas.microsoft.com/office/drawing/2014/main" id="{44A0AD9D-E297-7F52-3FF3-A9C7692EE675}"/>
                </a:ext>
              </a:extLst>
            </p:cNvPr>
            <p:cNvSpPr/>
            <p:nvPr/>
          </p:nvSpPr>
          <p:spPr>
            <a:xfrm>
              <a:off x="4615991" y="1696843"/>
              <a:ext cx="1222173" cy="733303"/>
            </a:xfrm>
            <a:custGeom>
              <a:avLst/>
              <a:gdLst>
                <a:gd name="csX0" fmla="*/ 0 w 1742758"/>
                <a:gd name="csY0" fmla="*/ 0 h 1045654"/>
                <a:gd name="csX1" fmla="*/ 1742758 w 1742758"/>
                <a:gd name="csY1" fmla="*/ 0 h 1045654"/>
                <a:gd name="csX2" fmla="*/ 1742758 w 1742758"/>
                <a:gd name="csY2" fmla="*/ 1045654 h 1045654"/>
                <a:gd name="csX3" fmla="*/ 0 w 1742758"/>
                <a:gd name="csY3" fmla="*/ 1045654 h 1045654"/>
                <a:gd name="csX4" fmla="*/ 0 w 1742758"/>
                <a:gd name="csY4" fmla="*/ 0 h 1045654"/>
              </a:gdLst>
              <a:ahLst/>
              <a:cxnLst>
                <a:cxn ang="0">
                  <a:pos x="csX0" y="csY0"/>
                </a:cxn>
                <a:cxn ang="0">
                  <a:pos x="csX1" y="csY1"/>
                </a:cxn>
                <a:cxn ang="0">
                  <a:pos x="csX2" y="csY2"/>
                </a:cxn>
                <a:cxn ang="0">
                  <a:pos x="csX3" y="csY3"/>
                </a:cxn>
                <a:cxn ang="0">
                  <a:pos x="csX4" y="csY4"/>
                </a:cxn>
              </a:cxnLst>
              <a:rect l="l" t="t" r="r" b="b"/>
              <a:pathLst>
                <a:path w="1742758" h="1045654">
                  <a:moveTo>
                    <a:pt x="0" y="0"/>
                  </a:moveTo>
                  <a:lnTo>
                    <a:pt x="1742758" y="0"/>
                  </a:lnTo>
                  <a:lnTo>
                    <a:pt x="1742758" y="1045654"/>
                  </a:lnTo>
                  <a:lnTo>
                    <a:pt x="0" y="1045654"/>
                  </a:lnTo>
                  <a:lnTo>
                    <a:pt x="0" y="0"/>
                  </a:ln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p:txBody>
        </p:sp>
      </p:grpSp>
      <p:sp>
        <p:nvSpPr>
          <p:cNvPr id="2087" name="TextBox 2086">
            <a:extLst>
              <a:ext uri="{FF2B5EF4-FFF2-40B4-BE49-F238E27FC236}">
                <a16:creationId xmlns:a16="http://schemas.microsoft.com/office/drawing/2014/main" id="{F26D4495-561A-D5AF-A872-A6A8002C4A91}"/>
              </a:ext>
            </a:extLst>
          </p:cNvPr>
          <p:cNvSpPr txBox="1"/>
          <p:nvPr/>
        </p:nvSpPr>
        <p:spPr>
          <a:xfrm>
            <a:off x="7851451" y="5987018"/>
            <a:ext cx="2577629" cy="369332"/>
          </a:xfrm>
          <a:prstGeom prst="rect">
            <a:avLst/>
          </a:prstGeom>
          <a:noFill/>
        </p:spPr>
        <p:txBody>
          <a:bodyPr wrap="none" rtlCol="0">
            <a:spAutoFit/>
          </a:bodyPr>
          <a:lstStyle/>
          <a:p>
            <a:r>
              <a:rPr lang="en-US" b="1" dirty="0"/>
              <a:t>Geometrical Definition</a:t>
            </a:r>
          </a:p>
        </p:txBody>
      </p:sp>
      <p:grpSp>
        <p:nvGrpSpPr>
          <p:cNvPr id="2151" name="Ομάδα 2150">
            <a:extLst>
              <a:ext uri="{FF2B5EF4-FFF2-40B4-BE49-F238E27FC236}">
                <a16:creationId xmlns:a16="http://schemas.microsoft.com/office/drawing/2014/main" id="{47DBE100-A67E-DDDA-8FA2-D4C7A9DD580E}"/>
              </a:ext>
            </a:extLst>
          </p:cNvPr>
          <p:cNvGrpSpPr/>
          <p:nvPr/>
        </p:nvGrpSpPr>
        <p:grpSpPr>
          <a:xfrm>
            <a:off x="6781753" y="2372570"/>
            <a:ext cx="4572047" cy="3662113"/>
            <a:chOff x="6781753" y="2372570"/>
            <a:chExt cx="4572047" cy="3662113"/>
          </a:xfrm>
        </p:grpSpPr>
        <p:grpSp>
          <p:nvGrpSpPr>
            <p:cNvPr id="58" name="Ομάδα 57">
              <a:extLst>
                <a:ext uri="{FF2B5EF4-FFF2-40B4-BE49-F238E27FC236}">
                  <a16:creationId xmlns:a16="http://schemas.microsoft.com/office/drawing/2014/main" id="{DB658AA6-D1DF-D4D3-3062-B27C7ADE3120}"/>
                </a:ext>
              </a:extLst>
            </p:cNvPr>
            <p:cNvGrpSpPr/>
            <p:nvPr/>
          </p:nvGrpSpPr>
          <p:grpSpPr>
            <a:xfrm>
              <a:off x="6781753" y="2372570"/>
              <a:ext cx="4405401" cy="3662113"/>
              <a:chOff x="7776071" y="1828551"/>
              <a:chExt cx="4617841" cy="3838710"/>
            </a:xfrm>
          </p:grpSpPr>
          <p:cxnSp>
            <p:nvCxnSpPr>
              <p:cNvPr id="59" name="Ευθύγραμμο βέλος σύνδεσης 58">
                <a:extLst>
                  <a:ext uri="{FF2B5EF4-FFF2-40B4-BE49-F238E27FC236}">
                    <a16:creationId xmlns:a16="http://schemas.microsoft.com/office/drawing/2014/main" id="{36EFF53E-A1EF-5C95-5980-ACCDCCDDFDBB}"/>
                  </a:ext>
                </a:extLst>
              </p:cNvPr>
              <p:cNvCxnSpPr>
                <a:cxnSpLocks/>
              </p:cNvCxnSpPr>
              <p:nvPr/>
            </p:nvCxnSpPr>
            <p:spPr>
              <a:xfrm flipV="1">
                <a:off x="8244840" y="2441448"/>
                <a:ext cx="0" cy="2850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Ευθύγραμμο βέλος σύνδεσης 59">
                <a:extLst>
                  <a:ext uri="{FF2B5EF4-FFF2-40B4-BE49-F238E27FC236}">
                    <a16:creationId xmlns:a16="http://schemas.microsoft.com/office/drawing/2014/main" id="{520B6EFF-65D2-7014-354C-6759732DDAAF}"/>
                  </a:ext>
                </a:extLst>
              </p:cNvPr>
              <p:cNvCxnSpPr>
                <a:cxnSpLocks/>
              </p:cNvCxnSpPr>
              <p:nvPr/>
            </p:nvCxnSpPr>
            <p:spPr>
              <a:xfrm>
                <a:off x="8244840" y="5291899"/>
                <a:ext cx="31089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61" name="Ομάδα 60">
                <a:extLst>
                  <a:ext uri="{FF2B5EF4-FFF2-40B4-BE49-F238E27FC236}">
                    <a16:creationId xmlns:a16="http://schemas.microsoft.com/office/drawing/2014/main" id="{3D71873E-4B91-D9C5-BB2C-A4C3B3AE76D0}"/>
                  </a:ext>
                </a:extLst>
              </p:cNvPr>
              <p:cNvGrpSpPr/>
              <p:nvPr/>
            </p:nvGrpSpPr>
            <p:grpSpPr>
              <a:xfrm>
                <a:off x="8481920" y="4071214"/>
                <a:ext cx="940595" cy="1087570"/>
                <a:chOff x="8481920" y="4071214"/>
                <a:chExt cx="940595" cy="1087570"/>
              </a:xfrm>
            </p:grpSpPr>
            <p:sp>
              <p:nvSpPr>
                <p:cNvPr id="2073" name="Οβάλ 2072">
                  <a:extLst>
                    <a:ext uri="{FF2B5EF4-FFF2-40B4-BE49-F238E27FC236}">
                      <a16:creationId xmlns:a16="http://schemas.microsoft.com/office/drawing/2014/main" id="{91FE2C9A-C4F9-7E1D-310C-84AE584A75CF}"/>
                    </a:ext>
                  </a:extLst>
                </p:cNvPr>
                <p:cNvSpPr/>
                <p:nvPr/>
              </p:nvSpPr>
              <p:spPr>
                <a:xfrm>
                  <a:off x="8488680" y="490375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Οβάλ 2073">
                  <a:extLst>
                    <a:ext uri="{FF2B5EF4-FFF2-40B4-BE49-F238E27FC236}">
                      <a16:creationId xmlns:a16="http://schemas.microsoft.com/office/drawing/2014/main" id="{394F322C-1401-B5BD-EB05-5DDE905A7D08}"/>
                    </a:ext>
                  </a:extLst>
                </p:cNvPr>
                <p:cNvSpPr/>
                <p:nvPr/>
              </p:nvSpPr>
              <p:spPr>
                <a:xfrm>
                  <a:off x="8636795" y="470968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Οβάλ 2074">
                  <a:extLst>
                    <a:ext uri="{FF2B5EF4-FFF2-40B4-BE49-F238E27FC236}">
                      <a16:creationId xmlns:a16="http://schemas.microsoft.com/office/drawing/2014/main" id="{98A5E199-3473-86B3-C292-1758C9E01230}"/>
                    </a:ext>
                  </a:extLst>
                </p:cNvPr>
                <p:cNvSpPr/>
                <p:nvPr/>
              </p:nvSpPr>
              <p:spPr>
                <a:xfrm>
                  <a:off x="8755999" y="49168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Οβάλ 2075">
                  <a:extLst>
                    <a:ext uri="{FF2B5EF4-FFF2-40B4-BE49-F238E27FC236}">
                      <a16:creationId xmlns:a16="http://schemas.microsoft.com/office/drawing/2014/main" id="{764372BD-F3B6-56F7-491B-E41BBC114CC4}"/>
                    </a:ext>
                  </a:extLst>
                </p:cNvPr>
                <p:cNvSpPr/>
                <p:nvPr/>
              </p:nvSpPr>
              <p:spPr>
                <a:xfrm>
                  <a:off x="8755998" y="44776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Οβάλ 2076">
                  <a:extLst>
                    <a:ext uri="{FF2B5EF4-FFF2-40B4-BE49-F238E27FC236}">
                      <a16:creationId xmlns:a16="http://schemas.microsoft.com/office/drawing/2014/main" id="{96124BD3-44EB-9424-4566-2B21A7969FBD}"/>
                    </a:ext>
                  </a:extLst>
                </p:cNvPr>
                <p:cNvSpPr/>
                <p:nvPr/>
              </p:nvSpPr>
              <p:spPr>
                <a:xfrm>
                  <a:off x="8904113" y="46651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Οβάλ 2077">
                  <a:extLst>
                    <a:ext uri="{FF2B5EF4-FFF2-40B4-BE49-F238E27FC236}">
                      <a16:creationId xmlns:a16="http://schemas.microsoft.com/office/drawing/2014/main" id="{4EE96841-7860-6CF4-9F9C-D39ACAEB9E7F}"/>
                    </a:ext>
                  </a:extLst>
                </p:cNvPr>
                <p:cNvSpPr/>
                <p:nvPr/>
              </p:nvSpPr>
              <p:spPr>
                <a:xfrm>
                  <a:off x="9052228" y="49037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Οβάλ 2078">
                  <a:extLst>
                    <a:ext uri="{FF2B5EF4-FFF2-40B4-BE49-F238E27FC236}">
                      <a16:creationId xmlns:a16="http://schemas.microsoft.com/office/drawing/2014/main" id="{910E68ED-16E9-34BD-D11F-DF029CD3DD31}"/>
                    </a:ext>
                  </a:extLst>
                </p:cNvPr>
                <p:cNvSpPr/>
                <p:nvPr/>
              </p:nvSpPr>
              <p:spPr>
                <a:xfrm>
                  <a:off x="9200343" y="463562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Οβάλ 2079">
                  <a:extLst>
                    <a:ext uri="{FF2B5EF4-FFF2-40B4-BE49-F238E27FC236}">
                      <a16:creationId xmlns:a16="http://schemas.microsoft.com/office/drawing/2014/main" id="{0B1B6931-65A9-30E5-7049-1EA899AF84BF}"/>
                    </a:ext>
                  </a:extLst>
                </p:cNvPr>
                <p:cNvSpPr/>
                <p:nvPr/>
              </p:nvSpPr>
              <p:spPr>
                <a:xfrm>
                  <a:off x="8481920" y="4497337"/>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Οβάλ 2080">
                  <a:extLst>
                    <a:ext uri="{FF2B5EF4-FFF2-40B4-BE49-F238E27FC236}">
                      <a16:creationId xmlns:a16="http://schemas.microsoft.com/office/drawing/2014/main" id="{4A7F417A-B5F3-78CC-287C-7C4AA8194483}"/>
                    </a:ext>
                  </a:extLst>
                </p:cNvPr>
                <p:cNvSpPr/>
                <p:nvPr/>
              </p:nvSpPr>
              <p:spPr>
                <a:xfrm>
                  <a:off x="8630035" y="430326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Οβάλ 2081">
                  <a:extLst>
                    <a:ext uri="{FF2B5EF4-FFF2-40B4-BE49-F238E27FC236}">
                      <a16:creationId xmlns:a16="http://schemas.microsoft.com/office/drawing/2014/main" id="{A351F945-57A3-3178-A3C1-36A48958F3E9}"/>
                    </a:ext>
                  </a:extLst>
                </p:cNvPr>
                <p:cNvSpPr/>
                <p:nvPr/>
              </p:nvSpPr>
              <p:spPr>
                <a:xfrm>
                  <a:off x="8749238" y="4071214"/>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Οβάλ 2082">
                  <a:extLst>
                    <a:ext uri="{FF2B5EF4-FFF2-40B4-BE49-F238E27FC236}">
                      <a16:creationId xmlns:a16="http://schemas.microsoft.com/office/drawing/2014/main" id="{A0CB8E88-ED38-35BA-2678-857BC3926265}"/>
                    </a:ext>
                  </a:extLst>
                </p:cNvPr>
                <p:cNvSpPr/>
                <p:nvPr/>
              </p:nvSpPr>
              <p:spPr>
                <a:xfrm>
                  <a:off x="8897353" y="42587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Οβάλ 2083">
                  <a:extLst>
                    <a:ext uri="{FF2B5EF4-FFF2-40B4-BE49-F238E27FC236}">
                      <a16:creationId xmlns:a16="http://schemas.microsoft.com/office/drawing/2014/main" id="{1BD4E909-3BF9-66CF-294D-D29C9B9FB94D}"/>
                    </a:ext>
                  </a:extLst>
                </p:cNvPr>
                <p:cNvSpPr/>
                <p:nvPr/>
              </p:nvSpPr>
              <p:spPr>
                <a:xfrm>
                  <a:off x="9045468" y="44973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Οβάλ 2084">
                  <a:extLst>
                    <a:ext uri="{FF2B5EF4-FFF2-40B4-BE49-F238E27FC236}">
                      <a16:creationId xmlns:a16="http://schemas.microsoft.com/office/drawing/2014/main" id="{1E3771A4-481B-15AD-860F-29E7DBE2C6C6}"/>
                    </a:ext>
                  </a:extLst>
                </p:cNvPr>
                <p:cNvSpPr/>
                <p:nvPr/>
              </p:nvSpPr>
              <p:spPr>
                <a:xfrm>
                  <a:off x="9193583" y="422920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Οβάλ 2085">
                  <a:extLst>
                    <a:ext uri="{FF2B5EF4-FFF2-40B4-BE49-F238E27FC236}">
                      <a16:creationId xmlns:a16="http://schemas.microsoft.com/office/drawing/2014/main" id="{1E6EF333-1EDB-FBDC-223F-1537710BA7C2}"/>
                    </a:ext>
                  </a:extLst>
                </p:cNvPr>
                <p:cNvSpPr/>
                <p:nvPr/>
              </p:nvSpPr>
              <p:spPr>
                <a:xfrm>
                  <a:off x="9274400" y="5010669"/>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Ομάδα 61">
                <a:extLst>
                  <a:ext uri="{FF2B5EF4-FFF2-40B4-BE49-F238E27FC236}">
                    <a16:creationId xmlns:a16="http://schemas.microsoft.com/office/drawing/2014/main" id="{3F10121D-C325-C27D-9880-A7AEA6DD43DC}"/>
                  </a:ext>
                </a:extLst>
              </p:cNvPr>
              <p:cNvGrpSpPr/>
              <p:nvPr/>
            </p:nvGrpSpPr>
            <p:grpSpPr>
              <a:xfrm>
                <a:off x="9889511" y="2780833"/>
                <a:ext cx="940595" cy="1087570"/>
                <a:chOff x="9889511" y="2780833"/>
                <a:chExt cx="940595" cy="1087570"/>
              </a:xfrm>
            </p:grpSpPr>
            <p:sp>
              <p:nvSpPr>
                <p:cNvPr id="2059" name="Οβάλ 2058">
                  <a:extLst>
                    <a:ext uri="{FF2B5EF4-FFF2-40B4-BE49-F238E27FC236}">
                      <a16:creationId xmlns:a16="http://schemas.microsoft.com/office/drawing/2014/main" id="{65674AB7-76F0-B2EC-6610-AD48EE928F7C}"/>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Οβάλ 2059">
                  <a:extLst>
                    <a:ext uri="{FF2B5EF4-FFF2-40B4-BE49-F238E27FC236}">
                      <a16:creationId xmlns:a16="http://schemas.microsoft.com/office/drawing/2014/main" id="{6851A056-039A-A8F2-6E8F-6B385E93B21A}"/>
                    </a:ext>
                  </a:extLst>
                </p:cNvPr>
                <p:cNvSpPr/>
                <p:nvPr/>
              </p:nvSpPr>
              <p:spPr>
                <a:xfrm>
                  <a:off x="10044386" y="341930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Οβάλ 2060">
                  <a:extLst>
                    <a:ext uri="{FF2B5EF4-FFF2-40B4-BE49-F238E27FC236}">
                      <a16:creationId xmlns:a16="http://schemas.microsoft.com/office/drawing/2014/main" id="{D05C8644-3B2A-CE3B-1000-0EFF74C9E8F8}"/>
                    </a:ext>
                  </a:extLst>
                </p:cNvPr>
                <p:cNvSpPr/>
                <p:nvPr/>
              </p:nvSpPr>
              <p:spPr>
                <a:xfrm>
                  <a:off x="10163590" y="36264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Οβάλ 2061">
                  <a:extLst>
                    <a:ext uri="{FF2B5EF4-FFF2-40B4-BE49-F238E27FC236}">
                      <a16:creationId xmlns:a16="http://schemas.microsoft.com/office/drawing/2014/main" id="{295A1FB2-EA81-E077-24AD-60800403C249}"/>
                    </a:ext>
                  </a:extLst>
                </p:cNvPr>
                <p:cNvSpPr/>
                <p:nvPr/>
              </p:nvSpPr>
              <p:spPr>
                <a:xfrm>
                  <a:off x="10163589" y="3187252"/>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Οβάλ 2062">
                  <a:extLst>
                    <a:ext uri="{FF2B5EF4-FFF2-40B4-BE49-F238E27FC236}">
                      <a16:creationId xmlns:a16="http://schemas.microsoft.com/office/drawing/2014/main" id="{35BF5539-4023-C1EF-AF5A-300DCAA33EE9}"/>
                    </a:ext>
                  </a:extLst>
                </p:cNvPr>
                <p:cNvSpPr/>
                <p:nvPr/>
              </p:nvSpPr>
              <p:spPr>
                <a:xfrm>
                  <a:off x="10311704" y="33747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Οβάλ 2063">
                  <a:extLst>
                    <a:ext uri="{FF2B5EF4-FFF2-40B4-BE49-F238E27FC236}">
                      <a16:creationId xmlns:a16="http://schemas.microsoft.com/office/drawing/2014/main" id="{445E1818-18ED-C806-BF4D-C56D5C1898A3}"/>
                    </a:ext>
                  </a:extLst>
                </p:cNvPr>
                <p:cNvSpPr/>
                <p:nvPr/>
              </p:nvSpPr>
              <p:spPr>
                <a:xfrm>
                  <a:off x="10459819" y="36133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Οβάλ 2064">
                  <a:extLst>
                    <a:ext uri="{FF2B5EF4-FFF2-40B4-BE49-F238E27FC236}">
                      <a16:creationId xmlns:a16="http://schemas.microsoft.com/office/drawing/2014/main" id="{387FC9F2-0E7C-428C-ABB4-A318A23CDCD5}"/>
                    </a:ext>
                  </a:extLst>
                </p:cNvPr>
                <p:cNvSpPr/>
                <p:nvPr/>
              </p:nvSpPr>
              <p:spPr>
                <a:xfrm>
                  <a:off x="10607934" y="334524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Οβάλ 2065">
                  <a:extLst>
                    <a:ext uri="{FF2B5EF4-FFF2-40B4-BE49-F238E27FC236}">
                      <a16:creationId xmlns:a16="http://schemas.microsoft.com/office/drawing/2014/main" id="{29D029AB-F661-88BF-9B00-DA703858CAB1}"/>
                    </a:ext>
                  </a:extLst>
                </p:cNvPr>
                <p:cNvSpPr/>
                <p:nvPr/>
              </p:nvSpPr>
              <p:spPr>
                <a:xfrm>
                  <a:off x="9889511" y="3206956"/>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Οβάλ 2066">
                  <a:extLst>
                    <a:ext uri="{FF2B5EF4-FFF2-40B4-BE49-F238E27FC236}">
                      <a16:creationId xmlns:a16="http://schemas.microsoft.com/office/drawing/2014/main" id="{4C8CF633-2FE8-D309-690C-ED1C81648F4B}"/>
                    </a:ext>
                  </a:extLst>
                </p:cNvPr>
                <p:cNvSpPr/>
                <p:nvPr/>
              </p:nvSpPr>
              <p:spPr>
                <a:xfrm>
                  <a:off x="10037626" y="301288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Οβάλ 2067">
                  <a:extLst>
                    <a:ext uri="{FF2B5EF4-FFF2-40B4-BE49-F238E27FC236}">
                      <a16:creationId xmlns:a16="http://schemas.microsoft.com/office/drawing/2014/main" id="{14043909-47EF-27B4-CCA3-139D122DFCCE}"/>
                    </a:ext>
                  </a:extLst>
                </p:cNvPr>
                <p:cNvSpPr/>
                <p:nvPr/>
              </p:nvSpPr>
              <p:spPr>
                <a:xfrm>
                  <a:off x="10156829" y="278083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Οβάλ 2068">
                  <a:extLst>
                    <a:ext uri="{FF2B5EF4-FFF2-40B4-BE49-F238E27FC236}">
                      <a16:creationId xmlns:a16="http://schemas.microsoft.com/office/drawing/2014/main" id="{4647B1A0-48F4-EBE9-C2BE-90113DAAD6DD}"/>
                    </a:ext>
                  </a:extLst>
                </p:cNvPr>
                <p:cNvSpPr/>
                <p:nvPr/>
              </p:nvSpPr>
              <p:spPr>
                <a:xfrm>
                  <a:off x="10304944" y="29683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Οβάλ 2069">
                  <a:extLst>
                    <a:ext uri="{FF2B5EF4-FFF2-40B4-BE49-F238E27FC236}">
                      <a16:creationId xmlns:a16="http://schemas.microsoft.com/office/drawing/2014/main" id="{3C0A912B-C783-2443-158D-B51855DD2980}"/>
                    </a:ext>
                  </a:extLst>
                </p:cNvPr>
                <p:cNvSpPr/>
                <p:nvPr/>
              </p:nvSpPr>
              <p:spPr>
                <a:xfrm>
                  <a:off x="10453059" y="32069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Οβάλ 2070">
                  <a:extLst>
                    <a:ext uri="{FF2B5EF4-FFF2-40B4-BE49-F238E27FC236}">
                      <a16:creationId xmlns:a16="http://schemas.microsoft.com/office/drawing/2014/main" id="{D6E7B4CA-38C2-1E11-1631-9774AB4293E0}"/>
                    </a:ext>
                  </a:extLst>
                </p:cNvPr>
                <p:cNvSpPr/>
                <p:nvPr/>
              </p:nvSpPr>
              <p:spPr>
                <a:xfrm>
                  <a:off x="10601174" y="293882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Οβάλ 2071">
                  <a:extLst>
                    <a:ext uri="{FF2B5EF4-FFF2-40B4-BE49-F238E27FC236}">
                      <a16:creationId xmlns:a16="http://schemas.microsoft.com/office/drawing/2014/main" id="{1FAC72E0-57E1-6A61-61DC-4EE5C3668667}"/>
                    </a:ext>
                  </a:extLst>
                </p:cNvPr>
                <p:cNvSpPr/>
                <p:nvPr/>
              </p:nvSpPr>
              <p:spPr>
                <a:xfrm>
                  <a:off x="10681991" y="372028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E30D321-DD87-11B3-08A3-3222E948C053}"/>
                      </a:ext>
                    </a:extLst>
                  </p:cNvPr>
                  <p:cNvSpPr txBox="1"/>
                  <p:nvPr/>
                </p:nvSpPr>
                <p:spPr>
                  <a:xfrm>
                    <a:off x="10552097" y="4904757"/>
                    <a:ext cx="1841815"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63" name="TextBox 62">
                    <a:extLst>
                      <a:ext uri="{FF2B5EF4-FFF2-40B4-BE49-F238E27FC236}">
                        <a16:creationId xmlns:a16="http://schemas.microsoft.com/office/drawing/2014/main" id="{8E30D321-DD87-11B3-08A3-3222E948C053}"/>
                      </a:ext>
                    </a:extLst>
                  </p:cNvPr>
                  <p:cNvSpPr txBox="1">
                    <a:spLocks noRot="1" noChangeAspect="1" noMove="1" noResize="1" noEditPoints="1" noAdjustHandles="1" noChangeArrowheads="1" noChangeShapeType="1" noTextEdit="1"/>
                  </p:cNvSpPr>
                  <p:nvPr/>
                </p:nvSpPr>
                <p:spPr>
                  <a:xfrm>
                    <a:off x="10552097" y="4904757"/>
                    <a:ext cx="1841815" cy="387142"/>
                  </a:xfrm>
                  <a:prstGeom prst="rect">
                    <a:avLst/>
                  </a:prstGeom>
                  <a:blipFill>
                    <a:blip r:embed="rId5"/>
                    <a:stretch>
                      <a:fillRect t="-8333" r="-208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8" name="TextBox 2047">
                    <a:extLst>
                      <a:ext uri="{FF2B5EF4-FFF2-40B4-BE49-F238E27FC236}">
                        <a16:creationId xmlns:a16="http://schemas.microsoft.com/office/drawing/2014/main" id="{617C9647-111C-B8A2-5E58-9AB3EFF8E2EA}"/>
                      </a:ext>
                    </a:extLst>
                  </p:cNvPr>
                  <p:cNvSpPr txBox="1"/>
                  <p:nvPr/>
                </p:nvSpPr>
                <p:spPr>
                  <a:xfrm>
                    <a:off x="7831702" y="2030006"/>
                    <a:ext cx="970881"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2048" name="TextBox 2047">
                    <a:extLst>
                      <a:ext uri="{FF2B5EF4-FFF2-40B4-BE49-F238E27FC236}">
                        <a16:creationId xmlns:a16="http://schemas.microsoft.com/office/drawing/2014/main" id="{617C9647-111C-B8A2-5E58-9AB3EFF8E2EA}"/>
                      </a:ext>
                    </a:extLst>
                  </p:cNvPr>
                  <p:cNvSpPr txBox="1">
                    <a:spLocks noRot="1" noChangeAspect="1" noMove="1" noResize="1" noEditPoints="1" noAdjustHandles="1" noChangeArrowheads="1" noChangeShapeType="1" noTextEdit="1"/>
                  </p:cNvSpPr>
                  <p:nvPr/>
                </p:nvSpPr>
                <p:spPr>
                  <a:xfrm>
                    <a:off x="7831702" y="2030006"/>
                    <a:ext cx="970881" cy="387142"/>
                  </a:xfrm>
                  <a:prstGeom prst="rect">
                    <a:avLst/>
                  </a:prstGeom>
                  <a:blipFill>
                    <a:blip r:embed="rId6"/>
                    <a:stretch>
                      <a:fillRect t="-8333" r="-5921" b="-28333"/>
                    </a:stretch>
                  </a:blipFill>
                </p:spPr>
                <p:txBody>
                  <a:bodyPr/>
                  <a:lstStyle/>
                  <a:p>
                    <a:r>
                      <a:rPr lang="en-US">
                        <a:noFill/>
                      </a:rPr>
                      <a:t> </a:t>
                    </a:r>
                  </a:p>
                </p:txBody>
              </p:sp>
            </mc:Fallback>
          </mc:AlternateContent>
          <p:sp>
            <p:nvSpPr>
              <p:cNvPr id="2049" name="TextBox 2048">
                <a:extLst>
                  <a:ext uri="{FF2B5EF4-FFF2-40B4-BE49-F238E27FC236}">
                    <a16:creationId xmlns:a16="http://schemas.microsoft.com/office/drawing/2014/main" id="{8BCF2C38-1FE3-625D-FDFC-52FA23E292EA}"/>
                  </a:ext>
                </a:extLst>
              </p:cNvPr>
              <p:cNvSpPr txBox="1"/>
              <p:nvPr/>
            </p:nvSpPr>
            <p:spPr>
              <a:xfrm>
                <a:off x="7979413" y="5241917"/>
                <a:ext cx="308098" cy="369332"/>
              </a:xfrm>
              <a:prstGeom prst="rect">
                <a:avLst/>
              </a:prstGeom>
              <a:noFill/>
            </p:spPr>
            <p:txBody>
              <a:bodyPr wrap="none" rtlCol="0">
                <a:spAutoFit/>
              </a:bodyPr>
              <a:lstStyle/>
              <a:p>
                <a:r>
                  <a:rPr lang="en-US" dirty="0"/>
                  <a:t>0</a:t>
                </a:r>
              </a:p>
            </p:txBody>
          </p:sp>
          <p:sp>
            <p:nvSpPr>
              <p:cNvPr id="2050" name="TextBox 2049">
                <a:extLst>
                  <a:ext uri="{FF2B5EF4-FFF2-40B4-BE49-F238E27FC236}">
                    <a16:creationId xmlns:a16="http://schemas.microsoft.com/office/drawing/2014/main" id="{8D3DE6FE-E6CD-909F-A2F0-7D9CB7CC0464}"/>
                  </a:ext>
                </a:extLst>
              </p:cNvPr>
              <p:cNvSpPr txBox="1"/>
              <p:nvPr/>
            </p:nvSpPr>
            <p:spPr>
              <a:xfrm>
                <a:off x="7776071" y="3755198"/>
                <a:ext cx="431528" cy="369332"/>
              </a:xfrm>
              <a:prstGeom prst="rect">
                <a:avLst/>
              </a:prstGeom>
              <a:noFill/>
            </p:spPr>
            <p:txBody>
              <a:bodyPr wrap="none" rtlCol="0">
                <a:spAutoFit/>
              </a:bodyPr>
              <a:lstStyle/>
              <a:p>
                <a:r>
                  <a:rPr lang="en-US" dirty="0"/>
                  <a:t>50</a:t>
                </a:r>
              </a:p>
            </p:txBody>
          </p:sp>
          <p:sp>
            <p:nvSpPr>
              <p:cNvPr id="2051" name="TextBox 2050">
                <a:extLst>
                  <a:ext uri="{FF2B5EF4-FFF2-40B4-BE49-F238E27FC236}">
                    <a16:creationId xmlns:a16="http://schemas.microsoft.com/office/drawing/2014/main" id="{AA927D46-76AB-242A-C0E2-F20C868611C3}"/>
                  </a:ext>
                </a:extLst>
              </p:cNvPr>
              <p:cNvSpPr txBox="1"/>
              <p:nvPr/>
            </p:nvSpPr>
            <p:spPr>
              <a:xfrm>
                <a:off x="9583556" y="5297929"/>
                <a:ext cx="431528" cy="369332"/>
              </a:xfrm>
              <a:prstGeom prst="rect">
                <a:avLst/>
              </a:prstGeom>
              <a:noFill/>
            </p:spPr>
            <p:txBody>
              <a:bodyPr wrap="none" rtlCol="0">
                <a:spAutoFit/>
              </a:bodyPr>
              <a:lstStyle/>
              <a:p>
                <a:r>
                  <a:rPr lang="en-US" dirty="0"/>
                  <a:t>50</a:t>
                </a:r>
              </a:p>
            </p:txBody>
          </p:sp>
          <p:sp>
            <p:nvSpPr>
              <p:cNvPr id="2052" name="TextBox 2051">
                <a:extLst>
                  <a:ext uri="{FF2B5EF4-FFF2-40B4-BE49-F238E27FC236}">
                    <a16:creationId xmlns:a16="http://schemas.microsoft.com/office/drawing/2014/main" id="{6951A896-F31F-E641-91AD-F35509F43077}"/>
                  </a:ext>
                </a:extLst>
              </p:cNvPr>
              <p:cNvSpPr txBox="1"/>
              <p:nvPr/>
            </p:nvSpPr>
            <p:spPr>
              <a:xfrm>
                <a:off x="10829568" y="5253924"/>
                <a:ext cx="554960" cy="369332"/>
              </a:xfrm>
              <a:prstGeom prst="rect">
                <a:avLst/>
              </a:prstGeom>
              <a:noFill/>
            </p:spPr>
            <p:txBody>
              <a:bodyPr wrap="none" rtlCol="0">
                <a:spAutoFit/>
              </a:bodyPr>
              <a:lstStyle/>
              <a:p>
                <a:r>
                  <a:rPr lang="en-US" dirty="0"/>
                  <a:t>100</a:t>
                </a:r>
              </a:p>
            </p:txBody>
          </p:sp>
          <p:grpSp>
            <p:nvGrpSpPr>
              <p:cNvPr id="2053" name="Ομάδα 2052">
                <a:extLst>
                  <a:ext uri="{FF2B5EF4-FFF2-40B4-BE49-F238E27FC236}">
                    <a16:creationId xmlns:a16="http://schemas.microsoft.com/office/drawing/2014/main" id="{C6603E41-122C-8163-D5AA-C0FE2514DE7A}"/>
                  </a:ext>
                </a:extLst>
              </p:cNvPr>
              <p:cNvGrpSpPr/>
              <p:nvPr/>
            </p:nvGrpSpPr>
            <p:grpSpPr>
              <a:xfrm>
                <a:off x="10527115" y="1828551"/>
                <a:ext cx="1394776" cy="683983"/>
                <a:chOff x="10658076" y="1700036"/>
                <a:chExt cx="1394776" cy="683983"/>
              </a:xfrm>
            </p:grpSpPr>
            <p:sp>
              <p:nvSpPr>
                <p:cNvPr id="2055" name="Οβάλ 2054">
                  <a:extLst>
                    <a:ext uri="{FF2B5EF4-FFF2-40B4-BE49-F238E27FC236}">
                      <a16:creationId xmlns:a16="http://schemas.microsoft.com/office/drawing/2014/main" id="{5D6F8EA3-EAC0-F9A3-85D8-DBE2DCD5E463}"/>
                    </a:ext>
                  </a:extLst>
                </p:cNvPr>
                <p:cNvSpPr/>
                <p:nvPr/>
              </p:nvSpPr>
              <p:spPr>
                <a:xfrm>
                  <a:off x="10658076" y="179141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Οβάλ 2055">
                  <a:extLst>
                    <a:ext uri="{FF2B5EF4-FFF2-40B4-BE49-F238E27FC236}">
                      <a16:creationId xmlns:a16="http://schemas.microsoft.com/office/drawing/2014/main" id="{19CF6461-80E3-73A1-EAAF-59FAA418B8E6}"/>
                    </a:ext>
                  </a:extLst>
                </p:cNvPr>
                <p:cNvSpPr/>
                <p:nvPr/>
              </p:nvSpPr>
              <p:spPr>
                <a:xfrm>
                  <a:off x="10658077" y="212961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TextBox 2056">
                  <a:extLst>
                    <a:ext uri="{FF2B5EF4-FFF2-40B4-BE49-F238E27FC236}">
                      <a16:creationId xmlns:a16="http://schemas.microsoft.com/office/drawing/2014/main" id="{71636B03-E25A-97C3-10ED-31E724F68643}"/>
                    </a:ext>
                  </a:extLst>
                </p:cNvPr>
                <p:cNvSpPr txBox="1"/>
                <p:nvPr/>
              </p:nvSpPr>
              <p:spPr>
                <a:xfrm>
                  <a:off x="10829568" y="2014687"/>
                  <a:ext cx="1223284" cy="369332"/>
                </a:xfrm>
                <a:prstGeom prst="rect">
                  <a:avLst/>
                </a:prstGeom>
                <a:noFill/>
              </p:spPr>
              <p:txBody>
                <a:bodyPr wrap="none" rtlCol="0">
                  <a:spAutoFit/>
                </a:bodyPr>
                <a:lstStyle/>
                <a:p>
                  <a:r>
                    <a:rPr lang="en-US" b="1" dirty="0"/>
                    <a:t>Negatives</a:t>
                  </a:r>
                </a:p>
              </p:txBody>
            </p:sp>
            <p:sp>
              <p:nvSpPr>
                <p:cNvPr id="2058" name="TextBox 2057">
                  <a:extLst>
                    <a:ext uri="{FF2B5EF4-FFF2-40B4-BE49-F238E27FC236}">
                      <a16:creationId xmlns:a16="http://schemas.microsoft.com/office/drawing/2014/main" id="{AF7EEA39-3CD1-AF73-9989-695019253101}"/>
                    </a:ext>
                  </a:extLst>
                </p:cNvPr>
                <p:cNvSpPr txBox="1"/>
                <p:nvPr/>
              </p:nvSpPr>
              <p:spPr>
                <a:xfrm>
                  <a:off x="10829568" y="1700036"/>
                  <a:ext cx="1133452" cy="369332"/>
                </a:xfrm>
                <a:prstGeom prst="rect">
                  <a:avLst/>
                </a:prstGeom>
                <a:noFill/>
              </p:spPr>
              <p:txBody>
                <a:bodyPr wrap="none" rtlCol="0">
                  <a:spAutoFit/>
                </a:bodyPr>
                <a:lstStyle/>
                <a:p>
                  <a:r>
                    <a:rPr lang="en-US" b="1" dirty="0"/>
                    <a:t>Positives</a:t>
                  </a:r>
                </a:p>
              </p:txBody>
            </p:sp>
          </p:grpSp>
        </p:grpSp>
        <p:cxnSp>
          <p:nvCxnSpPr>
            <p:cNvPr id="2089" name="Ευθεία γραμμή σύνδεσης 2088">
              <a:extLst>
                <a:ext uri="{FF2B5EF4-FFF2-40B4-BE49-F238E27FC236}">
                  <a16:creationId xmlns:a16="http://schemas.microsoft.com/office/drawing/2014/main" id="{7B7EF3B5-AEF1-661C-5232-B3360CF0EDE7}"/>
                </a:ext>
              </a:extLst>
            </p:cNvPr>
            <p:cNvCxnSpPr/>
            <p:nvPr/>
          </p:nvCxnSpPr>
          <p:spPr>
            <a:xfrm>
              <a:off x="7305820" y="3185981"/>
              <a:ext cx="2108305" cy="2466767"/>
            </a:xfrm>
            <a:prstGeom prst="line">
              <a:avLst/>
            </a:prstGeom>
            <a:ln w="38100"/>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090" name="TextBox 2089">
                  <a:extLst>
                    <a:ext uri="{FF2B5EF4-FFF2-40B4-BE49-F238E27FC236}">
                      <a16:creationId xmlns:a16="http://schemas.microsoft.com/office/drawing/2014/main" id="{CCCE8D8F-3E36-8E1C-1DDA-C5EB5D6B1400}"/>
                    </a:ext>
                  </a:extLst>
                </p:cNvPr>
                <p:cNvSpPr txBox="1"/>
                <p:nvPr/>
              </p:nvSpPr>
              <p:spPr>
                <a:xfrm>
                  <a:off x="8674027" y="4497038"/>
                  <a:ext cx="26797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m:oMathPara>
                  </a14:m>
                  <a:endParaRPr lang="en-US" dirty="0"/>
                </a:p>
              </p:txBody>
            </p:sp>
          </mc:Choice>
          <mc:Fallback xmlns="">
            <p:sp>
              <p:nvSpPr>
                <p:cNvPr id="2090" name="TextBox 2089">
                  <a:extLst>
                    <a:ext uri="{FF2B5EF4-FFF2-40B4-BE49-F238E27FC236}">
                      <a16:creationId xmlns:a16="http://schemas.microsoft.com/office/drawing/2014/main" id="{CCCE8D8F-3E36-8E1C-1DDA-C5EB5D6B1400}"/>
                    </a:ext>
                  </a:extLst>
                </p:cNvPr>
                <p:cNvSpPr txBox="1">
                  <a:spLocks noRot="1" noChangeAspect="1" noMove="1" noResize="1" noEditPoints="1" noAdjustHandles="1" noChangeArrowheads="1" noChangeShapeType="1" noTextEdit="1"/>
                </p:cNvSpPr>
                <p:nvPr/>
              </p:nvSpPr>
              <p:spPr>
                <a:xfrm>
                  <a:off x="8674027" y="4497038"/>
                  <a:ext cx="2679773" cy="369332"/>
                </a:xfrm>
                <a:prstGeom prst="rect">
                  <a:avLst/>
                </a:prstGeom>
                <a:blipFill>
                  <a:blip r:embed="rId7"/>
                  <a:stretch>
                    <a:fillRect/>
                  </a:stretch>
                </a:blipFill>
              </p:spPr>
              <p:txBody>
                <a:bodyPr/>
                <a:lstStyle/>
                <a:p>
                  <a:r>
                    <a:rPr lang="en-US">
                      <a:noFill/>
                    </a:rPr>
                    <a:t> </a:t>
                  </a:r>
                </a:p>
              </p:txBody>
            </p:sp>
          </mc:Fallback>
        </mc:AlternateContent>
        <p:cxnSp>
          <p:nvCxnSpPr>
            <p:cNvPr id="2093" name="Ευθεία γραμμή σύνδεσης 2092">
              <a:extLst>
                <a:ext uri="{FF2B5EF4-FFF2-40B4-BE49-F238E27FC236}">
                  <a16:creationId xmlns:a16="http://schemas.microsoft.com/office/drawing/2014/main" id="{DF6A1E54-CDE9-CB91-E279-F39F7C22E2CB}"/>
                </a:ext>
              </a:extLst>
            </p:cNvPr>
            <p:cNvCxnSpPr>
              <a:cxnSpLocks/>
              <a:endCxn id="2051" idx="0"/>
            </p:cNvCxnSpPr>
            <p:nvPr/>
          </p:nvCxnSpPr>
          <p:spPr>
            <a:xfrm>
              <a:off x="8688236" y="2760566"/>
              <a:ext cx="23688" cy="2921776"/>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096" name="TextBox 2095">
                  <a:extLst>
                    <a:ext uri="{FF2B5EF4-FFF2-40B4-BE49-F238E27FC236}">
                      <a16:creationId xmlns:a16="http://schemas.microsoft.com/office/drawing/2014/main" id="{DF56445B-6F11-2158-28D1-D01C7FC9AB4D}"/>
                    </a:ext>
                  </a:extLst>
                </p:cNvPr>
                <p:cNvSpPr txBox="1"/>
                <p:nvPr/>
              </p:nvSpPr>
              <p:spPr>
                <a:xfrm>
                  <a:off x="8670485" y="2602867"/>
                  <a:ext cx="3962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𝜀</m:t>
                        </m:r>
                        <m:r>
                          <a:rPr lang="el-GR" b="0" i="1" smtClean="0">
                            <a:latin typeface="Cambria Math" panose="02040503050406030204" pitchFamily="18" charset="0"/>
                          </a:rPr>
                          <m:t>′</m:t>
                        </m:r>
                      </m:oMath>
                    </m:oMathPara>
                  </a14:m>
                  <a:endParaRPr lang="en-US" dirty="0"/>
                </a:p>
              </p:txBody>
            </p:sp>
          </mc:Choice>
          <mc:Fallback xmlns="">
            <p:sp>
              <p:nvSpPr>
                <p:cNvPr id="2096" name="TextBox 2095">
                  <a:extLst>
                    <a:ext uri="{FF2B5EF4-FFF2-40B4-BE49-F238E27FC236}">
                      <a16:creationId xmlns:a16="http://schemas.microsoft.com/office/drawing/2014/main" id="{DF56445B-6F11-2158-28D1-D01C7FC9AB4D}"/>
                    </a:ext>
                  </a:extLst>
                </p:cNvPr>
                <p:cNvSpPr txBox="1">
                  <a:spLocks noRot="1" noChangeAspect="1" noMove="1" noResize="1" noEditPoints="1" noAdjustHandles="1" noChangeArrowheads="1" noChangeShapeType="1" noTextEdit="1"/>
                </p:cNvSpPr>
                <p:nvPr/>
              </p:nvSpPr>
              <p:spPr>
                <a:xfrm>
                  <a:off x="8670485" y="2602867"/>
                  <a:ext cx="396262" cy="369332"/>
                </a:xfrm>
                <a:prstGeom prst="rect">
                  <a:avLst/>
                </a:prstGeom>
                <a:blipFill>
                  <a:blip r:embed="rId8"/>
                  <a:stretch>
                    <a:fillRect/>
                  </a:stretch>
                </a:blipFill>
              </p:spPr>
              <p:txBody>
                <a:bodyPr/>
                <a:lstStyle/>
                <a:p>
                  <a:r>
                    <a:rPr lang="en-US">
                      <a:noFill/>
                    </a:rPr>
                    <a:t> </a:t>
                  </a:r>
                </a:p>
              </p:txBody>
            </p:sp>
          </mc:Fallback>
        </mc:AlternateContent>
        <p:sp>
          <p:nvSpPr>
            <p:cNvPr id="2098" name="Βέλος: Καμπύλο προς τα κάτω 2097">
              <a:extLst>
                <a:ext uri="{FF2B5EF4-FFF2-40B4-BE49-F238E27FC236}">
                  <a16:creationId xmlns:a16="http://schemas.microsoft.com/office/drawing/2014/main" id="{5F7266A9-842A-F22B-1738-23E96C2AA77C}"/>
                </a:ext>
              </a:extLst>
            </p:cNvPr>
            <p:cNvSpPr/>
            <p:nvPr/>
          </p:nvSpPr>
          <p:spPr>
            <a:xfrm>
              <a:off x="7768948" y="2920295"/>
              <a:ext cx="738491" cy="421373"/>
            </a:xfrm>
            <a:prstGeom prst="curved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099" name="TextBox 2098">
                  <a:extLst>
                    <a:ext uri="{FF2B5EF4-FFF2-40B4-BE49-F238E27FC236}">
                      <a16:creationId xmlns:a16="http://schemas.microsoft.com/office/drawing/2014/main" id="{BC77CAD1-B92E-9364-DF11-491189A279D4}"/>
                    </a:ext>
                  </a:extLst>
                </p:cNvPr>
                <p:cNvSpPr txBox="1"/>
                <p:nvPr/>
              </p:nvSpPr>
              <p:spPr>
                <a:xfrm>
                  <a:off x="7822204" y="3271018"/>
                  <a:ext cx="92781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oMath>
                    </m:oMathPara>
                  </a14:m>
                  <a:endParaRPr lang="en-US" sz="2000" dirty="0"/>
                </a:p>
              </p:txBody>
            </p:sp>
          </mc:Choice>
          <mc:Fallback xmlns="">
            <p:sp>
              <p:nvSpPr>
                <p:cNvPr id="2099" name="TextBox 2098">
                  <a:extLst>
                    <a:ext uri="{FF2B5EF4-FFF2-40B4-BE49-F238E27FC236}">
                      <a16:creationId xmlns:a16="http://schemas.microsoft.com/office/drawing/2014/main" id="{BC77CAD1-B92E-9364-DF11-491189A279D4}"/>
                    </a:ext>
                  </a:extLst>
                </p:cNvPr>
                <p:cNvSpPr txBox="1">
                  <a:spLocks noRot="1" noChangeAspect="1" noMove="1" noResize="1" noEditPoints="1" noAdjustHandles="1" noChangeArrowheads="1" noChangeShapeType="1" noTextEdit="1"/>
                </p:cNvSpPr>
                <p:nvPr/>
              </p:nvSpPr>
              <p:spPr>
                <a:xfrm>
                  <a:off x="7822204" y="3271018"/>
                  <a:ext cx="927818" cy="400110"/>
                </a:xfrm>
                <a:prstGeom prst="rect">
                  <a:avLst/>
                </a:prstGeom>
                <a:blipFill>
                  <a:blip r:embed="rId9"/>
                  <a:stretch>
                    <a:fillRect/>
                  </a:stretch>
                </a:blipFill>
              </p:spPr>
              <p:txBody>
                <a:bodyPr/>
                <a:lstStyle/>
                <a:p>
                  <a:r>
                    <a:rPr lang="en-US">
                      <a:noFill/>
                    </a:rPr>
                    <a:t> </a:t>
                  </a:r>
                </a:p>
              </p:txBody>
            </p:sp>
          </mc:Fallback>
        </mc:AlternateContent>
        <p:sp>
          <p:nvSpPr>
            <p:cNvPr id="2102" name="Βέλος: Αριστερό-δεξιό 2101">
              <a:extLst>
                <a:ext uri="{FF2B5EF4-FFF2-40B4-BE49-F238E27FC236}">
                  <a16:creationId xmlns:a16="http://schemas.microsoft.com/office/drawing/2014/main" id="{DFE4E560-524C-6428-3F73-70F442F9C61B}"/>
                </a:ext>
              </a:extLst>
            </p:cNvPr>
            <p:cNvSpPr/>
            <p:nvPr/>
          </p:nvSpPr>
          <p:spPr>
            <a:xfrm>
              <a:off x="10013913" y="3882613"/>
              <a:ext cx="782628" cy="289070"/>
            </a:xfrm>
            <a:prstGeom prst="lef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03" name="TextBox 2102">
                  <a:extLst>
                    <a:ext uri="{FF2B5EF4-FFF2-40B4-BE49-F238E27FC236}">
                      <a16:creationId xmlns:a16="http://schemas.microsoft.com/office/drawing/2014/main" id="{452EC528-B995-09E0-8668-16D797D596FB}"/>
                    </a:ext>
                  </a:extLst>
                </p:cNvPr>
                <p:cNvSpPr txBox="1"/>
                <p:nvPr/>
              </p:nvSpPr>
              <p:spPr>
                <a:xfrm>
                  <a:off x="10164788" y="3588851"/>
                  <a:ext cx="5378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oMath>
                    </m:oMathPara>
                  </a14:m>
                  <a:endParaRPr lang="en-US" sz="2000" dirty="0"/>
                </a:p>
              </p:txBody>
            </p:sp>
          </mc:Choice>
          <mc:Fallback xmlns="">
            <p:sp>
              <p:nvSpPr>
                <p:cNvPr id="2103" name="TextBox 2102">
                  <a:extLst>
                    <a:ext uri="{FF2B5EF4-FFF2-40B4-BE49-F238E27FC236}">
                      <a16:creationId xmlns:a16="http://schemas.microsoft.com/office/drawing/2014/main" id="{452EC528-B995-09E0-8668-16D797D596FB}"/>
                    </a:ext>
                  </a:extLst>
                </p:cNvPr>
                <p:cNvSpPr txBox="1">
                  <a:spLocks noRot="1" noChangeAspect="1" noMove="1" noResize="1" noEditPoints="1" noAdjustHandles="1" noChangeArrowheads="1" noChangeShapeType="1" noTextEdit="1"/>
                </p:cNvSpPr>
                <p:nvPr/>
              </p:nvSpPr>
              <p:spPr>
                <a:xfrm>
                  <a:off x="10164788" y="3588851"/>
                  <a:ext cx="537840" cy="400110"/>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05" name="Θέση περιεχομένου 2">
                <a:extLst>
                  <a:ext uri="{FF2B5EF4-FFF2-40B4-BE49-F238E27FC236}">
                    <a16:creationId xmlns:a16="http://schemas.microsoft.com/office/drawing/2014/main" id="{CEC7B29D-D5E2-FAB1-665E-3ED18E89EF0E}"/>
                  </a:ext>
                </a:extLst>
              </p:cNvPr>
              <p:cNvSpPr>
                <a:spLocks noGrp="1"/>
              </p:cNvSpPr>
              <p:nvPr>
                <p:ph idx="1"/>
              </p:nvPr>
            </p:nvSpPr>
            <p:spPr>
              <a:xfrm>
                <a:off x="676869" y="2630546"/>
                <a:ext cx="6148997" cy="3577636"/>
              </a:xfrm>
            </p:spPr>
            <p:txBody>
              <a:bodyPr>
                <a:normAutofit/>
              </a:bodyPr>
              <a:lstStyle/>
              <a:p>
                <a:r>
                  <a:rPr lang="en-US" sz="2000" dirty="0"/>
                  <a:t>In </a:t>
                </a:r>
                <a14:m>
                  <m:oMath xmlns:m="http://schemas.openxmlformats.org/officeDocument/2006/math">
                    <m:r>
                      <a:rPr lang="en-US" sz="2000" i="1" dirty="0" smtClean="0">
                        <a:latin typeface="Cambria Math" panose="02040503050406030204" pitchFamily="18" charset="0"/>
                      </a:rPr>
                      <m:t>2</m:t>
                    </m:r>
                    <m:r>
                      <a:rPr lang="en-US" sz="2000" i="1" dirty="0" smtClean="0">
                        <a:latin typeface="Cambria Math" panose="02040503050406030204" pitchFamily="18" charset="0"/>
                      </a:rPr>
                      <m:t>𝐷</m:t>
                    </m:r>
                  </m:oMath>
                </a14:m>
                <a:r>
                  <a:rPr lang="en-US" sz="2000" dirty="0"/>
                  <a:t>, the two classes can be separated by a straight line (or a hyperplane when </a:t>
                </a:r>
                <a14:m>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&gt;2</m:t>
                    </m:r>
                  </m:oMath>
                </a14:m>
                <a:r>
                  <a:rPr lang="en-US" sz="2000" dirty="0"/>
                  <a:t>).</a:t>
                </a:r>
              </a:p>
              <a:p>
                <a:r>
                  <a:rPr lang="en-US" sz="2000" dirty="0"/>
                  <a:t>Mathematically, the line is defined as: </a:t>
                </a:r>
                <a:br>
                  <a:rPr lang="en-US" sz="2000" dirty="0"/>
                </a:b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m:t>
                    </m:r>
                  </m:oMath>
                </a14:m>
                <a:endParaRPr lang="en-US" sz="2000" dirty="0"/>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m:t>
                        </m:r>
                      </m:sub>
                    </m:sSub>
                  </m:oMath>
                </a14:m>
                <a:r>
                  <a:rPr lang="en-US" sz="2000" dirty="0"/>
                  <a:t> control the line’s gradient (left-right rotation).</a:t>
                </a:r>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0</m:t>
                        </m:r>
                      </m:sub>
                    </m:sSub>
                  </m:oMath>
                </a14:m>
                <a:r>
                  <a:rPr lang="en-US" sz="2000" dirty="0"/>
                  <a:t> controls the shift (left-right movement).</a:t>
                </a:r>
              </a:p>
            </p:txBody>
          </p:sp>
        </mc:Choice>
        <mc:Fallback xmlns="">
          <p:sp>
            <p:nvSpPr>
              <p:cNvPr id="2105" name="Θέση περιεχομένου 2">
                <a:extLst>
                  <a:ext uri="{FF2B5EF4-FFF2-40B4-BE49-F238E27FC236}">
                    <a16:creationId xmlns:a16="http://schemas.microsoft.com/office/drawing/2014/main" id="{CEC7B29D-D5E2-FAB1-665E-3ED18E89EF0E}"/>
                  </a:ext>
                </a:extLst>
              </p:cNvPr>
              <p:cNvSpPr>
                <a:spLocks noGrp="1" noRot="1" noChangeAspect="1" noMove="1" noResize="1" noEditPoints="1" noAdjustHandles="1" noChangeArrowheads="1" noChangeShapeType="1" noTextEdit="1"/>
              </p:cNvSpPr>
              <p:nvPr>
                <p:ph idx="1"/>
              </p:nvPr>
            </p:nvSpPr>
            <p:spPr>
              <a:xfrm>
                <a:off x="676869" y="2630546"/>
                <a:ext cx="6148997" cy="3577636"/>
              </a:xfrm>
              <a:blipFill>
                <a:blip r:embed="rId11"/>
                <a:stretch>
                  <a:fillRect l="-892" t="-1706" r="-1784"/>
                </a:stretch>
              </a:blipFill>
            </p:spPr>
            <p:txBody>
              <a:bodyPr/>
              <a:lstStyle/>
              <a:p>
                <a:r>
                  <a:rPr lang="en-US">
                    <a:noFill/>
                  </a:rPr>
                  <a:t> </a:t>
                </a:r>
              </a:p>
            </p:txBody>
          </p:sp>
        </mc:Fallback>
      </mc:AlternateContent>
    </p:spTree>
    <p:extLst>
      <p:ext uri="{BB962C8B-B14F-4D97-AF65-F5344CB8AC3E}">
        <p14:creationId xmlns:p14="http://schemas.microsoft.com/office/powerpoint/2010/main" val="2270715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7E2523B-94B6-3849-F5F4-131B0630EC87}"/>
              </a:ext>
            </a:extLst>
          </p:cNvPr>
          <p:cNvSpPr>
            <a:spLocks noGrp="1"/>
          </p:cNvSpPr>
          <p:nvPr>
            <p:ph type="title"/>
          </p:nvPr>
        </p:nvSpPr>
        <p:spPr>
          <a:xfrm>
            <a:off x="838200" y="136525"/>
            <a:ext cx="10515600" cy="1015619"/>
          </a:xfrm>
        </p:spPr>
        <p:txBody>
          <a:bodyPr>
            <a:normAutofit/>
          </a:bodyPr>
          <a:lstStyle/>
          <a:p>
            <a:r>
              <a:rPr lang="en-US" sz="4000" dirty="0"/>
              <a:t>Filters &amp; Convolutions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C6FE485D-7C4B-575F-3A2C-47B31809EF3B}"/>
                  </a:ext>
                </a:extLst>
              </p:cNvPr>
              <p:cNvSpPr>
                <a:spLocks noGrp="1"/>
              </p:cNvSpPr>
              <p:nvPr>
                <p:ph idx="1"/>
              </p:nvPr>
            </p:nvSpPr>
            <p:spPr>
              <a:xfrm>
                <a:off x="838200" y="1551003"/>
                <a:ext cx="5170106" cy="3593573"/>
              </a:xfrm>
            </p:spPr>
            <p:txBody>
              <a:bodyPr>
                <a:normAutofit/>
              </a:bodyPr>
              <a:lstStyle/>
              <a:p>
                <a:r>
                  <a:rPr lang="en-US" sz="2000" dirty="0"/>
                  <a:t>Filters are matrices or tensors which are applied to signals or regions of an image. </a:t>
                </a:r>
              </a:p>
              <a:p>
                <a:pPr lvl="1">
                  <a:buFont typeface="Wingdings" panose="05000000000000000000" pitchFamily="2" charset="2"/>
                  <a:buChar char="Ø"/>
                </a:pPr>
                <a:r>
                  <a:rPr lang="en-US" sz="1800" dirty="0"/>
                  <a:t>For instance, Instagram filters used to beautify an image.</a:t>
                </a:r>
              </a:p>
              <a:p>
                <a:r>
                  <a:rPr lang="en-US" sz="2000" dirty="0"/>
                  <a:t>Their goal is to extract useful features (such as edges, shapes, colors) that describe an image.</a:t>
                </a:r>
              </a:p>
              <a:p>
                <a:r>
                  <a:rPr lang="en-US" sz="2000" dirty="0"/>
                  <a:t>Given image of size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oMath>
                </a14:m>
                <a:r>
                  <a:rPr lang="en-US" sz="2000" dirty="0"/>
                  <a:t> and filter </a:t>
                </a:r>
                <a14:m>
                  <m:oMath xmlns:m="http://schemas.openxmlformats.org/officeDocument/2006/math">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×3</m:t>
                    </m:r>
                  </m:oMath>
                </a14:m>
                <a:r>
                  <a:rPr lang="en-US" sz="2000" dirty="0"/>
                  <a:t>, the filter will scan each neighbor of pixels and construct a feature map. </a:t>
                </a:r>
              </a:p>
              <a:p>
                <a:r>
                  <a:rPr lang="en-US" sz="2000" dirty="0"/>
                  <a:t>Convolution: </a:t>
                </a:r>
              </a:p>
            </p:txBody>
          </p:sp>
        </mc:Choice>
        <mc:Fallback xmlns="">
          <p:sp>
            <p:nvSpPr>
              <p:cNvPr id="3" name="Θέση περιεχομένου 2">
                <a:extLst>
                  <a:ext uri="{FF2B5EF4-FFF2-40B4-BE49-F238E27FC236}">
                    <a16:creationId xmlns:a16="http://schemas.microsoft.com/office/drawing/2014/main" id="{C6FE485D-7C4B-575F-3A2C-47B31809EF3B}"/>
                  </a:ext>
                </a:extLst>
              </p:cNvPr>
              <p:cNvSpPr>
                <a:spLocks noGrp="1" noRot="1" noChangeAspect="1" noMove="1" noResize="1" noEditPoints="1" noAdjustHandles="1" noChangeArrowheads="1" noChangeShapeType="1" noTextEdit="1"/>
              </p:cNvSpPr>
              <p:nvPr>
                <p:ph idx="1"/>
              </p:nvPr>
            </p:nvSpPr>
            <p:spPr>
              <a:xfrm>
                <a:off x="838200" y="1551003"/>
                <a:ext cx="5170106" cy="3593573"/>
              </a:xfrm>
              <a:blipFill>
                <a:blip r:embed="rId2"/>
                <a:stretch>
                  <a:fillRect l="-1061" t="-1525" r="-1651" b="-508"/>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0F16D3E7-AB6C-28EA-951A-F864C0C92F15}"/>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C6D05178-117F-B0DB-D4CC-1249C46B1E8E}"/>
              </a:ext>
            </a:extLst>
          </p:cNvPr>
          <p:cNvSpPr>
            <a:spLocks noGrp="1"/>
          </p:cNvSpPr>
          <p:nvPr>
            <p:ph type="sldNum" sz="quarter" idx="12"/>
          </p:nvPr>
        </p:nvSpPr>
        <p:spPr/>
        <p:txBody>
          <a:bodyPr/>
          <a:lstStyle/>
          <a:p>
            <a:fld id="{4ACA1919-B5C6-4827-8B15-372F46BB4020}" type="slidenum">
              <a:rPr lang="en-US" smtClean="0"/>
              <a:t>50</a:t>
            </a:fld>
            <a:endParaRPr lang="en-US"/>
          </a:p>
        </p:txBody>
      </p:sp>
      <p:pic>
        <p:nvPicPr>
          <p:cNvPr id="6" name="Picture 2">
            <a:extLst>
              <a:ext uri="{FF2B5EF4-FFF2-40B4-BE49-F238E27FC236}">
                <a16:creationId xmlns:a16="http://schemas.microsoft.com/office/drawing/2014/main" id="{74C6DDDD-D61F-31C0-EA56-671958B388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138"/>
          <a:stretch>
            <a:fillRect/>
          </a:stretch>
        </p:blipFill>
        <p:spPr bwMode="auto">
          <a:xfrm>
            <a:off x="6241031" y="848585"/>
            <a:ext cx="5775938" cy="303066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Ομάδα 6">
            <a:extLst>
              <a:ext uri="{FF2B5EF4-FFF2-40B4-BE49-F238E27FC236}">
                <a16:creationId xmlns:a16="http://schemas.microsoft.com/office/drawing/2014/main" id="{2C0267D4-F6F6-1DB0-086A-4A838B2E1D0B}"/>
              </a:ext>
            </a:extLst>
          </p:cNvPr>
          <p:cNvGrpSpPr/>
          <p:nvPr/>
        </p:nvGrpSpPr>
        <p:grpSpPr>
          <a:xfrm>
            <a:off x="6241031" y="4174580"/>
            <a:ext cx="5738729" cy="1587266"/>
            <a:chOff x="6958165" y="5129783"/>
            <a:chExt cx="5036835" cy="1179577"/>
          </a:xfrm>
        </p:grpSpPr>
        <p:pic>
          <p:nvPicPr>
            <p:cNvPr id="8" name="Picture 4">
              <a:extLst>
                <a:ext uri="{FF2B5EF4-FFF2-40B4-BE49-F238E27FC236}">
                  <a16:creationId xmlns:a16="http://schemas.microsoft.com/office/drawing/2014/main" id="{09F05D09-C7B5-D623-6F1A-DDFD77A34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9685" y="5129783"/>
              <a:ext cx="1525315" cy="1179577"/>
            </a:xfrm>
            <a:prstGeom prst="rect">
              <a:avLst/>
            </a:prstGeom>
            <a:noFill/>
            <a:extLst>
              <a:ext uri="{909E8E84-426E-40DD-AFC4-6F175D3DCCD1}">
                <a14:hiddenFill xmlns:a14="http://schemas.microsoft.com/office/drawing/2010/main">
                  <a:solidFill>
                    <a:srgbClr val="FFFFFF"/>
                  </a:solidFill>
                </a14:hiddenFill>
              </a:ext>
            </a:extLst>
          </p:spPr>
        </p:pic>
        <p:pic>
          <p:nvPicPr>
            <p:cNvPr id="9" name="Εικόνα 8" descr="Εικόνα που περιέχει θηλαστικό, Ράτσα σκύλου, χορτάρι, σκύλος&#10;&#10;Περιγραφή που δημιουργήθηκε αυτόματα">
              <a:extLst>
                <a:ext uri="{FF2B5EF4-FFF2-40B4-BE49-F238E27FC236}">
                  <a16:creationId xmlns:a16="http://schemas.microsoft.com/office/drawing/2014/main" id="{3ED259C3-B3E2-B884-846B-F8F3FA5046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165" y="5129783"/>
              <a:ext cx="1525315" cy="1179577"/>
            </a:xfrm>
            <a:prstGeom prst="rect">
              <a:avLst/>
            </a:prstGeom>
          </p:spPr>
        </p:pic>
        <p:sp>
          <p:nvSpPr>
            <p:cNvPr id="10" name="Διάγραμμα ροής: Λογικό &quot;ΚΑΙ&quot; 9">
              <a:extLst>
                <a:ext uri="{FF2B5EF4-FFF2-40B4-BE49-F238E27FC236}">
                  <a16:creationId xmlns:a16="http://schemas.microsoft.com/office/drawing/2014/main" id="{DF6178B6-A1A7-B2F5-D7A0-787E6E8048AA}"/>
                </a:ext>
              </a:extLst>
            </p:cNvPr>
            <p:cNvSpPr/>
            <p:nvPr/>
          </p:nvSpPr>
          <p:spPr>
            <a:xfrm>
              <a:off x="8537343" y="5530619"/>
              <a:ext cx="377903" cy="377903"/>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6" descr="Sharpen Filter in Image Processing">
              <a:extLst>
                <a:ext uri="{FF2B5EF4-FFF2-40B4-BE49-F238E27FC236}">
                  <a16:creationId xmlns:a16="http://schemas.microsoft.com/office/drawing/2014/main" id="{A1F6EE91-85B7-500F-6F37-AC05AD610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9109" y="5238753"/>
              <a:ext cx="1000647" cy="853230"/>
            </a:xfrm>
            <a:prstGeom prst="rect">
              <a:avLst/>
            </a:prstGeom>
            <a:noFill/>
            <a:extLst>
              <a:ext uri="{909E8E84-426E-40DD-AFC4-6F175D3DCCD1}">
                <a14:hiddenFill xmlns:a14="http://schemas.microsoft.com/office/drawing/2010/main">
                  <a:solidFill>
                    <a:srgbClr val="FFFFFF"/>
                  </a:solidFill>
                </a14:hiddenFill>
              </a:ext>
            </a:extLst>
          </p:spPr>
        </p:pic>
        <p:sp>
          <p:nvSpPr>
            <p:cNvPr id="12" name="Ίσο 11">
              <a:extLst>
                <a:ext uri="{FF2B5EF4-FFF2-40B4-BE49-F238E27FC236}">
                  <a16:creationId xmlns:a16="http://schemas.microsoft.com/office/drawing/2014/main" id="{5169F575-21F9-B550-B460-9795D1E62A90}"/>
                </a:ext>
              </a:extLst>
            </p:cNvPr>
            <p:cNvSpPr/>
            <p:nvPr/>
          </p:nvSpPr>
          <p:spPr>
            <a:xfrm>
              <a:off x="9969756" y="5588503"/>
              <a:ext cx="377903" cy="262133"/>
            </a:xfrm>
            <a:prstGeom prst="mathEqua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4" name="Εικόνα 13" descr="Εικόνα που περιέχει γραμματοσειρά, λευκό, κείμενο, καλλιγραφία&#10;&#10;Το περιεχόμενο που δημιουργείται από AI ενδέχεται να είναι εσφαλμένο.">
            <a:extLst>
              <a:ext uri="{FF2B5EF4-FFF2-40B4-BE49-F238E27FC236}">
                <a16:creationId xmlns:a16="http://schemas.microsoft.com/office/drawing/2014/main" id="{D8577821-E3A7-9242-071F-54434BA781C1}"/>
              </a:ext>
            </a:extLst>
          </p:cNvPr>
          <p:cNvPicPr>
            <a:picLocks noChangeAspect="1"/>
          </p:cNvPicPr>
          <p:nvPr/>
        </p:nvPicPr>
        <p:blipFill>
          <a:blip r:embed="rId7"/>
          <a:stretch>
            <a:fillRect/>
          </a:stretch>
        </p:blipFill>
        <p:spPr>
          <a:xfrm>
            <a:off x="1233690" y="5052649"/>
            <a:ext cx="4594272" cy="833380"/>
          </a:xfrm>
          <a:prstGeom prst="rect">
            <a:avLst/>
          </a:prstGeom>
        </p:spPr>
      </p:pic>
    </p:spTree>
    <p:extLst>
      <p:ext uri="{BB962C8B-B14F-4D97-AF65-F5344CB8AC3E}">
        <p14:creationId xmlns:p14="http://schemas.microsoft.com/office/powerpoint/2010/main" val="4161320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087751C-B751-E9ED-7A6E-13AD2EBF4E18}"/>
              </a:ext>
            </a:extLst>
          </p:cNvPr>
          <p:cNvSpPr>
            <a:spLocks noGrp="1"/>
          </p:cNvSpPr>
          <p:nvPr>
            <p:ph type="title"/>
          </p:nvPr>
        </p:nvSpPr>
        <p:spPr>
          <a:xfrm>
            <a:off x="838200" y="136525"/>
            <a:ext cx="10515600" cy="1325563"/>
          </a:xfrm>
        </p:spPr>
        <p:txBody>
          <a:bodyPr/>
          <a:lstStyle/>
          <a:p>
            <a:r>
              <a:rPr lang="en-US" dirty="0"/>
              <a:t>Convolution Example</a:t>
            </a:r>
          </a:p>
        </p:txBody>
      </p:sp>
      <p:sp>
        <p:nvSpPr>
          <p:cNvPr id="4" name="Θέση υποσέλιδου 3">
            <a:extLst>
              <a:ext uri="{FF2B5EF4-FFF2-40B4-BE49-F238E27FC236}">
                <a16:creationId xmlns:a16="http://schemas.microsoft.com/office/drawing/2014/main" id="{E5A1DF62-1037-89D6-73D4-4F038CB24DD7}"/>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4680C20E-809C-79E6-E2CA-B2B291E5616C}"/>
              </a:ext>
            </a:extLst>
          </p:cNvPr>
          <p:cNvSpPr>
            <a:spLocks noGrp="1"/>
          </p:cNvSpPr>
          <p:nvPr>
            <p:ph type="sldNum" sz="quarter" idx="12"/>
          </p:nvPr>
        </p:nvSpPr>
        <p:spPr/>
        <p:txBody>
          <a:bodyPr/>
          <a:lstStyle/>
          <a:p>
            <a:fld id="{4ACA1919-B5C6-4827-8B15-372F46BB4020}" type="slidenum">
              <a:rPr lang="en-US" smtClean="0"/>
              <a:t>51</a:t>
            </a:fld>
            <a:endParaRPr lang="en-US"/>
          </a:p>
        </p:txBody>
      </p:sp>
      <p:sp>
        <p:nvSpPr>
          <p:cNvPr id="11" name="Βέλος: Δεξιό 10">
            <a:extLst>
              <a:ext uri="{FF2B5EF4-FFF2-40B4-BE49-F238E27FC236}">
                <a16:creationId xmlns:a16="http://schemas.microsoft.com/office/drawing/2014/main" id="{65155E59-3AEB-D62A-F230-5C69270D4B14}"/>
              </a:ext>
            </a:extLst>
          </p:cNvPr>
          <p:cNvSpPr/>
          <p:nvPr/>
        </p:nvSpPr>
        <p:spPr>
          <a:xfrm>
            <a:off x="6421735" y="3495512"/>
            <a:ext cx="594360" cy="283464"/>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3" name="Ομάδα 12">
            <a:extLst>
              <a:ext uri="{FF2B5EF4-FFF2-40B4-BE49-F238E27FC236}">
                <a16:creationId xmlns:a16="http://schemas.microsoft.com/office/drawing/2014/main" id="{2E4FB805-76A2-AF36-7A58-EB42836D8518}"/>
              </a:ext>
            </a:extLst>
          </p:cNvPr>
          <p:cNvGrpSpPr/>
          <p:nvPr/>
        </p:nvGrpSpPr>
        <p:grpSpPr>
          <a:xfrm>
            <a:off x="224912" y="2007832"/>
            <a:ext cx="11851904" cy="3170843"/>
            <a:chOff x="224912" y="2007832"/>
            <a:chExt cx="11851904" cy="3170843"/>
          </a:xfrm>
        </p:grpSpPr>
        <p:grpSp>
          <p:nvGrpSpPr>
            <p:cNvPr id="10" name="Ομάδα 9">
              <a:extLst>
                <a:ext uri="{FF2B5EF4-FFF2-40B4-BE49-F238E27FC236}">
                  <a16:creationId xmlns:a16="http://schemas.microsoft.com/office/drawing/2014/main" id="{ABA3F535-2A36-8103-9FA1-ABB2A4CF7A65}"/>
                </a:ext>
              </a:extLst>
            </p:cNvPr>
            <p:cNvGrpSpPr/>
            <p:nvPr/>
          </p:nvGrpSpPr>
          <p:grpSpPr>
            <a:xfrm>
              <a:off x="224912" y="2007832"/>
              <a:ext cx="6113555" cy="3170843"/>
              <a:chOff x="981822" y="1472595"/>
              <a:chExt cx="6113555" cy="3170843"/>
            </a:xfrm>
          </p:grpSpPr>
          <p:pic>
            <p:nvPicPr>
              <p:cNvPr id="2050" name="Picture 2">
                <a:extLst>
                  <a:ext uri="{FF2B5EF4-FFF2-40B4-BE49-F238E27FC236}">
                    <a16:creationId xmlns:a16="http://schemas.microsoft.com/office/drawing/2014/main" id="{BCD707C9-50B6-BB22-80EE-4B6612645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22" y="1752600"/>
                <a:ext cx="6113555" cy="2890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BAF83B-94C9-86C7-CBEC-7873F4D9A7AC}"/>
                      </a:ext>
                    </a:extLst>
                  </p:cNvPr>
                  <p:cNvSpPr txBox="1"/>
                  <p:nvPr/>
                </p:nvSpPr>
                <p:spPr>
                  <a:xfrm>
                    <a:off x="1644777" y="3374171"/>
                    <a:ext cx="51648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3</m:t>
                          </m:r>
                          <m:r>
                            <a:rPr lang="en-US" sz="1400" b="0" i="1" smtClean="0">
                              <a:latin typeface="Cambria Math" panose="02040503050406030204" pitchFamily="18" charset="0"/>
                            </a:rPr>
                            <m:t>𝑥</m:t>
                          </m:r>
                          <m:r>
                            <a:rPr lang="en-US" sz="1400" b="0" i="1" smtClean="0">
                              <a:latin typeface="Cambria Math" panose="02040503050406030204" pitchFamily="18" charset="0"/>
                            </a:rPr>
                            <m:t>3</m:t>
                          </m:r>
                        </m:oMath>
                      </m:oMathPara>
                    </a14:m>
                    <a:endParaRPr lang="en-US" sz="1400" dirty="0"/>
                  </a:p>
                </p:txBody>
              </p:sp>
            </mc:Choice>
            <mc:Fallback xmlns="">
              <p:sp>
                <p:nvSpPr>
                  <p:cNvPr id="6" name="TextBox 5">
                    <a:extLst>
                      <a:ext uri="{FF2B5EF4-FFF2-40B4-BE49-F238E27FC236}">
                        <a16:creationId xmlns:a16="http://schemas.microsoft.com/office/drawing/2014/main" id="{8EBAF83B-94C9-86C7-CBEC-7873F4D9A7AC}"/>
                      </a:ext>
                    </a:extLst>
                  </p:cNvPr>
                  <p:cNvSpPr txBox="1">
                    <a:spLocks noRot="1" noChangeAspect="1" noMove="1" noResize="1" noEditPoints="1" noAdjustHandles="1" noChangeArrowheads="1" noChangeShapeType="1" noTextEdit="1"/>
                  </p:cNvSpPr>
                  <p:nvPr/>
                </p:nvSpPr>
                <p:spPr>
                  <a:xfrm>
                    <a:off x="1644777" y="3374171"/>
                    <a:ext cx="516487" cy="307777"/>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D8DF547-4C7E-F831-CDCC-E180D2760BF5}"/>
                  </a:ext>
                </a:extLst>
              </p:cNvPr>
              <p:cNvSpPr txBox="1"/>
              <p:nvPr/>
            </p:nvSpPr>
            <p:spPr>
              <a:xfrm>
                <a:off x="1037479" y="1472595"/>
                <a:ext cx="1563441" cy="307777"/>
              </a:xfrm>
              <a:prstGeom prst="rect">
                <a:avLst/>
              </a:prstGeom>
              <a:noFill/>
            </p:spPr>
            <p:txBody>
              <a:bodyPr wrap="none" rtlCol="0">
                <a:spAutoFit/>
              </a:bodyPr>
              <a:lstStyle/>
              <a:p>
                <a:r>
                  <a:rPr lang="en-US" sz="1400" dirty="0"/>
                  <a:t>Convolution Filter</a:t>
                </a:r>
              </a:p>
            </p:txBody>
          </p:sp>
        </p:grpSp>
        <p:pic>
          <p:nvPicPr>
            <p:cNvPr id="2052" name="Picture 4">
              <a:extLst>
                <a:ext uri="{FF2B5EF4-FFF2-40B4-BE49-F238E27FC236}">
                  <a16:creationId xmlns:a16="http://schemas.microsoft.com/office/drawing/2014/main" id="{7ED71BDE-F171-AE9D-CDD1-DDE02A47A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363" y="2315609"/>
              <a:ext cx="4977453" cy="26732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60D9851-8536-E015-EB5E-0BC33A6E29F5}"/>
                </a:ext>
              </a:extLst>
            </p:cNvPr>
            <p:cNvSpPr txBox="1"/>
            <p:nvPr/>
          </p:nvSpPr>
          <p:spPr>
            <a:xfrm>
              <a:off x="6257892" y="2849181"/>
              <a:ext cx="922047" cy="646331"/>
            </a:xfrm>
            <a:prstGeom prst="rect">
              <a:avLst/>
            </a:prstGeom>
            <a:noFill/>
          </p:spPr>
          <p:txBody>
            <a:bodyPr wrap="none" rtlCol="0">
              <a:spAutoFit/>
            </a:bodyPr>
            <a:lstStyle/>
            <a:p>
              <a:pPr algn="ctr"/>
              <a:r>
                <a:rPr lang="en-US" dirty="0"/>
                <a:t>Slide &amp; </a:t>
              </a:r>
            </a:p>
            <a:p>
              <a:pPr algn="ctr"/>
              <a:r>
                <a:rPr lang="en-US" dirty="0"/>
                <a:t>Repeat</a:t>
              </a:r>
            </a:p>
          </p:txBody>
        </p:sp>
      </p:grpSp>
    </p:spTree>
    <p:extLst>
      <p:ext uri="{BB962C8B-B14F-4D97-AF65-F5344CB8AC3E}">
        <p14:creationId xmlns:p14="http://schemas.microsoft.com/office/powerpoint/2010/main" val="4279527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A630C-E3DB-1B29-E359-E9519D2B3BDC}"/>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9966DA86-2E92-79A7-79D7-E90EFE0F96D7}"/>
              </a:ext>
            </a:extLst>
          </p:cNvPr>
          <p:cNvSpPr>
            <a:spLocks noGrp="1"/>
          </p:cNvSpPr>
          <p:nvPr>
            <p:ph type="title"/>
          </p:nvPr>
        </p:nvSpPr>
        <p:spPr>
          <a:xfrm>
            <a:off x="716413" y="116986"/>
            <a:ext cx="7814940" cy="1015619"/>
          </a:xfrm>
        </p:spPr>
        <p:txBody>
          <a:bodyPr>
            <a:normAutofit fontScale="90000"/>
          </a:bodyPr>
          <a:lstStyle/>
          <a:p>
            <a:r>
              <a:rPr lang="en-US" sz="4000" dirty="0"/>
              <a:t>Convolutional Neural Networks (CNNs)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9A4899FD-4D41-91B7-3011-7107678A4087}"/>
                  </a:ext>
                </a:extLst>
              </p:cNvPr>
              <p:cNvSpPr>
                <a:spLocks noGrp="1"/>
              </p:cNvSpPr>
              <p:nvPr>
                <p:ph idx="1"/>
              </p:nvPr>
            </p:nvSpPr>
            <p:spPr>
              <a:xfrm>
                <a:off x="838200" y="1132605"/>
                <a:ext cx="8132920" cy="5349240"/>
              </a:xfrm>
            </p:spPr>
            <p:txBody>
              <a:bodyPr>
                <a:normAutofit lnSpcReduction="10000"/>
              </a:bodyPr>
              <a:lstStyle/>
              <a:p>
                <a:r>
                  <a:rPr lang="en-US" sz="2000" dirty="0"/>
                  <a:t>CNNs are used for image recognition, classification, and object detection.</a:t>
                </a:r>
              </a:p>
              <a:p>
                <a:r>
                  <a:rPr lang="en-US" sz="2000" dirty="0"/>
                  <a:t>Each layer applies convolutional filters to its input, extracting useful features (feature maps) from multiple regions of the image, such as shapes, edges and color.</a:t>
                </a:r>
              </a:p>
              <a:p>
                <a:r>
                  <a:rPr lang="en-US" sz="2000" dirty="0"/>
                  <a:t>These filters are neurons trained by the Neural Network.</a:t>
                </a:r>
              </a:p>
              <a:p>
                <a:r>
                  <a:rPr lang="en-US" sz="2000" dirty="0"/>
                  <a:t>A convolutional layer is defined by:</a:t>
                </a:r>
              </a:p>
              <a:p>
                <a:pPr lvl="1">
                  <a:buFont typeface="Wingdings" panose="05000000000000000000" pitchFamily="2" charset="2"/>
                  <a:buChar char="Ø"/>
                </a:pPr>
                <a:r>
                  <a:rPr lang="en-US" sz="1600" b="1" dirty="0"/>
                  <a:t>Number of Filters</a:t>
                </a:r>
                <a:r>
                  <a:rPr lang="en-US" sz="1600" dirty="0"/>
                  <a:t>: the number of the applied filters.</a:t>
                </a:r>
              </a:p>
              <a:p>
                <a:pPr lvl="1">
                  <a:buFont typeface="Wingdings" panose="05000000000000000000" pitchFamily="2" charset="2"/>
                  <a:buChar char="Ø"/>
                </a:pPr>
                <a:r>
                  <a:rPr lang="en-US" sz="1600" b="1" dirty="0"/>
                  <a:t>Kernel Size</a:t>
                </a:r>
                <a:r>
                  <a:rPr lang="en-US" sz="1600" dirty="0"/>
                  <a:t>: the size of the filter.</a:t>
                </a:r>
              </a:p>
              <a:p>
                <a:pPr lvl="1">
                  <a:buFont typeface="Wingdings" panose="05000000000000000000" pitchFamily="2" charset="2"/>
                  <a:buChar char="Ø"/>
                </a:pPr>
                <a:r>
                  <a:rPr lang="en-US" sz="1600" b="1" dirty="0"/>
                  <a:t>Stride</a:t>
                </a:r>
                <a:r>
                  <a:rPr lang="en-US" sz="1600" dirty="0"/>
                  <a:t>: the slide steps of the filter.</a:t>
                </a:r>
              </a:p>
              <a:p>
                <a:pPr lvl="1">
                  <a:buFont typeface="Wingdings" panose="05000000000000000000" pitchFamily="2" charset="2"/>
                  <a:buChar char="Ø"/>
                </a:pPr>
                <a:r>
                  <a:rPr lang="en-US" sz="1600" b="1" dirty="0"/>
                  <a:t>Padding</a:t>
                </a:r>
                <a:r>
                  <a:rPr lang="en-US" sz="1600" dirty="0"/>
                  <a:t>: Whether to fill the images of a feature map with zeros, to preserve its dimensions.</a:t>
                </a:r>
              </a:p>
              <a:p>
                <a:r>
                  <a:rPr lang="en-US" sz="2000" dirty="0"/>
                  <a:t>It is also recommended to use a regularization method (e.g., batch normalization or dropout) followed after the convolution layer, followed by an activation function.</a:t>
                </a:r>
              </a:p>
              <a:p>
                <a:pPr lvl="1">
                  <a:buFont typeface="Wingdings" panose="05000000000000000000" pitchFamily="2" charset="2"/>
                  <a:buChar char="Ø"/>
                </a:pPr>
                <a:r>
                  <a:rPr lang="en-US" sz="1800" dirty="0"/>
                  <a:t>Typically, batch normalization and </a:t>
                </a:r>
                <a14:m>
                  <m:oMath xmlns:m="http://schemas.openxmlformats.org/officeDocument/2006/math">
                    <m:r>
                      <a:rPr lang="en-US" sz="1800" i="1" dirty="0" smtClean="0">
                        <a:latin typeface="Cambria Math" panose="02040503050406030204" pitchFamily="18" charset="0"/>
                      </a:rPr>
                      <m:t>𝑅𝑒𝐿𝑈</m:t>
                    </m:r>
                  </m:oMath>
                </a14:m>
                <a:r>
                  <a:rPr lang="en-US" sz="1800" dirty="0"/>
                  <a:t> are used.</a:t>
                </a:r>
              </a:p>
              <a:p>
                <a:r>
                  <a:rPr lang="en-US" sz="2000" dirty="0"/>
                  <a:t>The output of a convolutional neural network connects into a Fully-Connected Network (MLP).</a:t>
                </a:r>
              </a:p>
            </p:txBody>
          </p:sp>
        </mc:Choice>
        <mc:Fallback xmlns="">
          <p:sp>
            <p:nvSpPr>
              <p:cNvPr id="3" name="Θέση περιεχομένου 2">
                <a:extLst>
                  <a:ext uri="{FF2B5EF4-FFF2-40B4-BE49-F238E27FC236}">
                    <a16:creationId xmlns:a16="http://schemas.microsoft.com/office/drawing/2014/main" id="{9A4899FD-4D41-91B7-3011-7107678A4087}"/>
                  </a:ext>
                </a:extLst>
              </p:cNvPr>
              <p:cNvSpPr>
                <a:spLocks noGrp="1" noRot="1" noChangeAspect="1" noMove="1" noResize="1" noEditPoints="1" noAdjustHandles="1" noChangeArrowheads="1" noChangeShapeType="1" noTextEdit="1"/>
              </p:cNvSpPr>
              <p:nvPr>
                <p:ph idx="1"/>
              </p:nvPr>
            </p:nvSpPr>
            <p:spPr>
              <a:xfrm>
                <a:off x="838200" y="1132605"/>
                <a:ext cx="8132920" cy="5349240"/>
              </a:xfrm>
              <a:blipFill>
                <a:blip r:embed="rId2"/>
                <a:stretch>
                  <a:fillRect l="-675" t="-1596"/>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A12EC19E-4BDF-84AE-E86D-90AE9866FC7C}"/>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4084390B-4923-823E-5D17-A4ABB59D2A63}"/>
              </a:ext>
            </a:extLst>
          </p:cNvPr>
          <p:cNvSpPr>
            <a:spLocks noGrp="1"/>
          </p:cNvSpPr>
          <p:nvPr>
            <p:ph type="sldNum" sz="quarter" idx="12"/>
          </p:nvPr>
        </p:nvSpPr>
        <p:spPr/>
        <p:txBody>
          <a:bodyPr/>
          <a:lstStyle/>
          <a:p>
            <a:fld id="{4ACA1919-B5C6-4827-8B15-372F46BB4020}" type="slidenum">
              <a:rPr lang="en-US" smtClean="0"/>
              <a:t>52</a:t>
            </a:fld>
            <a:endParaRPr lang="en-US" dirty="0"/>
          </a:p>
        </p:txBody>
      </p:sp>
      <p:grpSp>
        <p:nvGrpSpPr>
          <p:cNvPr id="28" name="Ομάδα 27">
            <a:extLst>
              <a:ext uri="{FF2B5EF4-FFF2-40B4-BE49-F238E27FC236}">
                <a16:creationId xmlns:a16="http://schemas.microsoft.com/office/drawing/2014/main" id="{CCC54C81-6A01-C5EF-05AA-8225AB862879}"/>
              </a:ext>
            </a:extLst>
          </p:cNvPr>
          <p:cNvGrpSpPr/>
          <p:nvPr/>
        </p:nvGrpSpPr>
        <p:grpSpPr>
          <a:xfrm>
            <a:off x="8610600" y="257018"/>
            <a:ext cx="3459152" cy="3179418"/>
            <a:chOff x="8718382" y="2005134"/>
            <a:chExt cx="3459152" cy="3179418"/>
          </a:xfrm>
        </p:grpSpPr>
        <p:grpSp>
          <p:nvGrpSpPr>
            <p:cNvPr id="15" name="Ομάδα 14">
              <a:extLst>
                <a:ext uri="{FF2B5EF4-FFF2-40B4-BE49-F238E27FC236}">
                  <a16:creationId xmlns:a16="http://schemas.microsoft.com/office/drawing/2014/main" id="{63CF6767-A65A-1BBF-7EB9-7E080B3CA92F}"/>
                </a:ext>
              </a:extLst>
            </p:cNvPr>
            <p:cNvGrpSpPr/>
            <p:nvPr/>
          </p:nvGrpSpPr>
          <p:grpSpPr>
            <a:xfrm>
              <a:off x="8942236" y="2005134"/>
              <a:ext cx="2801249" cy="2810086"/>
              <a:chOff x="9043298" y="2319699"/>
              <a:chExt cx="2801249" cy="2810086"/>
            </a:xfrm>
          </p:grpSpPr>
          <p:pic>
            <p:nvPicPr>
              <p:cNvPr id="17" name="Εικόνα 16">
                <a:extLst>
                  <a:ext uri="{FF2B5EF4-FFF2-40B4-BE49-F238E27FC236}">
                    <a16:creationId xmlns:a16="http://schemas.microsoft.com/office/drawing/2014/main" id="{BF7154F8-7E87-061F-8236-D2503030834C}"/>
                  </a:ext>
                </a:extLst>
              </p:cNvPr>
              <p:cNvPicPr>
                <a:picLocks noChangeAspect="1"/>
              </p:cNvPicPr>
              <p:nvPr/>
            </p:nvPicPr>
            <p:blipFill>
              <a:blip r:embed="rId3"/>
              <a:stretch>
                <a:fillRect/>
              </a:stretch>
            </p:blipFill>
            <p:spPr>
              <a:xfrm>
                <a:off x="9043298" y="2319699"/>
                <a:ext cx="2801249" cy="281008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AAB397-854A-AC78-51AB-796D2608A9CA}"/>
                      </a:ext>
                    </a:extLst>
                  </p:cNvPr>
                  <p:cNvSpPr txBox="1"/>
                  <p:nvPr/>
                </p:nvSpPr>
                <p:spPr>
                  <a:xfrm>
                    <a:off x="9286875" y="2619375"/>
                    <a:ext cx="509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𝑤</m:t>
                              </m:r>
                            </m:e>
                            <m:sub>
                              <m:r>
                                <a:rPr lang="el-GR" b="0" i="1" smtClean="0">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96AAB397-854A-AC78-51AB-796D2608A9CA}"/>
                      </a:ext>
                    </a:extLst>
                  </p:cNvPr>
                  <p:cNvSpPr txBox="1">
                    <a:spLocks noRot="1" noChangeAspect="1" noMove="1" noResize="1" noEditPoints="1" noAdjustHandles="1" noChangeArrowheads="1" noChangeShapeType="1" noTextEdit="1"/>
                  </p:cNvSpPr>
                  <p:nvPr/>
                </p:nvSpPr>
                <p:spPr>
                  <a:xfrm>
                    <a:off x="9286875" y="2619375"/>
                    <a:ext cx="50982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69FC4A-96DF-9250-D719-1028975E277F}"/>
                      </a:ext>
                    </a:extLst>
                  </p:cNvPr>
                  <p:cNvSpPr txBox="1"/>
                  <p:nvPr/>
                </p:nvSpPr>
                <p:spPr>
                  <a:xfrm>
                    <a:off x="10189012" y="2619375"/>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F669FC4A-96DF-9250-D719-1028975E277F}"/>
                      </a:ext>
                    </a:extLst>
                  </p:cNvPr>
                  <p:cNvSpPr txBox="1">
                    <a:spLocks noRot="1" noChangeAspect="1" noMove="1" noResize="1" noEditPoints="1" noAdjustHandles="1" noChangeArrowheads="1" noChangeShapeType="1" noTextEdit="1"/>
                  </p:cNvSpPr>
                  <p:nvPr/>
                </p:nvSpPr>
                <p:spPr>
                  <a:xfrm>
                    <a:off x="10189012" y="2619375"/>
                    <a:ext cx="51514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07B1499-5814-B77B-523A-A53C6E65D9AB}"/>
                      </a:ext>
                    </a:extLst>
                  </p:cNvPr>
                  <p:cNvSpPr txBox="1"/>
                  <p:nvPr/>
                </p:nvSpPr>
                <p:spPr>
                  <a:xfrm>
                    <a:off x="11112456" y="2619375"/>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20" name="TextBox 19">
                    <a:extLst>
                      <a:ext uri="{FF2B5EF4-FFF2-40B4-BE49-F238E27FC236}">
                        <a16:creationId xmlns:a16="http://schemas.microsoft.com/office/drawing/2014/main" id="{407B1499-5814-B77B-523A-A53C6E65D9AB}"/>
                      </a:ext>
                    </a:extLst>
                  </p:cNvPr>
                  <p:cNvSpPr txBox="1">
                    <a:spLocks noRot="1" noChangeAspect="1" noMove="1" noResize="1" noEditPoints="1" noAdjustHandles="1" noChangeArrowheads="1" noChangeShapeType="1" noTextEdit="1"/>
                  </p:cNvSpPr>
                  <p:nvPr/>
                </p:nvSpPr>
                <p:spPr>
                  <a:xfrm>
                    <a:off x="11112456" y="2619375"/>
                    <a:ext cx="51514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81F69A-9311-B8DB-14E6-2D7F36DEB861}"/>
                      </a:ext>
                    </a:extLst>
                  </p:cNvPr>
                  <p:cNvSpPr txBox="1"/>
                  <p:nvPr/>
                </p:nvSpPr>
                <p:spPr>
                  <a:xfrm>
                    <a:off x="9289132" y="3540076"/>
                    <a:ext cx="5081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21" name="TextBox 20">
                    <a:extLst>
                      <a:ext uri="{FF2B5EF4-FFF2-40B4-BE49-F238E27FC236}">
                        <a16:creationId xmlns:a16="http://schemas.microsoft.com/office/drawing/2014/main" id="{A881F69A-9311-B8DB-14E6-2D7F36DEB861}"/>
                      </a:ext>
                    </a:extLst>
                  </p:cNvPr>
                  <p:cNvSpPr txBox="1">
                    <a:spLocks noRot="1" noChangeAspect="1" noMove="1" noResize="1" noEditPoints="1" noAdjustHandles="1" noChangeArrowheads="1" noChangeShapeType="1" noTextEdit="1"/>
                  </p:cNvSpPr>
                  <p:nvPr/>
                </p:nvSpPr>
                <p:spPr>
                  <a:xfrm>
                    <a:off x="9289132" y="3540076"/>
                    <a:ext cx="50815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EDC4D16-2598-2E0C-CAC4-F95B30548D2B}"/>
                      </a:ext>
                    </a:extLst>
                  </p:cNvPr>
                  <p:cNvSpPr txBox="1"/>
                  <p:nvPr/>
                </p:nvSpPr>
                <p:spPr>
                  <a:xfrm>
                    <a:off x="10189012" y="3494969"/>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5</m:t>
                              </m:r>
                            </m:sub>
                          </m:sSub>
                        </m:oMath>
                      </m:oMathPara>
                    </a14:m>
                    <a:endParaRPr lang="en-US" dirty="0"/>
                  </a:p>
                </p:txBody>
              </p:sp>
            </mc:Choice>
            <mc:Fallback xmlns="">
              <p:sp>
                <p:nvSpPr>
                  <p:cNvPr id="22" name="TextBox 21">
                    <a:extLst>
                      <a:ext uri="{FF2B5EF4-FFF2-40B4-BE49-F238E27FC236}">
                        <a16:creationId xmlns:a16="http://schemas.microsoft.com/office/drawing/2014/main" id="{9EDC4D16-2598-2E0C-CAC4-F95B30548D2B}"/>
                      </a:ext>
                    </a:extLst>
                  </p:cNvPr>
                  <p:cNvSpPr txBox="1">
                    <a:spLocks noRot="1" noChangeAspect="1" noMove="1" noResize="1" noEditPoints="1" noAdjustHandles="1" noChangeArrowheads="1" noChangeShapeType="1" noTextEdit="1"/>
                  </p:cNvSpPr>
                  <p:nvPr/>
                </p:nvSpPr>
                <p:spPr>
                  <a:xfrm>
                    <a:off x="10189012" y="3494969"/>
                    <a:ext cx="51514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D39C710-3AA9-A8AE-974F-95769E73FD3E}"/>
                      </a:ext>
                    </a:extLst>
                  </p:cNvPr>
                  <p:cNvSpPr txBox="1"/>
                  <p:nvPr/>
                </p:nvSpPr>
                <p:spPr>
                  <a:xfrm>
                    <a:off x="11112456" y="3568136"/>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6</m:t>
                              </m:r>
                            </m:sub>
                          </m:sSub>
                        </m:oMath>
                      </m:oMathPara>
                    </a14:m>
                    <a:endParaRPr lang="en-US" dirty="0"/>
                  </a:p>
                </p:txBody>
              </p:sp>
            </mc:Choice>
            <mc:Fallback xmlns="">
              <p:sp>
                <p:nvSpPr>
                  <p:cNvPr id="23" name="TextBox 22">
                    <a:extLst>
                      <a:ext uri="{FF2B5EF4-FFF2-40B4-BE49-F238E27FC236}">
                        <a16:creationId xmlns:a16="http://schemas.microsoft.com/office/drawing/2014/main" id="{DD39C710-3AA9-A8AE-974F-95769E73FD3E}"/>
                      </a:ext>
                    </a:extLst>
                  </p:cNvPr>
                  <p:cNvSpPr txBox="1">
                    <a:spLocks noRot="1" noChangeAspect="1" noMove="1" noResize="1" noEditPoints="1" noAdjustHandles="1" noChangeArrowheads="1" noChangeShapeType="1" noTextEdit="1"/>
                  </p:cNvSpPr>
                  <p:nvPr/>
                </p:nvSpPr>
                <p:spPr>
                  <a:xfrm>
                    <a:off x="11112456" y="3568136"/>
                    <a:ext cx="51514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8252A2B-22EE-FE41-3142-7BC06B951DF7}"/>
                      </a:ext>
                    </a:extLst>
                  </p:cNvPr>
                  <p:cNvSpPr txBox="1"/>
                  <p:nvPr/>
                </p:nvSpPr>
                <p:spPr>
                  <a:xfrm>
                    <a:off x="9286875" y="4400899"/>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7</m:t>
                              </m:r>
                            </m:sub>
                          </m:sSub>
                        </m:oMath>
                      </m:oMathPara>
                    </a14:m>
                    <a:endParaRPr lang="en-US" dirty="0"/>
                  </a:p>
                </p:txBody>
              </p:sp>
            </mc:Choice>
            <mc:Fallback xmlns="">
              <p:sp>
                <p:nvSpPr>
                  <p:cNvPr id="24" name="TextBox 23">
                    <a:extLst>
                      <a:ext uri="{FF2B5EF4-FFF2-40B4-BE49-F238E27FC236}">
                        <a16:creationId xmlns:a16="http://schemas.microsoft.com/office/drawing/2014/main" id="{68252A2B-22EE-FE41-3142-7BC06B951DF7}"/>
                      </a:ext>
                    </a:extLst>
                  </p:cNvPr>
                  <p:cNvSpPr txBox="1">
                    <a:spLocks noRot="1" noChangeAspect="1" noMove="1" noResize="1" noEditPoints="1" noAdjustHandles="1" noChangeArrowheads="1" noChangeShapeType="1" noTextEdit="1"/>
                  </p:cNvSpPr>
                  <p:nvPr/>
                </p:nvSpPr>
                <p:spPr>
                  <a:xfrm>
                    <a:off x="9286875" y="4400899"/>
                    <a:ext cx="51514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7F5CA50-8D03-BDB5-527F-E4C7801AA1F8}"/>
                      </a:ext>
                    </a:extLst>
                  </p:cNvPr>
                  <p:cNvSpPr txBox="1"/>
                  <p:nvPr/>
                </p:nvSpPr>
                <p:spPr>
                  <a:xfrm>
                    <a:off x="10236385" y="4428768"/>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77F5CA50-8D03-BDB5-527F-E4C7801AA1F8}"/>
                      </a:ext>
                    </a:extLst>
                  </p:cNvPr>
                  <p:cNvSpPr txBox="1">
                    <a:spLocks noRot="1" noChangeAspect="1" noMove="1" noResize="1" noEditPoints="1" noAdjustHandles="1" noChangeArrowheads="1" noChangeShapeType="1" noTextEdit="1"/>
                  </p:cNvSpPr>
                  <p:nvPr/>
                </p:nvSpPr>
                <p:spPr>
                  <a:xfrm>
                    <a:off x="10236385" y="4428768"/>
                    <a:ext cx="51514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B11AB2D-8028-AAE6-D6D5-80EB41F2DD72}"/>
                      </a:ext>
                    </a:extLst>
                  </p:cNvPr>
                  <p:cNvSpPr txBox="1"/>
                  <p:nvPr/>
                </p:nvSpPr>
                <p:spPr>
                  <a:xfrm>
                    <a:off x="11112456" y="4428768"/>
                    <a:ext cx="510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9</m:t>
                              </m:r>
                            </m:sub>
                          </m:sSub>
                        </m:oMath>
                      </m:oMathPara>
                    </a14:m>
                    <a:endParaRPr lang="en-US" dirty="0"/>
                  </a:p>
                </p:txBody>
              </p:sp>
            </mc:Choice>
            <mc:Fallback xmlns="">
              <p:sp>
                <p:nvSpPr>
                  <p:cNvPr id="26" name="TextBox 25">
                    <a:extLst>
                      <a:ext uri="{FF2B5EF4-FFF2-40B4-BE49-F238E27FC236}">
                        <a16:creationId xmlns:a16="http://schemas.microsoft.com/office/drawing/2014/main" id="{7B11AB2D-8028-AAE6-D6D5-80EB41F2DD72}"/>
                      </a:ext>
                    </a:extLst>
                  </p:cNvPr>
                  <p:cNvSpPr txBox="1">
                    <a:spLocks noRot="1" noChangeAspect="1" noMove="1" noResize="1" noEditPoints="1" noAdjustHandles="1" noChangeArrowheads="1" noChangeShapeType="1" noTextEdit="1"/>
                  </p:cNvSpPr>
                  <p:nvPr/>
                </p:nvSpPr>
                <p:spPr>
                  <a:xfrm>
                    <a:off x="11112456" y="4428768"/>
                    <a:ext cx="510333"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2701B0-0D6C-C343-4C20-1FE0E233E0A7}"/>
                    </a:ext>
                  </a:extLst>
                </p:cNvPr>
                <p:cNvSpPr txBox="1"/>
                <p:nvPr/>
              </p:nvSpPr>
              <p:spPr>
                <a:xfrm>
                  <a:off x="8718382" y="4815220"/>
                  <a:ext cx="3459152" cy="369332"/>
                </a:xfrm>
                <a:prstGeom prst="rect">
                  <a:avLst/>
                </a:prstGeom>
                <a:noFill/>
              </p:spPr>
              <p:txBody>
                <a:bodyPr wrap="none" rtlCol="0">
                  <a:spAutoFit/>
                </a:bodyPr>
                <a:lstStyle/>
                <a:p>
                  <a:r>
                    <a:rPr lang="en-US" dirty="0"/>
                    <a:t>Neuron as Filter with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×3</m:t>
                      </m:r>
                    </m:oMath>
                  </a14:m>
                  <a:r>
                    <a:rPr lang="en-US" dirty="0"/>
                    <a:t> kernel</a:t>
                  </a:r>
                </a:p>
              </p:txBody>
            </p:sp>
          </mc:Choice>
          <mc:Fallback xmlns="">
            <p:sp>
              <p:nvSpPr>
                <p:cNvPr id="27" name="TextBox 26">
                  <a:extLst>
                    <a:ext uri="{FF2B5EF4-FFF2-40B4-BE49-F238E27FC236}">
                      <a16:creationId xmlns:a16="http://schemas.microsoft.com/office/drawing/2014/main" id="{672701B0-0D6C-C343-4C20-1FE0E233E0A7}"/>
                    </a:ext>
                  </a:extLst>
                </p:cNvPr>
                <p:cNvSpPr txBox="1">
                  <a:spLocks noRot="1" noChangeAspect="1" noMove="1" noResize="1" noEditPoints="1" noAdjustHandles="1" noChangeArrowheads="1" noChangeShapeType="1" noTextEdit="1"/>
                </p:cNvSpPr>
                <p:nvPr/>
              </p:nvSpPr>
              <p:spPr>
                <a:xfrm>
                  <a:off x="8718382" y="4815220"/>
                  <a:ext cx="3459152" cy="369332"/>
                </a:xfrm>
                <a:prstGeom prst="rect">
                  <a:avLst/>
                </a:prstGeom>
                <a:blipFill>
                  <a:blip r:embed="rId13"/>
                  <a:stretch>
                    <a:fillRect l="-1587" t="-6557" r="-705" b="-26230"/>
                  </a:stretch>
                </a:blipFill>
              </p:spPr>
              <p:txBody>
                <a:bodyPr/>
                <a:lstStyle/>
                <a:p>
                  <a:r>
                    <a:rPr lang="en-US">
                      <a:noFill/>
                    </a:rPr>
                    <a:t> </a:t>
                  </a:r>
                </a:p>
              </p:txBody>
            </p:sp>
          </mc:Fallback>
        </mc:AlternateContent>
      </p:grpSp>
      <p:grpSp>
        <p:nvGrpSpPr>
          <p:cNvPr id="9" name="Ομάδα 8">
            <a:extLst>
              <a:ext uri="{FF2B5EF4-FFF2-40B4-BE49-F238E27FC236}">
                <a16:creationId xmlns:a16="http://schemas.microsoft.com/office/drawing/2014/main" id="{4BAC3CBD-1859-B3D9-6884-E7EE257A1E7A}"/>
              </a:ext>
            </a:extLst>
          </p:cNvPr>
          <p:cNvGrpSpPr/>
          <p:nvPr/>
        </p:nvGrpSpPr>
        <p:grpSpPr>
          <a:xfrm>
            <a:off x="9644754" y="3665565"/>
            <a:ext cx="1390844" cy="2302107"/>
            <a:chOff x="9428320" y="4213998"/>
            <a:chExt cx="1390844" cy="2302107"/>
          </a:xfrm>
        </p:grpSpPr>
        <p:pic>
          <p:nvPicPr>
            <p:cNvPr id="7" name="Εικόνα 6" descr="Εικόνα που περιέχει κείμενο, γραμματοσειρά, γραμμή, σύμβολο&#10;&#10;Το περιεχόμενο που δημιουργείται από AI ενδέχεται να είναι εσφαλμένο.">
              <a:extLst>
                <a:ext uri="{FF2B5EF4-FFF2-40B4-BE49-F238E27FC236}">
                  <a16:creationId xmlns:a16="http://schemas.microsoft.com/office/drawing/2014/main" id="{108AEA1F-3F4B-E953-42FF-E14601103AD9}"/>
                </a:ext>
              </a:extLst>
            </p:cNvPr>
            <p:cNvPicPr>
              <a:picLocks noChangeAspect="1"/>
            </p:cNvPicPr>
            <p:nvPr/>
          </p:nvPicPr>
          <p:blipFill>
            <a:blip r:embed="rId14"/>
            <a:stretch>
              <a:fillRect/>
            </a:stretch>
          </p:blipFill>
          <p:spPr>
            <a:xfrm>
              <a:off x="9428320" y="4610839"/>
              <a:ext cx="1390844" cy="1905266"/>
            </a:xfrm>
            <a:prstGeom prst="rect">
              <a:avLst/>
            </a:prstGeom>
          </p:spPr>
        </p:pic>
        <p:sp>
          <p:nvSpPr>
            <p:cNvPr id="8" name="TextBox 7">
              <a:extLst>
                <a:ext uri="{FF2B5EF4-FFF2-40B4-BE49-F238E27FC236}">
                  <a16:creationId xmlns:a16="http://schemas.microsoft.com/office/drawing/2014/main" id="{B2198AD0-8AAD-CE4C-6187-3696D6E6CACD}"/>
                </a:ext>
              </a:extLst>
            </p:cNvPr>
            <p:cNvSpPr txBox="1"/>
            <p:nvPr/>
          </p:nvSpPr>
          <p:spPr>
            <a:xfrm>
              <a:off x="9456355" y="4213998"/>
              <a:ext cx="1362809" cy="369332"/>
            </a:xfrm>
            <a:prstGeom prst="rect">
              <a:avLst/>
            </a:prstGeom>
            <a:noFill/>
          </p:spPr>
          <p:txBody>
            <a:bodyPr wrap="none" rtlCol="0">
              <a:spAutoFit/>
            </a:bodyPr>
            <a:lstStyle/>
            <a:p>
              <a:r>
                <a:rPr lang="en-US" dirty="0"/>
                <a:t>Input Image</a:t>
              </a:r>
            </a:p>
          </p:txBody>
        </p:sp>
      </p:grpSp>
    </p:spTree>
    <p:extLst>
      <p:ext uri="{BB962C8B-B14F-4D97-AF65-F5344CB8AC3E}">
        <p14:creationId xmlns:p14="http://schemas.microsoft.com/office/powerpoint/2010/main" val="3077067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D00D58D-E9AE-BBF8-5BDD-E3BBEA3F6177}"/>
              </a:ext>
            </a:extLst>
          </p:cNvPr>
          <p:cNvSpPr>
            <a:spLocks noGrp="1"/>
          </p:cNvSpPr>
          <p:nvPr>
            <p:ph type="title"/>
          </p:nvPr>
        </p:nvSpPr>
        <p:spPr>
          <a:xfrm>
            <a:off x="838200" y="136525"/>
            <a:ext cx="10515600" cy="1325563"/>
          </a:xfrm>
        </p:spPr>
        <p:txBody>
          <a:bodyPr/>
          <a:lstStyle/>
          <a:p>
            <a:r>
              <a:rPr lang="en-US" dirty="0"/>
              <a:t>Convolutional Layer in </a:t>
            </a:r>
            <a:r>
              <a:rPr lang="en-US" i="1" dirty="0"/>
              <a:t>ResNet</a:t>
            </a:r>
          </a:p>
        </p:txBody>
      </p:sp>
      <p:sp>
        <p:nvSpPr>
          <p:cNvPr id="4" name="Θέση υποσέλιδου 3">
            <a:extLst>
              <a:ext uri="{FF2B5EF4-FFF2-40B4-BE49-F238E27FC236}">
                <a16:creationId xmlns:a16="http://schemas.microsoft.com/office/drawing/2014/main" id="{071442A6-E4E0-7F07-96FB-AB3F0ED7096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D8DA5F50-AB43-2D2B-EC26-652F5537F865}"/>
              </a:ext>
            </a:extLst>
          </p:cNvPr>
          <p:cNvSpPr>
            <a:spLocks noGrp="1"/>
          </p:cNvSpPr>
          <p:nvPr>
            <p:ph type="sldNum" sz="quarter" idx="12"/>
          </p:nvPr>
        </p:nvSpPr>
        <p:spPr/>
        <p:txBody>
          <a:bodyPr/>
          <a:lstStyle/>
          <a:p>
            <a:fld id="{4ACA1919-B5C6-4827-8B15-372F46BB4020}" type="slidenum">
              <a:rPr lang="en-US" smtClean="0"/>
              <a:t>53</a:t>
            </a:fld>
            <a:endParaRPr lang="en-US"/>
          </a:p>
        </p:txBody>
      </p:sp>
      <p:grpSp>
        <p:nvGrpSpPr>
          <p:cNvPr id="11" name="Ομάδα 10">
            <a:extLst>
              <a:ext uri="{FF2B5EF4-FFF2-40B4-BE49-F238E27FC236}">
                <a16:creationId xmlns:a16="http://schemas.microsoft.com/office/drawing/2014/main" id="{1F9CAC82-452C-530C-BCFD-467F1ABD807D}"/>
              </a:ext>
            </a:extLst>
          </p:cNvPr>
          <p:cNvGrpSpPr/>
          <p:nvPr/>
        </p:nvGrpSpPr>
        <p:grpSpPr>
          <a:xfrm>
            <a:off x="2920174" y="1964055"/>
            <a:ext cx="6486525" cy="4114800"/>
            <a:chOff x="2938462" y="1653159"/>
            <a:chExt cx="6486525" cy="4114800"/>
          </a:xfrm>
        </p:grpSpPr>
        <p:pic>
          <p:nvPicPr>
            <p:cNvPr id="7" name="Εικόνα 6">
              <a:extLst>
                <a:ext uri="{FF2B5EF4-FFF2-40B4-BE49-F238E27FC236}">
                  <a16:creationId xmlns:a16="http://schemas.microsoft.com/office/drawing/2014/main" id="{DB68494F-C3AA-C113-F62D-7A9EABA0E017}"/>
                </a:ext>
              </a:extLst>
            </p:cNvPr>
            <p:cNvPicPr>
              <a:picLocks noChangeAspect="1"/>
            </p:cNvPicPr>
            <p:nvPr/>
          </p:nvPicPr>
          <p:blipFill>
            <a:blip r:embed="rId2"/>
            <a:stretch>
              <a:fillRect/>
            </a:stretch>
          </p:blipFill>
          <p:spPr>
            <a:xfrm>
              <a:off x="2938462" y="1653159"/>
              <a:ext cx="6486525" cy="4114800"/>
            </a:xfrm>
            <a:prstGeom prst="rect">
              <a:avLst/>
            </a:prstGeom>
          </p:spPr>
        </p:pic>
        <p:sp>
          <p:nvSpPr>
            <p:cNvPr id="10" name="Βέλος: Δεξιό 9">
              <a:extLst>
                <a:ext uri="{FF2B5EF4-FFF2-40B4-BE49-F238E27FC236}">
                  <a16:creationId xmlns:a16="http://schemas.microsoft.com/office/drawing/2014/main" id="{ED31D9EF-363B-B6C9-AB01-6558B2F54A62}"/>
                </a:ext>
              </a:extLst>
            </p:cNvPr>
            <p:cNvSpPr/>
            <p:nvPr/>
          </p:nvSpPr>
          <p:spPr>
            <a:xfrm>
              <a:off x="5175504" y="3726180"/>
              <a:ext cx="566928" cy="2286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9943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355BF19-20F2-3B3A-321A-ED30FCB2DA60}"/>
              </a:ext>
            </a:extLst>
          </p:cNvPr>
          <p:cNvSpPr>
            <a:spLocks noGrp="1"/>
          </p:cNvSpPr>
          <p:nvPr>
            <p:ph type="title"/>
          </p:nvPr>
        </p:nvSpPr>
        <p:spPr>
          <a:xfrm>
            <a:off x="701040" y="136525"/>
            <a:ext cx="5257800" cy="957930"/>
          </a:xfrm>
        </p:spPr>
        <p:txBody>
          <a:bodyPr>
            <a:normAutofit/>
          </a:bodyPr>
          <a:lstStyle/>
          <a:p>
            <a:r>
              <a:rPr lang="en-US" sz="4000" dirty="0"/>
              <a:t>Strides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DD3699A1-F8A8-B9C2-1DB6-1A2A401B9552}"/>
                  </a:ext>
                </a:extLst>
              </p:cNvPr>
              <p:cNvSpPr>
                <a:spLocks noGrp="1"/>
              </p:cNvSpPr>
              <p:nvPr>
                <p:ph idx="1"/>
              </p:nvPr>
            </p:nvSpPr>
            <p:spPr>
              <a:xfrm>
                <a:off x="627888" y="1289304"/>
                <a:ext cx="6248400" cy="4992624"/>
              </a:xfrm>
            </p:spPr>
            <p:txBody>
              <a:bodyPr>
                <a:normAutofit/>
              </a:bodyPr>
              <a:lstStyle/>
              <a:p>
                <a:r>
                  <a:rPr lang="en-US" sz="2000" dirty="0"/>
                  <a:t>Their purpose is to reduce the dimensionality of an image.</a:t>
                </a:r>
              </a:p>
              <a:p>
                <a:pPr lvl="1">
                  <a:buFont typeface="Wingdings" panose="05000000000000000000" pitchFamily="2" charset="2"/>
                  <a:buChar char="Ø"/>
                </a:pPr>
                <a:r>
                  <a:rPr lang="en-US" sz="1800" dirty="0"/>
                  <a:t>By reducing the dimensionality of the input, the network essentially uses less parameters (weights).</a:t>
                </a:r>
                <a:endParaRPr lang="en-US" sz="1600" dirty="0"/>
              </a:p>
              <a:p>
                <a:r>
                  <a:rPr lang="en-US" sz="2000" dirty="0"/>
                  <a:t>The output size with stride s without padding can be calculated as:</a:t>
                </a:r>
                <a:br>
                  <a:rPr lang="en-US" sz="2000" b="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𝑂𝑢𝑡𝑝𝑢𝑡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𝐻</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𝑘</m:t>
                            </m:r>
                          </m:num>
                          <m:den>
                            <m:r>
                              <a:rPr lang="en-US" sz="2000" b="0" i="1" smtClean="0">
                                <a:latin typeface="Cambria Math" panose="02040503050406030204" pitchFamily="18" charset="0"/>
                              </a:rPr>
                              <m:t>𝑠</m:t>
                            </m:r>
                          </m:den>
                        </m:f>
                        <m:r>
                          <a:rPr lang="en-US" sz="2000" b="0" i="1" smtClean="0">
                            <a:latin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𝐻</m:t>
                            </m:r>
                            <m:r>
                              <a:rPr lang="en-US" sz="2000" i="1">
                                <a:latin typeface="Cambria Math" panose="02040503050406030204" pitchFamily="18" charset="0"/>
                              </a:rPr>
                              <m:t>−</m:t>
                            </m:r>
                            <m:r>
                              <a:rPr lang="en-US" sz="2000" i="1">
                                <a:latin typeface="Cambria Math" panose="02040503050406030204" pitchFamily="18" charset="0"/>
                              </a:rPr>
                              <m:t>𝑘</m:t>
                            </m:r>
                          </m:num>
                          <m:den>
                            <m:r>
                              <a:rPr lang="en-US" sz="2000" i="1">
                                <a:latin typeface="Cambria Math" panose="02040503050406030204" pitchFamily="18" charset="0"/>
                              </a:rPr>
                              <m:t>𝑠</m:t>
                            </m:r>
                          </m:den>
                        </m:f>
                        <m:r>
                          <a:rPr lang="en-US" sz="2000" i="1">
                            <a:latin typeface="Cambria Math" panose="02040503050406030204" pitchFamily="18" charset="0"/>
                          </a:rPr>
                          <m:t>+1</m:t>
                        </m:r>
                      </m:e>
                    </m:d>
                  </m:oMath>
                </a14:m>
                <a:endParaRPr lang="en-US" sz="2000" dirty="0"/>
              </a:p>
              <a:p>
                <a:r>
                  <a:rPr lang="en-US" sz="2000" dirty="0"/>
                  <a:t>If padding is enabled, the output size is calculated as follows:</a:t>
                </a:r>
                <a:br>
                  <a:rPr lang="en-US" sz="2000" dirty="0"/>
                </a:br>
                <a14:m>
                  <m:oMath xmlns:m="http://schemas.openxmlformats.org/officeDocument/2006/math">
                    <m:r>
                      <a:rPr lang="en-US" sz="2000" i="1">
                        <a:latin typeface="Cambria Math" panose="02040503050406030204" pitchFamily="18" charset="0"/>
                      </a:rPr>
                      <m:t>𝑂𝑢𝑡𝑝𝑢𝑡</m:t>
                    </m:r>
                    <m:d>
                      <m:dPr>
                        <m:ctrlPr>
                          <a:rPr lang="en-US" sz="2000" i="1">
                            <a:latin typeface="Cambria Math" panose="02040503050406030204" pitchFamily="18" charset="0"/>
                          </a:rPr>
                        </m:ctrlPr>
                      </m:dPr>
                      <m:e>
                        <m:r>
                          <a:rPr lang="en-US" sz="2000" i="1">
                            <a:latin typeface="Cambria Math" panose="02040503050406030204" pitchFamily="18" charset="0"/>
                          </a:rPr>
                          <m:t>𝑊</m:t>
                        </m:r>
                        <m:r>
                          <a:rPr lang="en-US" sz="2000" i="1">
                            <a:latin typeface="Cambria Math" panose="02040503050406030204" pitchFamily="18" charset="0"/>
                          </a:rPr>
                          <m:t>,</m:t>
                        </m:r>
                        <m:r>
                          <a:rPr lang="en-US" sz="2000" i="1">
                            <a:latin typeface="Cambria Math" panose="02040503050406030204" pitchFamily="18" charset="0"/>
                          </a:rPr>
                          <m:t>𝐻</m:t>
                        </m:r>
                      </m:e>
                    </m:d>
                    <m:r>
                      <a:rPr lang="en-US" sz="2000" i="1">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𝑊</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𝐻</m:t>
                              </m:r>
                            </m:e>
                            <m:e>
                              <m:r>
                                <a:rPr lang="en-US" sz="2000" b="0" i="1" smtClean="0">
                                  <a:latin typeface="Cambria Math" panose="02040503050406030204" pitchFamily="18" charset="0"/>
                                </a:rPr>
                                <m:t>𝑠</m:t>
                              </m:r>
                              <m:r>
                                <a:rPr lang="en-US" sz="2000" b="0" i="1" smtClean="0">
                                  <a:latin typeface="Cambria Math" panose="02040503050406030204" pitchFamily="18" charset="0"/>
                                </a:rPr>
                                <m:t>=1</m:t>
                              </m:r>
                            </m:e>
                          </m:mr>
                          <m:m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m:t>
                                  </m:r>
                                </m:num>
                                <m:den>
                                  <m:r>
                                    <a:rPr lang="en-US" sz="2000" b="0" i="1" smtClean="0">
                                      <a:latin typeface="Cambria Math" panose="02040503050406030204" pitchFamily="18" charset="0"/>
                                    </a:rPr>
                                    <m:t>𝑠</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𝑠</m:t>
                                  </m:r>
                                </m:den>
                              </m:f>
                            </m:e>
                            <m:e>
                              <m:r>
                                <a:rPr lang="en-US" sz="2000" b="0" i="1" smtClean="0">
                                  <a:latin typeface="Cambria Math" panose="02040503050406030204" pitchFamily="18" charset="0"/>
                                </a:rPr>
                                <m:t>𝑠</m:t>
                              </m:r>
                              <m:r>
                                <a:rPr lang="en-US" sz="2000" b="0" i="1" smtClean="0">
                                  <a:latin typeface="Cambria Math" panose="02040503050406030204" pitchFamily="18" charset="0"/>
                                </a:rPr>
                                <m:t>&gt;1</m:t>
                              </m:r>
                            </m:e>
                          </m:mr>
                        </m:m>
                      </m:e>
                    </m:d>
                  </m:oMath>
                </a14:m>
                <a:endParaRPr lang="en-US" sz="2000" dirty="0"/>
              </a:p>
              <a:p>
                <a:r>
                  <a:rPr lang="en-US" sz="2000" dirty="0"/>
                  <a:t>Padding is essential if we would like to preserve the dimensions of an input (e.g., inside a residual block).</a:t>
                </a:r>
              </a:p>
              <a:p>
                <a:pPr lvl="1"/>
                <a:endParaRPr lang="en-US" sz="1600" dirty="0"/>
              </a:p>
            </p:txBody>
          </p:sp>
        </mc:Choice>
        <mc:Fallback xmlns="">
          <p:sp>
            <p:nvSpPr>
              <p:cNvPr id="3" name="Θέση περιεχομένου 2">
                <a:extLst>
                  <a:ext uri="{FF2B5EF4-FFF2-40B4-BE49-F238E27FC236}">
                    <a16:creationId xmlns:a16="http://schemas.microsoft.com/office/drawing/2014/main" id="{DD3699A1-F8A8-B9C2-1DB6-1A2A401B9552}"/>
                  </a:ext>
                </a:extLst>
              </p:cNvPr>
              <p:cNvSpPr>
                <a:spLocks noGrp="1" noRot="1" noChangeAspect="1" noMove="1" noResize="1" noEditPoints="1" noAdjustHandles="1" noChangeArrowheads="1" noChangeShapeType="1" noTextEdit="1"/>
              </p:cNvSpPr>
              <p:nvPr>
                <p:ph idx="1"/>
              </p:nvPr>
            </p:nvSpPr>
            <p:spPr>
              <a:xfrm>
                <a:off x="627888" y="1289304"/>
                <a:ext cx="6248400" cy="4992624"/>
              </a:xfrm>
              <a:blipFill>
                <a:blip r:embed="rId2"/>
                <a:stretch>
                  <a:fillRect l="-878" t="-1221"/>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8654A909-5B11-C9A6-8316-1452BB5EF611}"/>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A7E1456A-9848-9DD0-EA42-F51251FE6B57}"/>
              </a:ext>
            </a:extLst>
          </p:cNvPr>
          <p:cNvSpPr>
            <a:spLocks noGrp="1"/>
          </p:cNvSpPr>
          <p:nvPr>
            <p:ph type="sldNum" sz="quarter" idx="12"/>
          </p:nvPr>
        </p:nvSpPr>
        <p:spPr/>
        <p:txBody>
          <a:bodyPr/>
          <a:lstStyle/>
          <a:p>
            <a:fld id="{4ACA1919-B5C6-4827-8B15-372F46BB4020}" type="slidenum">
              <a:rPr lang="en-US" smtClean="0"/>
              <a:t>54</a:t>
            </a:fld>
            <a:endParaRPr lang="en-US"/>
          </a:p>
        </p:txBody>
      </p:sp>
      <p:pic>
        <p:nvPicPr>
          <p:cNvPr id="2050" name="Picture 2" descr="Deep Learning with TensorFlow: Image Classification: Image Classification  Cheatsheet | Codecademy">
            <a:extLst>
              <a:ext uri="{FF2B5EF4-FFF2-40B4-BE49-F238E27FC236}">
                <a16:creationId xmlns:a16="http://schemas.microsoft.com/office/drawing/2014/main" id="{0A0F792B-3E47-05EB-00CB-15B00074F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850" y="2672739"/>
            <a:ext cx="5305425" cy="36836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imple explanation to filters, stride and padding in CNN | by shubham  chauhan | Medium">
            <a:extLst>
              <a:ext uri="{FF2B5EF4-FFF2-40B4-BE49-F238E27FC236}">
                <a16:creationId xmlns:a16="http://schemas.microsoft.com/office/drawing/2014/main" id="{6F427431-7543-E898-56D7-070EC6952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1626" y="250651"/>
            <a:ext cx="4114800" cy="24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9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B564877-0A12-B39B-8509-5827D30C13BE}"/>
              </a:ext>
            </a:extLst>
          </p:cNvPr>
          <p:cNvSpPr>
            <a:spLocks noGrp="1"/>
          </p:cNvSpPr>
          <p:nvPr>
            <p:ph type="title"/>
          </p:nvPr>
        </p:nvSpPr>
        <p:spPr>
          <a:xfrm>
            <a:off x="838200" y="136525"/>
            <a:ext cx="10515600" cy="988187"/>
          </a:xfrm>
        </p:spPr>
        <p:txBody>
          <a:bodyPr>
            <a:normAutofit/>
          </a:bodyPr>
          <a:lstStyle/>
          <a:p>
            <a:r>
              <a:rPr lang="en-US" sz="4000" dirty="0"/>
              <a:t>Pooling</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90EB6A77-C8FB-B6F8-3006-240FBA70639F}"/>
                  </a:ext>
                </a:extLst>
              </p:cNvPr>
              <p:cNvSpPr>
                <a:spLocks noGrp="1"/>
              </p:cNvSpPr>
              <p:nvPr>
                <p:ph idx="1"/>
              </p:nvPr>
            </p:nvSpPr>
            <p:spPr>
              <a:xfrm>
                <a:off x="838200" y="1225297"/>
                <a:ext cx="10515600" cy="2761488"/>
              </a:xfrm>
            </p:spPr>
            <p:txBody>
              <a:bodyPr>
                <a:normAutofit/>
              </a:bodyPr>
              <a:lstStyle/>
              <a:p>
                <a:r>
                  <a:rPr lang="en-US" sz="2000" dirty="0"/>
                  <a:t>Pooling is a non-linear transformation, which also reduces the dimensionality.</a:t>
                </a:r>
              </a:p>
              <a:p>
                <a:r>
                  <a:rPr lang="en-US" sz="2000" dirty="0"/>
                  <a:t>Works similarly to the filters with stride, but supports only the following 3 operations:</a:t>
                </a:r>
              </a:p>
              <a:p>
                <a:pPr lvl="1">
                  <a:buFont typeface="Wingdings" panose="05000000000000000000" pitchFamily="2" charset="2"/>
                  <a:buChar char="Ø"/>
                </a:pPr>
                <a:r>
                  <a:rPr lang="en-US" sz="1800" b="1" dirty="0"/>
                  <a:t>Min Pooling</a:t>
                </a:r>
                <a:r>
                  <a:rPr lang="en-US" sz="1800" dirty="0"/>
                  <a:t>: chooses the minimum value inside a region.</a:t>
                </a:r>
              </a:p>
              <a:p>
                <a:pPr lvl="1">
                  <a:buFont typeface="Wingdings" panose="05000000000000000000" pitchFamily="2" charset="2"/>
                  <a:buChar char="Ø"/>
                </a:pPr>
                <a:r>
                  <a:rPr lang="en-US" sz="1800" b="1" dirty="0"/>
                  <a:t>Max Pooling</a:t>
                </a:r>
                <a:r>
                  <a:rPr lang="en-US" sz="1800" dirty="0"/>
                  <a:t>: chooses the maximum value inside a region.</a:t>
                </a:r>
              </a:p>
              <a:p>
                <a:pPr lvl="1">
                  <a:buFont typeface="Wingdings" panose="05000000000000000000" pitchFamily="2" charset="2"/>
                  <a:buChar char="Ø"/>
                </a:pPr>
                <a:r>
                  <a:rPr lang="en-US" sz="1800" b="1" dirty="0"/>
                  <a:t>Average Pooling</a:t>
                </a:r>
                <a:r>
                  <a:rPr lang="en-US" sz="1800" dirty="0"/>
                  <a:t>: averages the values inside a region.</a:t>
                </a:r>
              </a:p>
              <a:p>
                <a:r>
                  <a:rPr lang="en-US" sz="2000" dirty="0"/>
                  <a:t>Pooling can be thought as a convolutional filter with size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oMath>
                </a14:m>
                <a:r>
                  <a:rPr lang="en-US" sz="2000" dirty="0"/>
                  <a:t>, but uses fixed weights that support these operations, which adds zero overhead to the network.</a:t>
                </a:r>
              </a:p>
            </p:txBody>
          </p:sp>
        </mc:Choice>
        <mc:Fallback xmlns="">
          <p:sp>
            <p:nvSpPr>
              <p:cNvPr id="3" name="Θέση περιεχομένου 2">
                <a:extLst>
                  <a:ext uri="{FF2B5EF4-FFF2-40B4-BE49-F238E27FC236}">
                    <a16:creationId xmlns:a16="http://schemas.microsoft.com/office/drawing/2014/main" id="{90EB6A77-C8FB-B6F8-3006-240FBA70639F}"/>
                  </a:ext>
                </a:extLst>
              </p:cNvPr>
              <p:cNvSpPr>
                <a:spLocks noGrp="1" noRot="1" noChangeAspect="1" noMove="1" noResize="1" noEditPoints="1" noAdjustHandles="1" noChangeArrowheads="1" noChangeShapeType="1" noTextEdit="1"/>
              </p:cNvSpPr>
              <p:nvPr>
                <p:ph idx="1"/>
              </p:nvPr>
            </p:nvSpPr>
            <p:spPr>
              <a:xfrm>
                <a:off x="838200" y="1225297"/>
                <a:ext cx="10515600" cy="2761488"/>
              </a:xfrm>
              <a:blipFill>
                <a:blip r:embed="rId2"/>
                <a:stretch>
                  <a:fillRect l="-522" t="-1987"/>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21356402-25C5-8B43-5E07-F57E6253409E}"/>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82A0DA73-5EA2-10AA-56F7-83211AE605BA}"/>
              </a:ext>
            </a:extLst>
          </p:cNvPr>
          <p:cNvSpPr>
            <a:spLocks noGrp="1"/>
          </p:cNvSpPr>
          <p:nvPr>
            <p:ph type="sldNum" sz="quarter" idx="12"/>
          </p:nvPr>
        </p:nvSpPr>
        <p:spPr/>
        <p:txBody>
          <a:bodyPr/>
          <a:lstStyle/>
          <a:p>
            <a:fld id="{4ACA1919-B5C6-4827-8B15-372F46BB4020}" type="slidenum">
              <a:rPr lang="en-US" smtClean="0"/>
              <a:t>55</a:t>
            </a:fld>
            <a:endParaRPr lang="en-US"/>
          </a:p>
        </p:txBody>
      </p:sp>
      <p:pic>
        <p:nvPicPr>
          <p:cNvPr id="8" name="Εικόνα 7">
            <a:extLst>
              <a:ext uri="{FF2B5EF4-FFF2-40B4-BE49-F238E27FC236}">
                <a16:creationId xmlns:a16="http://schemas.microsoft.com/office/drawing/2014/main" id="{B3CE51CF-1AFD-98A5-23D5-258131D4DA41}"/>
              </a:ext>
            </a:extLst>
          </p:cNvPr>
          <p:cNvPicPr>
            <a:picLocks noChangeAspect="1"/>
          </p:cNvPicPr>
          <p:nvPr/>
        </p:nvPicPr>
        <p:blipFill>
          <a:blip r:embed="rId3"/>
          <a:stretch>
            <a:fillRect/>
          </a:stretch>
        </p:blipFill>
        <p:spPr>
          <a:xfrm>
            <a:off x="2490999" y="3986785"/>
            <a:ext cx="7210002" cy="2338959"/>
          </a:xfrm>
          <a:prstGeom prst="rect">
            <a:avLst/>
          </a:prstGeom>
        </p:spPr>
      </p:pic>
    </p:spTree>
    <p:extLst>
      <p:ext uri="{BB962C8B-B14F-4D97-AF65-F5344CB8AC3E}">
        <p14:creationId xmlns:p14="http://schemas.microsoft.com/office/powerpoint/2010/main" val="2255859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D0BFB33-E860-459F-ED73-D3794791821A}"/>
              </a:ext>
            </a:extLst>
          </p:cNvPr>
          <p:cNvSpPr>
            <a:spLocks noGrp="1"/>
          </p:cNvSpPr>
          <p:nvPr>
            <p:ph type="title"/>
          </p:nvPr>
        </p:nvSpPr>
        <p:spPr>
          <a:xfrm>
            <a:off x="838200" y="136525"/>
            <a:ext cx="10515600" cy="1325563"/>
          </a:xfrm>
        </p:spPr>
        <p:txBody>
          <a:bodyPr/>
          <a:lstStyle/>
          <a:p>
            <a:r>
              <a:rPr lang="en-US" dirty="0"/>
              <a:t>Convolutional Neural Network Visualization</a:t>
            </a:r>
          </a:p>
        </p:txBody>
      </p:sp>
      <p:sp>
        <p:nvSpPr>
          <p:cNvPr id="4" name="Θέση υποσέλιδου 3">
            <a:extLst>
              <a:ext uri="{FF2B5EF4-FFF2-40B4-BE49-F238E27FC236}">
                <a16:creationId xmlns:a16="http://schemas.microsoft.com/office/drawing/2014/main" id="{B8944F70-72D3-961B-5AE1-DDD34E0BE2D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1A55F2E7-D094-FCB3-768A-CF85E78F4E29}"/>
              </a:ext>
            </a:extLst>
          </p:cNvPr>
          <p:cNvSpPr>
            <a:spLocks noGrp="1"/>
          </p:cNvSpPr>
          <p:nvPr>
            <p:ph type="sldNum" sz="quarter" idx="12"/>
          </p:nvPr>
        </p:nvSpPr>
        <p:spPr/>
        <p:txBody>
          <a:bodyPr/>
          <a:lstStyle/>
          <a:p>
            <a:fld id="{4ACA1919-B5C6-4827-8B15-372F46BB4020}" type="slidenum">
              <a:rPr lang="en-US" smtClean="0"/>
              <a:t>56</a:t>
            </a:fld>
            <a:endParaRPr lang="en-US"/>
          </a:p>
        </p:txBody>
      </p:sp>
      <p:pic>
        <p:nvPicPr>
          <p:cNvPr id="6" name="Picture 2" descr="A Comprehensive Guide to Convolutional Neural Networks — the ELI5 way | by  Sumit Saha | Towards Data Science">
            <a:extLst>
              <a:ext uri="{FF2B5EF4-FFF2-40B4-BE49-F238E27FC236}">
                <a16:creationId xmlns:a16="http://schemas.microsoft.com/office/drawing/2014/main" id="{E18031DB-61C7-FEF1-3C09-A3A78D3BB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813" y="1462088"/>
            <a:ext cx="9147708" cy="489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44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ED212AB-3A40-1894-99B0-5FF6A8156530}"/>
              </a:ext>
            </a:extLst>
          </p:cNvPr>
          <p:cNvSpPr>
            <a:spLocks noGrp="1"/>
          </p:cNvSpPr>
          <p:nvPr>
            <p:ph type="title"/>
          </p:nvPr>
        </p:nvSpPr>
        <p:spPr>
          <a:xfrm>
            <a:off x="838200" y="136525"/>
            <a:ext cx="10515600" cy="1325563"/>
          </a:xfrm>
        </p:spPr>
        <p:txBody>
          <a:bodyPr/>
          <a:lstStyle/>
          <a:p>
            <a:r>
              <a:rPr lang="en-US" dirty="0"/>
              <a:t>Object Detection</a:t>
            </a:r>
          </a:p>
        </p:txBody>
      </p:sp>
      <p:sp>
        <p:nvSpPr>
          <p:cNvPr id="4" name="Θέση υποσέλιδου 3">
            <a:extLst>
              <a:ext uri="{FF2B5EF4-FFF2-40B4-BE49-F238E27FC236}">
                <a16:creationId xmlns:a16="http://schemas.microsoft.com/office/drawing/2014/main" id="{45089FF1-C441-AE62-2C18-208D3BC543DA}"/>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7B9D0CC6-57A8-95A2-FB44-4E0BF3E1B3F4}"/>
              </a:ext>
            </a:extLst>
          </p:cNvPr>
          <p:cNvSpPr>
            <a:spLocks noGrp="1"/>
          </p:cNvSpPr>
          <p:nvPr>
            <p:ph type="sldNum" sz="quarter" idx="12"/>
          </p:nvPr>
        </p:nvSpPr>
        <p:spPr/>
        <p:txBody>
          <a:bodyPr/>
          <a:lstStyle/>
          <a:p>
            <a:fld id="{4ACA1919-B5C6-4827-8B15-372F46BB4020}" type="slidenum">
              <a:rPr lang="en-US" smtClean="0"/>
              <a:t>57</a:t>
            </a:fld>
            <a:endParaRPr lang="en-US"/>
          </a:p>
        </p:txBody>
      </p:sp>
      <p:grpSp>
        <p:nvGrpSpPr>
          <p:cNvPr id="21" name="Ομάδα 20">
            <a:extLst>
              <a:ext uri="{FF2B5EF4-FFF2-40B4-BE49-F238E27FC236}">
                <a16:creationId xmlns:a16="http://schemas.microsoft.com/office/drawing/2014/main" id="{035C1601-0E87-2B1F-F338-EA236BF0B7C2}"/>
              </a:ext>
            </a:extLst>
          </p:cNvPr>
          <p:cNvGrpSpPr/>
          <p:nvPr/>
        </p:nvGrpSpPr>
        <p:grpSpPr>
          <a:xfrm>
            <a:off x="288317" y="1828800"/>
            <a:ext cx="5719871" cy="3716723"/>
            <a:chOff x="297461" y="2441448"/>
            <a:chExt cx="5719871" cy="3716723"/>
          </a:xfrm>
        </p:grpSpPr>
        <p:grpSp>
          <p:nvGrpSpPr>
            <p:cNvPr id="6" name="Ομάδα 5">
              <a:extLst>
                <a:ext uri="{FF2B5EF4-FFF2-40B4-BE49-F238E27FC236}">
                  <a16:creationId xmlns:a16="http://schemas.microsoft.com/office/drawing/2014/main" id="{6CCC30FA-F2DA-BE65-F3F9-338CFB9D6BFC}"/>
                </a:ext>
              </a:extLst>
            </p:cNvPr>
            <p:cNvGrpSpPr/>
            <p:nvPr/>
          </p:nvGrpSpPr>
          <p:grpSpPr>
            <a:xfrm>
              <a:off x="297461" y="2441448"/>
              <a:ext cx="5719871" cy="3716723"/>
              <a:chOff x="808097" y="3153235"/>
              <a:chExt cx="5007824" cy="3254041"/>
            </a:xfrm>
          </p:grpSpPr>
          <p:pic>
            <p:nvPicPr>
              <p:cNvPr id="7" name="Picture 2" descr="Cars On Highway Pictures | Download Free Images on Unsplash">
                <a:extLst>
                  <a:ext uri="{FF2B5EF4-FFF2-40B4-BE49-F238E27FC236}">
                    <a16:creationId xmlns:a16="http://schemas.microsoft.com/office/drawing/2014/main" id="{A2F9C24B-ED0E-5FDE-0488-195934D78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97" y="3153235"/>
                <a:ext cx="5007824" cy="3254041"/>
              </a:xfrm>
              <a:prstGeom prst="rect">
                <a:avLst/>
              </a:prstGeom>
              <a:noFill/>
              <a:extLst>
                <a:ext uri="{909E8E84-426E-40DD-AFC4-6F175D3DCCD1}">
                  <a14:hiddenFill xmlns:a14="http://schemas.microsoft.com/office/drawing/2010/main">
                    <a:solidFill>
                      <a:srgbClr val="FFFFFF"/>
                    </a:solidFill>
                  </a14:hiddenFill>
                </a:ext>
              </a:extLst>
            </p:spPr>
          </p:pic>
          <p:sp>
            <p:nvSpPr>
              <p:cNvPr id="8" name="Ορθογώνιο 7">
                <a:extLst>
                  <a:ext uri="{FF2B5EF4-FFF2-40B4-BE49-F238E27FC236}">
                    <a16:creationId xmlns:a16="http://schemas.microsoft.com/office/drawing/2014/main" id="{EEBBF2DB-E39D-8921-3EE4-E338D2224D12}"/>
                  </a:ext>
                </a:extLst>
              </p:cNvPr>
              <p:cNvSpPr/>
              <p:nvPr/>
            </p:nvSpPr>
            <p:spPr>
              <a:xfrm>
                <a:off x="2793373" y="5041989"/>
                <a:ext cx="666750" cy="747757"/>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B7789-854F-F745-0378-7529A3682A9E}"/>
                      </a:ext>
                    </a:extLst>
                  </p:cNvPr>
                  <p:cNvSpPr txBox="1"/>
                  <p:nvPr/>
                </p:nvSpPr>
                <p:spPr>
                  <a:xfrm>
                    <a:off x="1874867" y="5657849"/>
                    <a:ext cx="1083408" cy="323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10000"/>
                                      <a:lumOff val="90000"/>
                                    </a:schemeClr>
                                  </a:solidFill>
                                  <a:latin typeface="Cambria Math" panose="02040503050406030204" pitchFamily="18" charset="0"/>
                                </a:rPr>
                              </m:ctrlPr>
                            </m:sSubPr>
                            <m:e>
                              <m:r>
                                <a:rPr lang="en-US" i="1">
                                  <a:solidFill>
                                    <a:schemeClr val="tx2">
                                      <a:lumMod val="10000"/>
                                      <a:lumOff val="90000"/>
                                    </a:schemeClr>
                                  </a:solidFill>
                                  <a:latin typeface="Cambria Math" panose="02040503050406030204" pitchFamily="18" charset="0"/>
                                </a:rPr>
                                <m:t>𝑥</m:t>
                              </m:r>
                            </m:e>
                            <m:sub>
                              <m:r>
                                <a:rPr lang="en-US" i="1">
                                  <a:solidFill>
                                    <a:schemeClr val="tx2">
                                      <a:lumMod val="10000"/>
                                      <a:lumOff val="90000"/>
                                    </a:schemeClr>
                                  </a:solidFill>
                                  <a:latin typeface="Cambria Math" panose="02040503050406030204" pitchFamily="18" charset="0"/>
                                </a:rPr>
                                <m:t>𝑚𝑖𝑛</m:t>
                              </m:r>
                            </m:sub>
                          </m:sSub>
                          <m:r>
                            <a:rPr lang="en-US" i="1">
                              <a:solidFill>
                                <a:schemeClr val="tx2">
                                  <a:lumMod val="10000"/>
                                  <a:lumOff val="90000"/>
                                </a:schemeClr>
                              </a:solidFill>
                              <a:latin typeface="Cambria Math" panose="02040503050406030204" pitchFamily="18" charset="0"/>
                            </a:rPr>
                            <m:t>, </m:t>
                          </m:r>
                          <m:sSub>
                            <m:sSubPr>
                              <m:ctrlPr>
                                <a:rPr lang="en-US" i="1">
                                  <a:solidFill>
                                    <a:schemeClr val="tx2">
                                      <a:lumMod val="10000"/>
                                      <a:lumOff val="90000"/>
                                    </a:schemeClr>
                                  </a:solidFill>
                                  <a:latin typeface="Cambria Math" panose="02040503050406030204" pitchFamily="18" charset="0"/>
                                </a:rPr>
                              </m:ctrlPr>
                            </m:sSubPr>
                            <m:e>
                              <m:r>
                                <a:rPr lang="en-US" i="1">
                                  <a:solidFill>
                                    <a:schemeClr val="tx2">
                                      <a:lumMod val="10000"/>
                                      <a:lumOff val="90000"/>
                                    </a:schemeClr>
                                  </a:solidFill>
                                  <a:latin typeface="Cambria Math" panose="02040503050406030204" pitchFamily="18" charset="0"/>
                                </a:rPr>
                                <m:t>𝑦</m:t>
                              </m:r>
                            </m:e>
                            <m:sub>
                              <m:r>
                                <a:rPr lang="en-US" i="1">
                                  <a:solidFill>
                                    <a:schemeClr val="tx2">
                                      <a:lumMod val="10000"/>
                                      <a:lumOff val="90000"/>
                                    </a:schemeClr>
                                  </a:solidFill>
                                  <a:latin typeface="Cambria Math" panose="02040503050406030204" pitchFamily="18" charset="0"/>
                                </a:rPr>
                                <m:t>𝑚𝑖𝑛</m:t>
                              </m:r>
                            </m:sub>
                          </m:sSub>
                        </m:oMath>
                      </m:oMathPara>
                    </a14:m>
                    <a:endParaRPr lang="en-US" dirty="0">
                      <a:solidFill>
                        <a:schemeClr val="tx2">
                          <a:lumMod val="10000"/>
                          <a:lumOff val="90000"/>
                        </a:schemeClr>
                      </a:solidFill>
                    </a:endParaRPr>
                  </a:p>
                </p:txBody>
              </p:sp>
            </mc:Choice>
            <mc:Fallback xmlns="">
              <p:sp>
                <p:nvSpPr>
                  <p:cNvPr id="9" name="TextBox 8">
                    <a:extLst>
                      <a:ext uri="{FF2B5EF4-FFF2-40B4-BE49-F238E27FC236}">
                        <a16:creationId xmlns:a16="http://schemas.microsoft.com/office/drawing/2014/main" id="{C10B7789-854F-F745-0378-7529A3682A9E}"/>
                      </a:ext>
                    </a:extLst>
                  </p:cNvPr>
                  <p:cNvSpPr txBox="1">
                    <a:spLocks noRot="1" noChangeAspect="1" noMove="1" noResize="1" noEditPoints="1" noAdjustHandles="1" noChangeArrowheads="1" noChangeShapeType="1" noTextEdit="1"/>
                  </p:cNvSpPr>
                  <p:nvPr/>
                </p:nvSpPr>
                <p:spPr>
                  <a:xfrm>
                    <a:off x="1874867" y="5657849"/>
                    <a:ext cx="1083408" cy="323355"/>
                  </a:xfrm>
                  <a:prstGeom prst="rect">
                    <a:avLst/>
                  </a:prstGeom>
                  <a:blipFill>
                    <a:blip r:embed="rId3"/>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8CC025-62D1-B7FF-C00F-52BD01972197}"/>
                      </a:ext>
                    </a:extLst>
                  </p:cNvPr>
                  <p:cNvSpPr txBox="1"/>
                  <p:nvPr/>
                </p:nvSpPr>
                <p:spPr>
                  <a:xfrm>
                    <a:off x="3051042" y="4678103"/>
                    <a:ext cx="1170028" cy="3448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10000"/>
                                      <a:lumOff val="90000"/>
                                    </a:schemeClr>
                                  </a:solidFill>
                                  <a:latin typeface="Cambria Math" panose="02040503050406030204" pitchFamily="18" charset="0"/>
                                </a:rPr>
                              </m:ctrlPr>
                            </m:sSubPr>
                            <m:e>
                              <m:r>
                                <a:rPr lang="en-US" i="1">
                                  <a:solidFill>
                                    <a:schemeClr val="tx2">
                                      <a:lumMod val="10000"/>
                                      <a:lumOff val="90000"/>
                                    </a:schemeClr>
                                  </a:solidFill>
                                  <a:latin typeface="Cambria Math" panose="02040503050406030204" pitchFamily="18" charset="0"/>
                                </a:rPr>
                                <m:t>𝑥</m:t>
                              </m:r>
                            </m:e>
                            <m:sub>
                              <m:r>
                                <a:rPr lang="en-US" i="1">
                                  <a:solidFill>
                                    <a:schemeClr val="tx2">
                                      <a:lumMod val="10000"/>
                                      <a:lumOff val="90000"/>
                                    </a:schemeClr>
                                  </a:solidFill>
                                  <a:latin typeface="Cambria Math" panose="02040503050406030204" pitchFamily="18" charset="0"/>
                                </a:rPr>
                                <m:t>𝑚</m:t>
                              </m:r>
                              <m:r>
                                <a:rPr lang="el-GR" b="0" i="1" smtClean="0">
                                  <a:solidFill>
                                    <a:schemeClr val="tx2">
                                      <a:lumMod val="10000"/>
                                      <a:lumOff val="90000"/>
                                    </a:schemeClr>
                                  </a:solidFill>
                                  <a:latin typeface="Cambria Math" panose="02040503050406030204" pitchFamily="18" charset="0"/>
                                </a:rPr>
                                <m:t>𝛼𝜒</m:t>
                              </m:r>
                            </m:sub>
                          </m:sSub>
                          <m:r>
                            <a:rPr lang="en-US" i="1">
                              <a:solidFill>
                                <a:schemeClr val="tx2">
                                  <a:lumMod val="10000"/>
                                  <a:lumOff val="90000"/>
                                </a:schemeClr>
                              </a:solidFill>
                              <a:latin typeface="Cambria Math" panose="02040503050406030204" pitchFamily="18" charset="0"/>
                            </a:rPr>
                            <m:t>, </m:t>
                          </m:r>
                          <m:sSub>
                            <m:sSubPr>
                              <m:ctrlPr>
                                <a:rPr lang="en-US" i="1">
                                  <a:solidFill>
                                    <a:schemeClr val="tx2">
                                      <a:lumMod val="10000"/>
                                      <a:lumOff val="90000"/>
                                    </a:schemeClr>
                                  </a:solidFill>
                                  <a:latin typeface="Cambria Math" panose="02040503050406030204" pitchFamily="18" charset="0"/>
                                </a:rPr>
                              </m:ctrlPr>
                            </m:sSubPr>
                            <m:e>
                              <m:r>
                                <a:rPr lang="en-US" i="1">
                                  <a:solidFill>
                                    <a:schemeClr val="tx2">
                                      <a:lumMod val="10000"/>
                                      <a:lumOff val="90000"/>
                                    </a:schemeClr>
                                  </a:solidFill>
                                  <a:latin typeface="Cambria Math" panose="02040503050406030204" pitchFamily="18" charset="0"/>
                                </a:rPr>
                                <m:t>𝑦</m:t>
                              </m:r>
                            </m:e>
                            <m:sub>
                              <m:r>
                                <a:rPr lang="en-US" i="1">
                                  <a:solidFill>
                                    <a:schemeClr val="tx2">
                                      <a:lumMod val="10000"/>
                                      <a:lumOff val="90000"/>
                                    </a:schemeClr>
                                  </a:solidFill>
                                  <a:latin typeface="Cambria Math" panose="02040503050406030204" pitchFamily="18" charset="0"/>
                                </a:rPr>
                                <m:t>𝑚</m:t>
                              </m:r>
                              <m:r>
                                <a:rPr lang="el-GR" b="0" i="1" smtClean="0">
                                  <a:solidFill>
                                    <a:schemeClr val="tx2">
                                      <a:lumMod val="10000"/>
                                      <a:lumOff val="90000"/>
                                    </a:schemeClr>
                                  </a:solidFill>
                                  <a:latin typeface="Cambria Math" panose="02040503050406030204" pitchFamily="18" charset="0"/>
                                </a:rPr>
                                <m:t>𝛼𝜒</m:t>
                              </m:r>
                            </m:sub>
                          </m:sSub>
                        </m:oMath>
                      </m:oMathPara>
                    </a14:m>
                    <a:endParaRPr lang="en-US" dirty="0">
                      <a:solidFill>
                        <a:schemeClr val="tx2">
                          <a:lumMod val="10000"/>
                          <a:lumOff val="90000"/>
                        </a:schemeClr>
                      </a:solidFill>
                    </a:endParaRPr>
                  </a:p>
                </p:txBody>
              </p:sp>
            </mc:Choice>
            <mc:Fallback xmlns="">
              <p:sp>
                <p:nvSpPr>
                  <p:cNvPr id="10" name="TextBox 9">
                    <a:extLst>
                      <a:ext uri="{FF2B5EF4-FFF2-40B4-BE49-F238E27FC236}">
                        <a16:creationId xmlns:a16="http://schemas.microsoft.com/office/drawing/2014/main" id="{278CC025-62D1-B7FF-C00F-52BD01972197}"/>
                      </a:ext>
                    </a:extLst>
                  </p:cNvPr>
                  <p:cNvSpPr txBox="1">
                    <a:spLocks noRot="1" noChangeAspect="1" noMove="1" noResize="1" noEditPoints="1" noAdjustHandles="1" noChangeArrowheads="1" noChangeShapeType="1" noTextEdit="1"/>
                  </p:cNvSpPr>
                  <p:nvPr/>
                </p:nvSpPr>
                <p:spPr>
                  <a:xfrm>
                    <a:off x="3051042" y="4678103"/>
                    <a:ext cx="1170028" cy="344856"/>
                  </a:xfrm>
                  <a:prstGeom prst="rect">
                    <a:avLst/>
                  </a:prstGeom>
                  <a:blipFill>
                    <a:blip r:embed="rId4"/>
                    <a:stretch>
                      <a:fillRect b="-4688"/>
                    </a:stretch>
                  </a:blipFill>
                </p:spPr>
                <p:txBody>
                  <a:bodyPr/>
                  <a:lstStyle/>
                  <a:p>
                    <a:r>
                      <a:rPr lang="en-US">
                        <a:noFill/>
                      </a:rPr>
                      <a:t> </a:t>
                    </a:r>
                  </a:p>
                </p:txBody>
              </p:sp>
            </mc:Fallback>
          </mc:AlternateContent>
        </p:grpSp>
        <p:sp>
          <p:nvSpPr>
            <p:cNvPr id="19" name="Οβάλ 18">
              <a:extLst>
                <a:ext uri="{FF2B5EF4-FFF2-40B4-BE49-F238E27FC236}">
                  <a16:creationId xmlns:a16="http://schemas.microsoft.com/office/drawing/2014/main" id="{C15ED9D2-3FEB-C2CB-FA55-FC550A2F8CF2}"/>
                </a:ext>
              </a:extLst>
            </p:cNvPr>
            <p:cNvSpPr/>
            <p:nvPr/>
          </p:nvSpPr>
          <p:spPr>
            <a:xfrm>
              <a:off x="3261701" y="4562066"/>
              <a:ext cx="114989" cy="114989"/>
            </a:xfrm>
            <a:prstGeom prst="ellipse">
              <a:avLst/>
            </a:prstGeom>
            <a:solidFill>
              <a:srgbClr val="D6E4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Οβάλ 19">
              <a:extLst>
                <a:ext uri="{FF2B5EF4-FFF2-40B4-BE49-F238E27FC236}">
                  <a16:creationId xmlns:a16="http://schemas.microsoft.com/office/drawing/2014/main" id="{609BFEF9-0710-A756-28F6-B4AD19869A1F}"/>
                </a:ext>
              </a:extLst>
            </p:cNvPr>
            <p:cNvSpPr/>
            <p:nvPr/>
          </p:nvSpPr>
          <p:spPr>
            <a:xfrm>
              <a:off x="2514897" y="5373368"/>
              <a:ext cx="114989" cy="114989"/>
            </a:xfrm>
            <a:prstGeom prst="ellipse">
              <a:avLst/>
            </a:prstGeom>
            <a:solidFill>
              <a:srgbClr val="D6E4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B305340-F64B-0676-4963-EF08AE54DE68}"/>
                  </a:ext>
                </a:extLst>
              </p:cNvPr>
              <p:cNvSpPr txBox="1"/>
              <p:nvPr/>
            </p:nvSpPr>
            <p:spPr>
              <a:xfrm>
                <a:off x="117807" y="1437732"/>
                <a:ext cx="6060890" cy="369332"/>
              </a:xfrm>
              <a:prstGeom prst="rect">
                <a:avLst/>
              </a:prstGeom>
              <a:noFill/>
            </p:spPr>
            <p:txBody>
              <a:bodyPr wrap="none" rtlCol="0">
                <a:spAutoFit/>
              </a:bodyPr>
              <a:lstStyle/>
              <a:p>
                <a:r>
                  <a:rPr lang="en-US" b="1" dirty="0"/>
                  <a:t>Method 1</a:t>
                </a:r>
                <a:r>
                  <a:rPr lang="en-US" dirty="0"/>
                  <a:t>: Predict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𝑚𝑎𝑥</m:t>
                        </m:r>
                      </m:sub>
                    </m:sSub>
                  </m:oMath>
                </a14:m>
                <a:r>
                  <a:rPr lang="en-US" dirty="0"/>
                  <a:t> of the target object</a:t>
                </a:r>
              </a:p>
            </p:txBody>
          </p:sp>
        </mc:Choice>
        <mc:Fallback xmlns="">
          <p:sp>
            <p:nvSpPr>
              <p:cNvPr id="22" name="TextBox 21">
                <a:extLst>
                  <a:ext uri="{FF2B5EF4-FFF2-40B4-BE49-F238E27FC236}">
                    <a16:creationId xmlns:a16="http://schemas.microsoft.com/office/drawing/2014/main" id="{6B305340-F64B-0676-4963-EF08AE54DE68}"/>
                  </a:ext>
                </a:extLst>
              </p:cNvPr>
              <p:cNvSpPr txBox="1">
                <a:spLocks noRot="1" noChangeAspect="1" noMove="1" noResize="1" noEditPoints="1" noAdjustHandles="1" noChangeArrowheads="1" noChangeShapeType="1" noTextEdit="1"/>
              </p:cNvSpPr>
              <p:nvPr/>
            </p:nvSpPr>
            <p:spPr>
              <a:xfrm>
                <a:off x="117807" y="1437732"/>
                <a:ext cx="6060890" cy="369332"/>
              </a:xfrm>
              <a:prstGeom prst="rect">
                <a:avLst/>
              </a:prstGeom>
              <a:blipFill>
                <a:blip r:embed="rId5"/>
                <a:stretch>
                  <a:fillRect l="-804" t="-8333" r="-503" b="-2833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D8F5DAF8-B3D9-DA98-1031-A561F0943EC2}"/>
              </a:ext>
            </a:extLst>
          </p:cNvPr>
          <p:cNvSpPr txBox="1"/>
          <p:nvPr/>
        </p:nvSpPr>
        <p:spPr>
          <a:xfrm>
            <a:off x="6178698" y="1183351"/>
            <a:ext cx="5877208" cy="646331"/>
          </a:xfrm>
          <a:prstGeom prst="rect">
            <a:avLst/>
          </a:prstGeom>
          <a:noFill/>
        </p:spPr>
        <p:txBody>
          <a:bodyPr wrap="square" rtlCol="0">
            <a:spAutoFit/>
          </a:bodyPr>
          <a:lstStyle/>
          <a:p>
            <a:r>
              <a:rPr lang="en-US" b="1" dirty="0"/>
              <a:t>Method 2</a:t>
            </a:r>
            <a:r>
              <a:rPr lang="en-US" dirty="0"/>
              <a:t>: Given a region in the image, predict the probability that there is the target object in the image.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969DD9D-E04F-74E8-7362-355707EC08ED}"/>
                  </a:ext>
                </a:extLst>
              </p:cNvPr>
              <p:cNvSpPr txBox="1"/>
              <p:nvPr/>
            </p:nvSpPr>
            <p:spPr>
              <a:xfrm>
                <a:off x="689042" y="5688208"/>
                <a:ext cx="11170046" cy="646331"/>
              </a:xfrm>
              <a:prstGeom prst="rect">
                <a:avLst/>
              </a:prstGeom>
              <a:noFill/>
            </p:spPr>
            <p:txBody>
              <a:bodyPr wrap="none" rtlCol="0">
                <a:spAutoFit/>
              </a:bodyPr>
              <a:lstStyle/>
              <a:p>
                <a:r>
                  <a:rPr lang="en-US" b="1" dirty="0"/>
                  <a:t>Method 3</a:t>
                </a:r>
                <a:r>
                  <a:rPr lang="en-US" dirty="0"/>
                  <a:t>: Combine </a:t>
                </a:r>
                <a14:m>
                  <m:oMath xmlns:m="http://schemas.openxmlformats.org/officeDocument/2006/math">
                    <m:r>
                      <a:rPr lang="en-US" b="0" i="1" smtClean="0">
                        <a:latin typeface="Cambria Math" panose="02040503050406030204" pitchFamily="18" charset="0"/>
                      </a:rPr>
                      <m:t>1,2</m:t>
                    </m:r>
                  </m:oMath>
                </a14:m>
                <a:r>
                  <a:rPr lang="en-US" dirty="0"/>
                  <a:t>: predict a region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𝑚𝑖𝑛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𝑚𝑖𝑛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𝑚𝑎𝑥</m:t>
                        </m:r>
                      </m:sub>
                    </m:sSub>
                  </m:oMath>
                </a14:m>
                <a:r>
                  <a:rPr lang="en-US" dirty="0"/>
                  <a:t> and predict the probability that the target object</a:t>
                </a:r>
              </a:p>
              <a:p>
                <a:r>
                  <a:rPr lang="en-US" dirty="0"/>
                  <a:t>is there. We can recursively repeat this method to get more accurate estimations.</a:t>
                </a:r>
              </a:p>
            </p:txBody>
          </p:sp>
        </mc:Choice>
        <mc:Fallback xmlns="">
          <p:sp>
            <p:nvSpPr>
              <p:cNvPr id="24" name="TextBox 23">
                <a:extLst>
                  <a:ext uri="{FF2B5EF4-FFF2-40B4-BE49-F238E27FC236}">
                    <a16:creationId xmlns:a16="http://schemas.microsoft.com/office/drawing/2014/main" id="{D969DD9D-E04F-74E8-7362-355707EC08ED}"/>
                  </a:ext>
                </a:extLst>
              </p:cNvPr>
              <p:cNvSpPr txBox="1">
                <a:spLocks noRot="1" noChangeAspect="1" noMove="1" noResize="1" noEditPoints="1" noAdjustHandles="1" noChangeArrowheads="1" noChangeShapeType="1" noTextEdit="1"/>
              </p:cNvSpPr>
              <p:nvPr/>
            </p:nvSpPr>
            <p:spPr>
              <a:xfrm>
                <a:off x="689042" y="5688208"/>
                <a:ext cx="11170046" cy="646331"/>
              </a:xfrm>
              <a:prstGeom prst="rect">
                <a:avLst/>
              </a:prstGeom>
              <a:blipFill>
                <a:blip r:embed="rId6"/>
                <a:stretch>
                  <a:fillRect l="-437" t="-3774" b="-15094"/>
                </a:stretch>
              </a:blipFill>
            </p:spPr>
            <p:txBody>
              <a:bodyPr/>
              <a:lstStyle/>
              <a:p>
                <a:r>
                  <a:rPr lang="en-US">
                    <a:noFill/>
                  </a:rPr>
                  <a:t> </a:t>
                </a:r>
              </a:p>
            </p:txBody>
          </p:sp>
        </mc:Fallback>
      </mc:AlternateContent>
      <p:grpSp>
        <p:nvGrpSpPr>
          <p:cNvPr id="31" name="Ομάδα 30">
            <a:extLst>
              <a:ext uri="{FF2B5EF4-FFF2-40B4-BE49-F238E27FC236}">
                <a16:creationId xmlns:a16="http://schemas.microsoft.com/office/drawing/2014/main" id="{E9DF6F96-E09D-E223-AD20-74B260DA1B61}"/>
              </a:ext>
            </a:extLst>
          </p:cNvPr>
          <p:cNvGrpSpPr/>
          <p:nvPr/>
        </p:nvGrpSpPr>
        <p:grpSpPr>
          <a:xfrm>
            <a:off x="6274065" y="1828800"/>
            <a:ext cx="5719871" cy="3716723"/>
            <a:chOff x="6274065" y="1828800"/>
            <a:chExt cx="5719871" cy="3716723"/>
          </a:xfrm>
        </p:grpSpPr>
        <p:grpSp>
          <p:nvGrpSpPr>
            <p:cNvPr id="11" name="Ομάδα 10">
              <a:extLst>
                <a:ext uri="{FF2B5EF4-FFF2-40B4-BE49-F238E27FC236}">
                  <a16:creationId xmlns:a16="http://schemas.microsoft.com/office/drawing/2014/main" id="{B7B299D4-CA99-5BD8-3F50-2AA7198A04C3}"/>
                </a:ext>
              </a:extLst>
            </p:cNvPr>
            <p:cNvGrpSpPr/>
            <p:nvPr/>
          </p:nvGrpSpPr>
          <p:grpSpPr>
            <a:xfrm>
              <a:off x="6274065" y="1828800"/>
              <a:ext cx="5719871" cy="3716723"/>
              <a:chOff x="6584962" y="3153235"/>
              <a:chExt cx="5007824" cy="3254041"/>
            </a:xfrm>
          </p:grpSpPr>
          <p:pic>
            <p:nvPicPr>
              <p:cNvPr id="12" name="Picture 2" descr="Cars On Highway Pictures | Download Free Images on Unsplash">
                <a:extLst>
                  <a:ext uri="{FF2B5EF4-FFF2-40B4-BE49-F238E27FC236}">
                    <a16:creationId xmlns:a16="http://schemas.microsoft.com/office/drawing/2014/main" id="{E30EAE37-86A3-D7C3-C947-C5A72F534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962" y="3153235"/>
                <a:ext cx="5007824" cy="3254041"/>
              </a:xfrm>
              <a:prstGeom prst="rect">
                <a:avLst/>
              </a:prstGeom>
              <a:noFill/>
              <a:extLst>
                <a:ext uri="{909E8E84-426E-40DD-AFC4-6F175D3DCCD1}">
                  <a14:hiddenFill xmlns:a14="http://schemas.microsoft.com/office/drawing/2010/main">
                    <a:solidFill>
                      <a:srgbClr val="FFFFFF"/>
                    </a:solidFill>
                  </a14:hiddenFill>
                </a:ext>
              </a:extLst>
            </p:spPr>
          </p:pic>
          <p:sp>
            <p:nvSpPr>
              <p:cNvPr id="13" name="Ορθογώνιο 12">
                <a:extLst>
                  <a:ext uri="{FF2B5EF4-FFF2-40B4-BE49-F238E27FC236}">
                    <a16:creationId xmlns:a16="http://schemas.microsoft.com/office/drawing/2014/main" id="{35AAB6FA-0734-B8E0-B306-E48E8973877C}"/>
                  </a:ext>
                </a:extLst>
              </p:cNvPr>
              <p:cNvSpPr/>
              <p:nvPr/>
            </p:nvSpPr>
            <p:spPr>
              <a:xfrm>
                <a:off x="7988928" y="3863897"/>
                <a:ext cx="2016429" cy="2022552"/>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Ορθογώνιο 13">
                <a:extLst>
                  <a:ext uri="{FF2B5EF4-FFF2-40B4-BE49-F238E27FC236}">
                    <a16:creationId xmlns:a16="http://schemas.microsoft.com/office/drawing/2014/main" id="{13F33FE6-A3C4-329B-5C01-00F1FA7EC065}"/>
                  </a:ext>
                </a:extLst>
              </p:cNvPr>
              <p:cNvSpPr/>
              <p:nvPr/>
            </p:nvSpPr>
            <p:spPr>
              <a:xfrm>
                <a:off x="8250777" y="4424771"/>
                <a:ext cx="1291478" cy="1295399"/>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Ορθογώνιο 14">
                <a:extLst>
                  <a:ext uri="{FF2B5EF4-FFF2-40B4-BE49-F238E27FC236}">
                    <a16:creationId xmlns:a16="http://schemas.microsoft.com/office/drawing/2014/main" id="{63B42030-6BDB-EA35-1643-256018D7AAD5}"/>
                  </a:ext>
                </a:extLst>
              </p:cNvPr>
              <p:cNvSpPr/>
              <p:nvPr/>
            </p:nvSpPr>
            <p:spPr>
              <a:xfrm>
                <a:off x="8722387" y="5130228"/>
                <a:ext cx="450055" cy="451421"/>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3FAF05A-5859-51B9-3E5D-D1C457768AE0}"/>
                      </a:ext>
                    </a:extLst>
                  </p:cNvPr>
                  <p:cNvSpPr txBox="1"/>
                  <p:nvPr/>
                </p:nvSpPr>
                <p:spPr>
                  <a:xfrm>
                    <a:off x="9425915" y="3843232"/>
                    <a:ext cx="606571" cy="323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b="0" i="1" smtClean="0">
                              <a:solidFill>
                                <a:schemeClr val="tx2">
                                  <a:lumMod val="10000"/>
                                  <a:lumOff val="90000"/>
                                </a:schemeClr>
                              </a:solidFill>
                              <a:latin typeface="Cambria Math" panose="02040503050406030204" pitchFamily="18" charset="0"/>
                            </a:rPr>
                            <m:t>63%</m:t>
                          </m:r>
                        </m:oMath>
                      </m:oMathPara>
                    </a14:m>
                    <a:endParaRPr lang="en-US" dirty="0">
                      <a:solidFill>
                        <a:schemeClr val="tx2">
                          <a:lumMod val="10000"/>
                          <a:lumOff val="90000"/>
                        </a:schemeClr>
                      </a:solidFill>
                    </a:endParaRPr>
                  </a:p>
                </p:txBody>
              </p:sp>
            </mc:Choice>
            <mc:Fallback xmlns="">
              <p:sp>
                <p:nvSpPr>
                  <p:cNvPr id="16" name="TextBox 15">
                    <a:extLst>
                      <a:ext uri="{FF2B5EF4-FFF2-40B4-BE49-F238E27FC236}">
                        <a16:creationId xmlns:a16="http://schemas.microsoft.com/office/drawing/2014/main" id="{03FAF05A-5859-51B9-3E5D-D1C457768AE0}"/>
                      </a:ext>
                    </a:extLst>
                  </p:cNvPr>
                  <p:cNvSpPr txBox="1">
                    <a:spLocks noRot="1" noChangeAspect="1" noMove="1" noResize="1" noEditPoints="1" noAdjustHandles="1" noChangeArrowheads="1" noChangeShapeType="1" noTextEdit="1"/>
                  </p:cNvSpPr>
                  <p:nvPr/>
                </p:nvSpPr>
                <p:spPr>
                  <a:xfrm>
                    <a:off x="9425915" y="3843232"/>
                    <a:ext cx="606571" cy="32335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FA948A-EE0D-88C2-C057-2C588CC266B4}"/>
                      </a:ext>
                    </a:extLst>
                  </p:cNvPr>
                  <p:cNvSpPr txBox="1"/>
                  <p:nvPr/>
                </p:nvSpPr>
                <p:spPr>
                  <a:xfrm>
                    <a:off x="8834678" y="4808020"/>
                    <a:ext cx="606571" cy="323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i="1" smtClean="0">
                              <a:solidFill>
                                <a:schemeClr val="tx2">
                                  <a:lumMod val="10000"/>
                                  <a:lumOff val="90000"/>
                                </a:schemeClr>
                              </a:solidFill>
                              <a:latin typeface="Cambria Math" panose="02040503050406030204" pitchFamily="18" charset="0"/>
                            </a:rPr>
                            <m:t>8</m:t>
                          </m:r>
                          <m:r>
                            <a:rPr lang="el-GR" b="0" i="1" smtClean="0">
                              <a:solidFill>
                                <a:schemeClr val="tx2">
                                  <a:lumMod val="10000"/>
                                  <a:lumOff val="90000"/>
                                </a:schemeClr>
                              </a:solidFill>
                              <a:latin typeface="Cambria Math" panose="02040503050406030204" pitchFamily="18" charset="0"/>
                            </a:rPr>
                            <m:t>1%</m:t>
                          </m:r>
                        </m:oMath>
                      </m:oMathPara>
                    </a14:m>
                    <a:endParaRPr lang="en-US" dirty="0">
                      <a:solidFill>
                        <a:schemeClr val="tx2">
                          <a:lumMod val="10000"/>
                          <a:lumOff val="90000"/>
                        </a:schemeClr>
                      </a:solidFill>
                    </a:endParaRPr>
                  </a:p>
                </p:txBody>
              </p:sp>
            </mc:Choice>
            <mc:Fallback xmlns="">
              <p:sp>
                <p:nvSpPr>
                  <p:cNvPr id="17" name="TextBox 16">
                    <a:extLst>
                      <a:ext uri="{FF2B5EF4-FFF2-40B4-BE49-F238E27FC236}">
                        <a16:creationId xmlns:a16="http://schemas.microsoft.com/office/drawing/2014/main" id="{3BFA948A-EE0D-88C2-C057-2C588CC266B4}"/>
                      </a:ext>
                    </a:extLst>
                  </p:cNvPr>
                  <p:cNvSpPr txBox="1">
                    <a:spLocks noRot="1" noChangeAspect="1" noMove="1" noResize="1" noEditPoints="1" noAdjustHandles="1" noChangeArrowheads="1" noChangeShapeType="1" noTextEdit="1"/>
                  </p:cNvSpPr>
                  <p:nvPr/>
                </p:nvSpPr>
                <p:spPr>
                  <a:xfrm>
                    <a:off x="8834678" y="4808020"/>
                    <a:ext cx="606571" cy="32335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7919C0-19F8-208F-EF2D-073876DD6DD4}"/>
                      </a:ext>
                    </a:extLst>
                  </p:cNvPr>
                  <p:cNvSpPr txBox="1"/>
                  <p:nvPr/>
                </p:nvSpPr>
                <p:spPr>
                  <a:xfrm>
                    <a:off x="9542255" y="4384790"/>
                    <a:ext cx="606571" cy="323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i="1" smtClean="0">
                              <a:solidFill>
                                <a:schemeClr val="tx2">
                                  <a:lumMod val="10000"/>
                                  <a:lumOff val="90000"/>
                                </a:schemeClr>
                              </a:solidFill>
                              <a:latin typeface="Cambria Math" panose="02040503050406030204" pitchFamily="18" charset="0"/>
                            </a:rPr>
                            <m:t>9</m:t>
                          </m:r>
                          <m:r>
                            <a:rPr lang="el-GR" b="0" i="1" smtClean="0">
                              <a:solidFill>
                                <a:schemeClr val="tx2">
                                  <a:lumMod val="10000"/>
                                  <a:lumOff val="90000"/>
                                </a:schemeClr>
                              </a:solidFill>
                              <a:latin typeface="Cambria Math" panose="02040503050406030204" pitchFamily="18" charset="0"/>
                            </a:rPr>
                            <m:t>8%</m:t>
                          </m:r>
                        </m:oMath>
                      </m:oMathPara>
                    </a14:m>
                    <a:endParaRPr lang="en-US" dirty="0">
                      <a:solidFill>
                        <a:schemeClr val="tx2">
                          <a:lumMod val="10000"/>
                          <a:lumOff val="90000"/>
                        </a:schemeClr>
                      </a:solidFill>
                    </a:endParaRPr>
                  </a:p>
                </p:txBody>
              </p:sp>
            </mc:Choice>
            <mc:Fallback xmlns="">
              <p:sp>
                <p:nvSpPr>
                  <p:cNvPr id="18" name="TextBox 17">
                    <a:extLst>
                      <a:ext uri="{FF2B5EF4-FFF2-40B4-BE49-F238E27FC236}">
                        <a16:creationId xmlns:a16="http://schemas.microsoft.com/office/drawing/2014/main" id="{1E7919C0-19F8-208F-EF2D-073876DD6DD4}"/>
                      </a:ext>
                    </a:extLst>
                  </p:cNvPr>
                  <p:cNvSpPr txBox="1">
                    <a:spLocks noRot="1" noChangeAspect="1" noMove="1" noResize="1" noEditPoints="1" noAdjustHandles="1" noChangeArrowheads="1" noChangeShapeType="1" noTextEdit="1"/>
                  </p:cNvSpPr>
                  <p:nvPr/>
                </p:nvSpPr>
                <p:spPr>
                  <a:xfrm>
                    <a:off x="9542255" y="4384790"/>
                    <a:ext cx="606571" cy="323355"/>
                  </a:xfrm>
                  <a:prstGeom prst="rect">
                    <a:avLst/>
                  </a:prstGeom>
                  <a:blipFill>
                    <a:blip r:embed="rId9"/>
                    <a:stretch>
                      <a:fillRect/>
                    </a:stretch>
                  </a:blipFill>
                </p:spPr>
                <p:txBody>
                  <a:bodyPr/>
                  <a:lstStyle/>
                  <a:p>
                    <a:r>
                      <a:rPr lang="en-US">
                        <a:noFill/>
                      </a:rPr>
                      <a:t> </a:t>
                    </a:r>
                  </a:p>
                </p:txBody>
              </p:sp>
            </mc:Fallback>
          </mc:AlternateContent>
        </p:grpSp>
        <p:sp>
          <p:nvSpPr>
            <p:cNvPr id="25" name="Ορθογώνιο 24">
              <a:extLst>
                <a:ext uri="{FF2B5EF4-FFF2-40B4-BE49-F238E27FC236}">
                  <a16:creationId xmlns:a16="http://schemas.microsoft.com/office/drawing/2014/main" id="{05DC0AE1-3171-B214-42F6-66339BEDEBB3}"/>
                </a:ext>
              </a:extLst>
            </p:cNvPr>
            <p:cNvSpPr/>
            <p:nvPr/>
          </p:nvSpPr>
          <p:spPr>
            <a:xfrm>
              <a:off x="6364581" y="1916159"/>
              <a:ext cx="1360841" cy="13649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Ορθογώνιο 25">
              <a:extLst>
                <a:ext uri="{FF2B5EF4-FFF2-40B4-BE49-F238E27FC236}">
                  <a16:creationId xmlns:a16="http://schemas.microsoft.com/office/drawing/2014/main" id="{02D58F96-043E-902B-2B7B-377C9722AA37}"/>
                </a:ext>
              </a:extLst>
            </p:cNvPr>
            <p:cNvSpPr/>
            <p:nvPr/>
          </p:nvSpPr>
          <p:spPr>
            <a:xfrm>
              <a:off x="6704872" y="3687161"/>
              <a:ext cx="1757424" cy="17627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Ορθογώνιο 26">
              <a:extLst>
                <a:ext uri="{FF2B5EF4-FFF2-40B4-BE49-F238E27FC236}">
                  <a16:creationId xmlns:a16="http://schemas.microsoft.com/office/drawing/2014/main" id="{5CBA39B6-9E9E-DC5D-1177-8C46ADA1061D}"/>
                </a:ext>
              </a:extLst>
            </p:cNvPr>
            <p:cNvSpPr/>
            <p:nvPr/>
          </p:nvSpPr>
          <p:spPr>
            <a:xfrm>
              <a:off x="10081720" y="3718874"/>
              <a:ext cx="1702668" cy="17078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FD5F4C7-BE61-0A46-8FF3-4A764DDF79CE}"/>
                    </a:ext>
                  </a:extLst>
                </p:cNvPr>
                <p:cNvSpPr txBox="1"/>
                <p:nvPr/>
              </p:nvSpPr>
              <p:spPr>
                <a:xfrm>
                  <a:off x="11229003" y="3764752"/>
                  <a:ext cx="5645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lumMod val="10000"/>
                                <a:lumOff val="90000"/>
                              </a:schemeClr>
                            </a:solidFill>
                            <a:latin typeface="Cambria Math" panose="02040503050406030204" pitchFamily="18" charset="0"/>
                          </a:rPr>
                          <m:t>3</m:t>
                        </m:r>
                        <m:r>
                          <a:rPr lang="el-GR" b="0" i="1" smtClean="0">
                            <a:solidFill>
                              <a:schemeClr val="tx2">
                                <a:lumMod val="10000"/>
                                <a:lumOff val="90000"/>
                              </a:schemeClr>
                            </a:solidFill>
                            <a:latin typeface="Cambria Math" panose="02040503050406030204" pitchFamily="18" charset="0"/>
                          </a:rPr>
                          <m:t>%</m:t>
                        </m:r>
                      </m:oMath>
                    </m:oMathPara>
                  </a14:m>
                  <a:endParaRPr lang="en-US" dirty="0">
                    <a:solidFill>
                      <a:schemeClr val="tx2">
                        <a:lumMod val="10000"/>
                        <a:lumOff val="90000"/>
                      </a:schemeClr>
                    </a:solidFill>
                  </a:endParaRPr>
                </a:p>
              </p:txBody>
            </p:sp>
          </mc:Choice>
          <mc:Fallback xmlns="">
            <p:sp>
              <p:nvSpPr>
                <p:cNvPr id="28" name="TextBox 27">
                  <a:extLst>
                    <a:ext uri="{FF2B5EF4-FFF2-40B4-BE49-F238E27FC236}">
                      <a16:creationId xmlns:a16="http://schemas.microsoft.com/office/drawing/2014/main" id="{3FD5F4C7-BE61-0A46-8FF3-4A764DDF79CE}"/>
                    </a:ext>
                  </a:extLst>
                </p:cNvPr>
                <p:cNvSpPr txBox="1">
                  <a:spLocks noRot="1" noChangeAspect="1" noMove="1" noResize="1" noEditPoints="1" noAdjustHandles="1" noChangeArrowheads="1" noChangeShapeType="1" noTextEdit="1"/>
                </p:cNvSpPr>
                <p:nvPr/>
              </p:nvSpPr>
              <p:spPr>
                <a:xfrm>
                  <a:off x="11229003" y="3764752"/>
                  <a:ext cx="56457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5C9933B-95F8-9461-BA6C-7A096A88E6DC}"/>
                    </a:ext>
                  </a:extLst>
                </p:cNvPr>
                <p:cNvSpPr txBox="1"/>
                <p:nvPr/>
              </p:nvSpPr>
              <p:spPr>
                <a:xfrm>
                  <a:off x="6688107" y="3698613"/>
                  <a:ext cx="6928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lumMod val="10000"/>
                                <a:lumOff val="90000"/>
                              </a:schemeClr>
                            </a:solidFill>
                            <a:latin typeface="Cambria Math" panose="02040503050406030204" pitchFamily="18" charset="0"/>
                          </a:rPr>
                          <m:t>10</m:t>
                        </m:r>
                        <m:r>
                          <a:rPr lang="el-GR" b="0" i="1" smtClean="0">
                            <a:solidFill>
                              <a:schemeClr val="tx2">
                                <a:lumMod val="10000"/>
                                <a:lumOff val="90000"/>
                              </a:schemeClr>
                            </a:solidFill>
                            <a:latin typeface="Cambria Math" panose="02040503050406030204" pitchFamily="18" charset="0"/>
                          </a:rPr>
                          <m:t>%</m:t>
                        </m:r>
                      </m:oMath>
                    </m:oMathPara>
                  </a14:m>
                  <a:endParaRPr lang="en-US" dirty="0">
                    <a:solidFill>
                      <a:schemeClr val="tx2">
                        <a:lumMod val="10000"/>
                        <a:lumOff val="90000"/>
                      </a:schemeClr>
                    </a:solidFill>
                  </a:endParaRPr>
                </a:p>
              </p:txBody>
            </p:sp>
          </mc:Choice>
          <mc:Fallback xmlns="">
            <p:sp>
              <p:nvSpPr>
                <p:cNvPr id="29" name="TextBox 28">
                  <a:extLst>
                    <a:ext uri="{FF2B5EF4-FFF2-40B4-BE49-F238E27FC236}">
                      <a16:creationId xmlns:a16="http://schemas.microsoft.com/office/drawing/2014/main" id="{C5C9933B-95F8-9461-BA6C-7A096A88E6DC}"/>
                    </a:ext>
                  </a:extLst>
                </p:cNvPr>
                <p:cNvSpPr txBox="1">
                  <a:spLocks noRot="1" noChangeAspect="1" noMove="1" noResize="1" noEditPoints="1" noAdjustHandles="1" noChangeArrowheads="1" noChangeShapeType="1" noTextEdit="1"/>
                </p:cNvSpPr>
                <p:nvPr/>
              </p:nvSpPr>
              <p:spPr>
                <a:xfrm>
                  <a:off x="6688107" y="3698613"/>
                  <a:ext cx="69281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507F192-0398-7C5C-1CCC-F28EEEC42F7E}"/>
                    </a:ext>
                  </a:extLst>
                </p:cNvPr>
                <p:cNvSpPr txBox="1"/>
                <p:nvPr/>
              </p:nvSpPr>
              <p:spPr>
                <a:xfrm>
                  <a:off x="6341698" y="1935853"/>
                  <a:ext cx="5645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lumMod val="10000"/>
                                <a:lumOff val="90000"/>
                              </a:schemeClr>
                            </a:solidFill>
                            <a:latin typeface="Cambria Math" panose="02040503050406030204" pitchFamily="18" charset="0"/>
                          </a:rPr>
                          <m:t>0</m:t>
                        </m:r>
                        <m:r>
                          <a:rPr lang="el-GR" b="0" i="1" smtClean="0">
                            <a:solidFill>
                              <a:schemeClr val="tx2">
                                <a:lumMod val="10000"/>
                                <a:lumOff val="90000"/>
                              </a:schemeClr>
                            </a:solidFill>
                            <a:latin typeface="Cambria Math" panose="02040503050406030204" pitchFamily="18" charset="0"/>
                          </a:rPr>
                          <m:t>%</m:t>
                        </m:r>
                      </m:oMath>
                    </m:oMathPara>
                  </a14:m>
                  <a:endParaRPr lang="en-US" dirty="0">
                    <a:solidFill>
                      <a:schemeClr val="tx2">
                        <a:lumMod val="10000"/>
                        <a:lumOff val="90000"/>
                      </a:schemeClr>
                    </a:solidFill>
                  </a:endParaRPr>
                </a:p>
              </p:txBody>
            </p:sp>
          </mc:Choice>
          <mc:Fallback xmlns="">
            <p:sp>
              <p:nvSpPr>
                <p:cNvPr id="30" name="TextBox 29">
                  <a:extLst>
                    <a:ext uri="{FF2B5EF4-FFF2-40B4-BE49-F238E27FC236}">
                      <a16:creationId xmlns:a16="http://schemas.microsoft.com/office/drawing/2014/main" id="{9507F192-0398-7C5C-1CCC-F28EEEC42F7E}"/>
                    </a:ext>
                  </a:extLst>
                </p:cNvPr>
                <p:cNvSpPr txBox="1">
                  <a:spLocks noRot="1" noChangeAspect="1" noMove="1" noResize="1" noEditPoints="1" noAdjustHandles="1" noChangeArrowheads="1" noChangeShapeType="1" noTextEdit="1"/>
                </p:cNvSpPr>
                <p:nvPr/>
              </p:nvSpPr>
              <p:spPr>
                <a:xfrm>
                  <a:off x="6341698" y="1935853"/>
                  <a:ext cx="564578"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3203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0390D1D-D279-4F71-3706-73FED8516F52}"/>
              </a:ext>
            </a:extLst>
          </p:cNvPr>
          <p:cNvSpPr>
            <a:spLocks noGrp="1"/>
          </p:cNvSpPr>
          <p:nvPr>
            <p:ph type="title"/>
          </p:nvPr>
        </p:nvSpPr>
        <p:spPr>
          <a:xfrm>
            <a:off x="838200" y="136525"/>
            <a:ext cx="10515600" cy="1325563"/>
          </a:xfrm>
        </p:spPr>
        <p:txBody>
          <a:bodyPr/>
          <a:lstStyle/>
          <a:p>
            <a:r>
              <a:rPr lang="en-US" dirty="0"/>
              <a:t>Recurrent Neural Networks (RNNs)</a:t>
            </a:r>
          </a:p>
        </p:txBody>
      </p:sp>
      <p:sp>
        <p:nvSpPr>
          <p:cNvPr id="4" name="Θέση υποσέλιδου 3">
            <a:extLst>
              <a:ext uri="{FF2B5EF4-FFF2-40B4-BE49-F238E27FC236}">
                <a16:creationId xmlns:a16="http://schemas.microsoft.com/office/drawing/2014/main" id="{E234604F-5906-FB99-9BE9-137B92AE1070}"/>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5BA9A627-7873-7D8E-D225-F6FB3BEAB41A}"/>
              </a:ext>
            </a:extLst>
          </p:cNvPr>
          <p:cNvSpPr>
            <a:spLocks noGrp="1"/>
          </p:cNvSpPr>
          <p:nvPr>
            <p:ph type="sldNum" sz="quarter" idx="12"/>
          </p:nvPr>
        </p:nvSpPr>
        <p:spPr/>
        <p:txBody>
          <a:bodyPr/>
          <a:lstStyle/>
          <a:p>
            <a:fld id="{4ACA1919-B5C6-4827-8B15-372F46BB4020}" type="slidenum">
              <a:rPr lang="en-US" smtClean="0"/>
              <a:t>58</a:t>
            </a:fld>
            <a:endParaRPr lang="en-US" dirty="0"/>
          </a:p>
        </p:txBody>
      </p:sp>
      <p:pic>
        <p:nvPicPr>
          <p:cNvPr id="6" name="Picture 2" descr="Introduction to Recurrent Neural Networks - GeeksforGeeks">
            <a:extLst>
              <a:ext uri="{FF2B5EF4-FFF2-40B4-BE49-F238E27FC236}">
                <a16:creationId xmlns:a16="http://schemas.microsoft.com/office/drawing/2014/main" id="{EF9B5D74-A0E3-0DF5-6759-DDB41628F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685" y="4066159"/>
            <a:ext cx="4580382" cy="229019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Ομάδα 6">
            <a:extLst>
              <a:ext uri="{FF2B5EF4-FFF2-40B4-BE49-F238E27FC236}">
                <a16:creationId xmlns:a16="http://schemas.microsoft.com/office/drawing/2014/main" id="{675E0DAB-E787-5B21-4AF2-477B13FB5007}"/>
              </a:ext>
            </a:extLst>
          </p:cNvPr>
          <p:cNvGrpSpPr/>
          <p:nvPr/>
        </p:nvGrpSpPr>
        <p:grpSpPr>
          <a:xfrm>
            <a:off x="7952686" y="4391025"/>
            <a:ext cx="3929353" cy="1641475"/>
            <a:chOff x="7678007" y="4506182"/>
            <a:chExt cx="3929353" cy="164147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15DDE8-6041-1F73-AC8A-94F7E08804D7}"/>
                    </a:ext>
                  </a:extLst>
                </p:cNvPr>
                <p:cNvSpPr txBox="1"/>
                <p:nvPr/>
              </p:nvSpPr>
              <p:spPr>
                <a:xfrm>
                  <a:off x="9055815" y="4506182"/>
                  <a:ext cx="5258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h</m:t>
                            </m:r>
                          </m:sub>
                        </m:sSub>
                      </m:oMath>
                    </m:oMathPara>
                  </a14:m>
                  <a:endParaRPr lang="en-US" dirty="0"/>
                </a:p>
              </p:txBody>
            </p:sp>
          </mc:Choice>
          <mc:Fallback xmlns="">
            <p:sp>
              <p:nvSpPr>
                <p:cNvPr id="13" name="TextBox 12">
                  <a:extLst>
                    <a:ext uri="{FF2B5EF4-FFF2-40B4-BE49-F238E27FC236}">
                      <a16:creationId xmlns:a16="http://schemas.microsoft.com/office/drawing/2014/main" id="{B2B2121B-3325-EC79-815F-DCEC49BE2903}"/>
                    </a:ext>
                  </a:extLst>
                </p:cNvPr>
                <p:cNvSpPr txBox="1">
                  <a:spLocks noRot="1" noChangeAspect="1" noMove="1" noResize="1" noEditPoints="1" noAdjustHandles="1" noChangeArrowheads="1" noChangeShapeType="1" noTextEdit="1"/>
                </p:cNvSpPr>
                <p:nvPr/>
              </p:nvSpPr>
              <p:spPr>
                <a:xfrm>
                  <a:off x="9055815" y="4506182"/>
                  <a:ext cx="525849" cy="369332"/>
                </a:xfrm>
                <a:prstGeom prst="rect">
                  <a:avLst/>
                </a:prstGeom>
                <a:blipFill>
                  <a:blip r:embed="rId4"/>
                  <a:stretch>
                    <a:fillRect b="-1639"/>
                  </a:stretch>
                </a:blipFill>
              </p:spPr>
              <p:txBody>
                <a:bodyPr/>
                <a:lstStyle/>
                <a:p>
                  <a:r>
                    <a:rPr lang="en-US">
                      <a:noFill/>
                    </a:rPr>
                    <a:t> </a:t>
                  </a:r>
                </a:p>
              </p:txBody>
            </p:sp>
          </mc:Fallback>
        </mc:AlternateContent>
        <p:grpSp>
          <p:nvGrpSpPr>
            <p:cNvPr id="9" name="Ομάδα 8">
              <a:extLst>
                <a:ext uri="{FF2B5EF4-FFF2-40B4-BE49-F238E27FC236}">
                  <a16:creationId xmlns:a16="http://schemas.microsoft.com/office/drawing/2014/main" id="{E9B97F08-A7EC-9DC1-D0BF-9CD302886938}"/>
                </a:ext>
              </a:extLst>
            </p:cNvPr>
            <p:cNvGrpSpPr/>
            <p:nvPr/>
          </p:nvGrpSpPr>
          <p:grpSpPr>
            <a:xfrm>
              <a:off x="7678007" y="4870970"/>
              <a:ext cx="3929353" cy="1276687"/>
              <a:chOff x="7678007" y="4870970"/>
              <a:chExt cx="3929353" cy="1276687"/>
            </a:xfrm>
          </p:grpSpPr>
          <mc:AlternateContent xmlns:mc="http://schemas.openxmlformats.org/markup-compatibility/2006" xmlns:a14="http://schemas.microsoft.com/office/drawing/2010/main">
            <mc:Choice Requires="a14">
              <p:sp>
                <p:nvSpPr>
                  <p:cNvPr id="10" name="Οβάλ 9">
                    <a:extLst>
                      <a:ext uri="{FF2B5EF4-FFF2-40B4-BE49-F238E27FC236}">
                        <a16:creationId xmlns:a16="http://schemas.microsoft.com/office/drawing/2014/main" id="{75F3C203-62C9-0589-E85B-53592C8E3445}"/>
                      </a:ext>
                    </a:extLst>
                  </p:cNvPr>
                  <p:cNvSpPr/>
                  <p:nvPr/>
                </p:nvSpPr>
                <p:spPr>
                  <a:xfrm>
                    <a:off x="8427165" y="5005173"/>
                    <a:ext cx="628650" cy="62865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oMath>
                      </m:oMathPara>
                    </a14:m>
                    <a:endParaRPr lang="en-US" dirty="0"/>
                  </a:p>
                </p:txBody>
              </p:sp>
            </mc:Choice>
            <mc:Fallback xmlns="">
              <p:sp>
                <p:nvSpPr>
                  <p:cNvPr id="4" name="Οβάλ 3">
                    <a:extLst>
                      <a:ext uri="{FF2B5EF4-FFF2-40B4-BE49-F238E27FC236}">
                        <a16:creationId xmlns:a16="http://schemas.microsoft.com/office/drawing/2014/main" id="{B10C986F-3599-18BC-8325-9DFA7150833A}"/>
                      </a:ext>
                    </a:extLst>
                  </p:cNvPr>
                  <p:cNvSpPr>
                    <a:spLocks noRot="1" noChangeAspect="1" noMove="1" noResize="1" noEditPoints="1" noAdjustHandles="1" noChangeArrowheads="1" noChangeShapeType="1" noTextEdit="1"/>
                  </p:cNvSpPr>
                  <p:nvPr/>
                </p:nvSpPr>
                <p:spPr>
                  <a:xfrm>
                    <a:off x="8427165" y="5005173"/>
                    <a:ext cx="628650" cy="628650"/>
                  </a:xfrm>
                  <a:prstGeom prst="ellipse">
                    <a:avLst/>
                  </a:prstGeom>
                  <a:blipFill>
                    <a:blip r:embed="rId5"/>
                    <a:stretch>
                      <a:fillRect l="-943"/>
                    </a:stretch>
                  </a:blipFill>
                </p:spPr>
                <p:txBody>
                  <a:bodyPr/>
                  <a:lstStyle/>
                  <a:p>
                    <a:r>
                      <a:rPr lang="en-US">
                        <a:noFill/>
                      </a:rPr>
                      <a:t> </a:t>
                    </a:r>
                  </a:p>
                </p:txBody>
              </p:sp>
            </mc:Fallback>
          </mc:AlternateContent>
          <p:cxnSp>
            <p:nvCxnSpPr>
              <p:cNvPr id="11" name="Ευθύγραμμο βέλος σύνδεσης 10">
                <a:extLst>
                  <a:ext uri="{FF2B5EF4-FFF2-40B4-BE49-F238E27FC236}">
                    <a16:creationId xmlns:a16="http://schemas.microsoft.com/office/drawing/2014/main" id="{1CA3A40B-D330-512C-2479-B845006E6375}"/>
                  </a:ext>
                </a:extLst>
              </p:cNvPr>
              <p:cNvCxnSpPr>
                <a:stCxn id="10" idx="6"/>
              </p:cNvCxnSpPr>
              <p:nvPr/>
            </p:nvCxnSpPr>
            <p:spPr>
              <a:xfrm flipV="1">
                <a:off x="9055815" y="5304925"/>
                <a:ext cx="666750" cy="14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Γραμμή σύνδεσης: Καμπύλη 11">
                <a:extLst>
                  <a:ext uri="{FF2B5EF4-FFF2-40B4-BE49-F238E27FC236}">
                    <a16:creationId xmlns:a16="http://schemas.microsoft.com/office/drawing/2014/main" id="{1A5F9798-1AFC-3A20-9DB4-198807FECE73}"/>
                  </a:ext>
                </a:extLst>
              </p:cNvPr>
              <p:cNvCxnSpPr>
                <a:cxnSpLocks/>
                <a:stCxn id="10" idx="6"/>
                <a:endCxn id="10" idx="0"/>
              </p:cNvCxnSpPr>
              <p:nvPr/>
            </p:nvCxnSpPr>
            <p:spPr>
              <a:xfrm flipH="1" flipV="1">
                <a:off x="8741490" y="5005173"/>
                <a:ext cx="314325" cy="314325"/>
              </a:xfrm>
              <a:prstGeom prst="curvedConnector4">
                <a:avLst>
                  <a:gd name="adj1" fmla="val -72727"/>
                  <a:gd name="adj2" fmla="val 172727"/>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E61A12-66BB-EBB2-01B6-09A2B34616FA}"/>
                      </a:ext>
                    </a:extLst>
                  </p:cNvPr>
                  <p:cNvSpPr txBox="1"/>
                  <p:nvPr/>
                </p:nvSpPr>
                <p:spPr>
                  <a:xfrm>
                    <a:off x="9199491" y="5274016"/>
                    <a:ext cx="3793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4" name="TextBox 13">
                    <a:extLst>
                      <a:ext uri="{FF2B5EF4-FFF2-40B4-BE49-F238E27FC236}">
                        <a16:creationId xmlns:a16="http://schemas.microsoft.com/office/drawing/2014/main" id="{28D58CE9-2E98-5DBF-63FE-ECB24A0BABAE}"/>
                      </a:ext>
                    </a:extLst>
                  </p:cNvPr>
                  <p:cNvSpPr txBox="1">
                    <a:spLocks noRot="1" noChangeAspect="1" noMove="1" noResize="1" noEditPoints="1" noAdjustHandles="1" noChangeArrowheads="1" noChangeShapeType="1" noTextEdit="1"/>
                  </p:cNvSpPr>
                  <p:nvPr/>
                </p:nvSpPr>
                <p:spPr>
                  <a:xfrm>
                    <a:off x="9199491" y="5274016"/>
                    <a:ext cx="379398" cy="369332"/>
                  </a:xfrm>
                  <a:prstGeom prst="rect">
                    <a:avLst/>
                  </a:prstGeom>
                  <a:blipFill>
                    <a:blip r:embed="rId6"/>
                    <a:stretch>
                      <a:fillRect b="-8197"/>
                    </a:stretch>
                  </a:blipFill>
                </p:spPr>
                <p:txBody>
                  <a:bodyPr/>
                  <a:lstStyle/>
                  <a:p>
                    <a:r>
                      <a:rPr lang="en-US">
                        <a:noFill/>
                      </a:rPr>
                      <a:t> </a:t>
                    </a:r>
                  </a:p>
                </p:txBody>
              </p:sp>
            </mc:Fallback>
          </mc:AlternateContent>
          <p:cxnSp>
            <p:nvCxnSpPr>
              <p:cNvPr id="14" name="Ευθύγραμμο βέλος σύνδεσης 13">
                <a:extLst>
                  <a:ext uri="{FF2B5EF4-FFF2-40B4-BE49-F238E27FC236}">
                    <a16:creationId xmlns:a16="http://schemas.microsoft.com/office/drawing/2014/main" id="{52B6FE26-ADE5-E805-DE29-1F3F307652FA}"/>
                  </a:ext>
                </a:extLst>
              </p:cNvPr>
              <p:cNvCxnSpPr>
                <a:cxnSpLocks/>
                <a:endCxn id="10" idx="2"/>
              </p:cNvCxnSpPr>
              <p:nvPr/>
            </p:nvCxnSpPr>
            <p:spPr>
              <a:xfrm>
                <a:off x="7835872" y="5319498"/>
                <a:ext cx="5912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F13F611-FD47-494E-C591-09A5812E6C8B}"/>
                      </a:ext>
                    </a:extLst>
                  </p:cNvPr>
                  <p:cNvSpPr txBox="1"/>
                  <p:nvPr/>
                </p:nvSpPr>
                <p:spPr>
                  <a:xfrm>
                    <a:off x="7863309" y="4958158"/>
                    <a:ext cx="531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𝑤𝑥</m:t>
                          </m:r>
                        </m:oMath>
                      </m:oMathPara>
                    </a14:m>
                    <a:endParaRPr lang="en-US" dirty="0"/>
                  </a:p>
                </p:txBody>
              </p:sp>
            </mc:Choice>
            <mc:Fallback xmlns="">
              <p:sp>
                <p:nvSpPr>
                  <p:cNvPr id="15" name="TextBox 14">
                    <a:extLst>
                      <a:ext uri="{FF2B5EF4-FFF2-40B4-BE49-F238E27FC236}">
                        <a16:creationId xmlns:a16="http://schemas.microsoft.com/office/drawing/2014/main" id="{2F13F611-FD47-494E-C591-09A5812E6C8B}"/>
                      </a:ext>
                    </a:extLst>
                  </p:cNvPr>
                  <p:cNvSpPr txBox="1">
                    <a:spLocks noRot="1" noChangeAspect="1" noMove="1" noResize="1" noEditPoints="1" noAdjustHandles="1" noChangeArrowheads="1" noChangeShapeType="1" noTextEdit="1"/>
                  </p:cNvSpPr>
                  <p:nvPr/>
                </p:nvSpPr>
                <p:spPr>
                  <a:xfrm>
                    <a:off x="7863309" y="4958158"/>
                    <a:ext cx="531492" cy="369332"/>
                  </a:xfrm>
                  <a:prstGeom prst="rect">
                    <a:avLst/>
                  </a:prstGeom>
                  <a:blipFill>
                    <a:blip r:embed="rId7"/>
                    <a:stretch>
                      <a:fillRect/>
                    </a:stretch>
                  </a:blipFill>
                </p:spPr>
                <p:txBody>
                  <a:bodyPr/>
                  <a:lstStyle/>
                  <a:p>
                    <a:r>
                      <a:rPr lang="en-US">
                        <a:noFill/>
                      </a:rPr>
                      <a:t> </a:t>
                    </a:r>
                  </a:p>
                </p:txBody>
              </p:sp>
            </mc:Fallback>
          </mc:AlternateContent>
          <p:cxnSp>
            <p:nvCxnSpPr>
              <p:cNvPr id="16" name="Ευθύγραμμο βέλος σύνδεσης 15">
                <a:extLst>
                  <a:ext uri="{FF2B5EF4-FFF2-40B4-BE49-F238E27FC236}">
                    <a16:creationId xmlns:a16="http://schemas.microsoft.com/office/drawing/2014/main" id="{513E9E56-4A7C-450C-5E7E-ACBF850CED33}"/>
                  </a:ext>
                </a:extLst>
              </p:cNvPr>
              <p:cNvCxnSpPr>
                <a:cxnSpLocks/>
                <a:endCxn id="10" idx="4"/>
              </p:cNvCxnSpPr>
              <p:nvPr/>
            </p:nvCxnSpPr>
            <p:spPr>
              <a:xfrm flipV="1">
                <a:off x="8741490" y="5633823"/>
                <a:ext cx="0" cy="51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Οβάλ 17">
                <a:extLst>
                  <a:ext uri="{FF2B5EF4-FFF2-40B4-BE49-F238E27FC236}">
                    <a16:creationId xmlns:a16="http://schemas.microsoft.com/office/drawing/2014/main" id="{9EF202F3-AD3E-7B95-196D-1709E02B92A2}"/>
                  </a:ext>
                </a:extLst>
              </p:cNvPr>
              <p:cNvSpPr/>
              <p:nvPr/>
            </p:nvSpPr>
            <p:spPr>
              <a:xfrm>
                <a:off x="7678007" y="5240302"/>
                <a:ext cx="129245" cy="12924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054761-4881-CA2E-D648-B85AEC1DD55F}"/>
                      </a:ext>
                    </a:extLst>
                  </p:cNvPr>
                  <p:cNvSpPr txBox="1"/>
                  <p:nvPr/>
                </p:nvSpPr>
                <p:spPr>
                  <a:xfrm>
                    <a:off x="9808054" y="4870970"/>
                    <a:ext cx="17907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𝒘𝒙</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𝒉𝒘</m:t>
                              </m:r>
                            </m:e>
                            <m:sub>
                              <m:r>
                                <a:rPr lang="en-US" b="1" i="1" smtClean="0">
                                  <a:latin typeface="Cambria Math" panose="02040503050406030204" pitchFamily="18" charset="0"/>
                                </a:rPr>
                                <m:t>𝒉</m:t>
                              </m:r>
                            </m:sub>
                          </m:sSub>
                        </m:oMath>
                      </m:oMathPara>
                    </a14:m>
                    <a:endParaRPr lang="en-US" b="1" dirty="0"/>
                  </a:p>
                </p:txBody>
              </p:sp>
            </mc:Choice>
            <mc:Fallback xmlns="">
              <p:sp>
                <p:nvSpPr>
                  <p:cNvPr id="21" name="TextBox 20">
                    <a:extLst>
                      <a:ext uri="{FF2B5EF4-FFF2-40B4-BE49-F238E27FC236}">
                        <a16:creationId xmlns:a16="http://schemas.microsoft.com/office/drawing/2014/main" id="{DE054761-4881-CA2E-D648-B85AEC1DD55F}"/>
                      </a:ext>
                    </a:extLst>
                  </p:cNvPr>
                  <p:cNvSpPr txBox="1">
                    <a:spLocks noRot="1" noChangeAspect="1" noMove="1" noResize="1" noEditPoints="1" noAdjustHandles="1" noChangeArrowheads="1" noChangeShapeType="1" noTextEdit="1"/>
                  </p:cNvSpPr>
                  <p:nvPr/>
                </p:nvSpPr>
                <p:spPr>
                  <a:xfrm>
                    <a:off x="9808054" y="4870970"/>
                    <a:ext cx="179074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C6009CE-6293-40F9-C05B-CEC2121DA967}"/>
                      </a:ext>
                    </a:extLst>
                  </p:cNvPr>
                  <p:cNvSpPr txBox="1"/>
                  <p:nvPr/>
                </p:nvSpPr>
                <p:spPr>
                  <a:xfrm>
                    <a:off x="9872783" y="5183148"/>
                    <a:ext cx="17345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𝒕</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𝒕</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𝟎</m:t>
                              </m:r>
                            </m:sub>
                          </m:sSub>
                        </m:oMath>
                      </m:oMathPara>
                    </a14:m>
                    <a:endParaRPr lang="en-US" b="1" dirty="0"/>
                  </a:p>
                </p:txBody>
              </p:sp>
            </mc:Choice>
            <mc:Fallback xmlns="">
              <p:sp>
                <p:nvSpPr>
                  <p:cNvPr id="35" name="TextBox 34">
                    <a:extLst>
                      <a:ext uri="{FF2B5EF4-FFF2-40B4-BE49-F238E27FC236}">
                        <a16:creationId xmlns:a16="http://schemas.microsoft.com/office/drawing/2014/main" id="{0C0CF78B-4638-B9CB-A62F-BF92FAD20509}"/>
                      </a:ext>
                    </a:extLst>
                  </p:cNvPr>
                  <p:cNvSpPr txBox="1">
                    <a:spLocks noRot="1" noChangeAspect="1" noMove="1" noResize="1" noEditPoints="1" noAdjustHandles="1" noChangeArrowheads="1" noChangeShapeType="1" noTextEdit="1"/>
                  </p:cNvSpPr>
                  <p:nvPr/>
                </p:nvSpPr>
                <p:spPr>
                  <a:xfrm>
                    <a:off x="9872783" y="5183148"/>
                    <a:ext cx="1734577" cy="369332"/>
                  </a:xfrm>
                  <a:prstGeom prst="rect">
                    <a:avLst/>
                  </a:prstGeom>
                  <a:blipFill>
                    <a:blip r:embed="rId9"/>
                    <a:stretch>
                      <a:fillRect b="-8197"/>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25" name="Θέση περιεχομένου 2">
                <a:extLst>
                  <a:ext uri="{FF2B5EF4-FFF2-40B4-BE49-F238E27FC236}">
                    <a16:creationId xmlns:a16="http://schemas.microsoft.com/office/drawing/2014/main" id="{289F72DC-F510-C68C-F23C-D2F9C43F3812}"/>
                  </a:ext>
                </a:extLst>
              </p:cNvPr>
              <p:cNvSpPr>
                <a:spLocks noGrp="1"/>
              </p:cNvSpPr>
              <p:nvPr>
                <p:ph idx="1"/>
              </p:nvPr>
            </p:nvSpPr>
            <p:spPr>
              <a:xfrm>
                <a:off x="514350" y="1292790"/>
                <a:ext cx="7343775" cy="3098235"/>
              </a:xfrm>
            </p:spPr>
            <p:txBody>
              <a:bodyPr>
                <a:normAutofit/>
              </a:bodyPr>
              <a:lstStyle/>
              <a:p>
                <a:r>
                  <a:rPr lang="en-US" sz="2000" dirty="0"/>
                  <a:t>RNNs are used to model sequential data, such as timeseries.</a:t>
                </a:r>
              </a:p>
              <a:p>
                <a:r>
                  <a:rPr lang="en-US" sz="2000" dirty="0"/>
                  <a:t>Given a timeseries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m:t>
                        </m:r>
                      </m:sub>
                    </m:sSub>
                  </m:oMath>
                </a14:m>
                <a:r>
                  <a:rPr lang="en-US" sz="2000" dirty="0"/>
                  <a:t>, MLP considers that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oMath>
                </a14:m>
                <a:r>
                  <a:rPr lang="en-US" sz="2000" dirty="0"/>
                  <a:t> input is independent. </a:t>
                </a:r>
              </a:p>
              <a:p>
                <a:r>
                  <a:rPr lang="en-US" sz="2000" dirty="0"/>
                  <a:t>Instead, RNNs keep a memory weight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h</m:t>
                        </m:r>
                      </m:sub>
                    </m:sSub>
                  </m:oMath>
                </a14:m>
                <a:r>
                  <a:rPr lang="en-US" sz="2000" dirty="0"/>
                  <a:t> that remembers the previous input that the neuron received.</a:t>
                </a:r>
              </a:p>
              <a:p>
                <a:r>
                  <a:rPr lang="en-US" sz="2000" dirty="0"/>
                  <a:t>Then, it uses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h</m:t>
                        </m:r>
                      </m:sub>
                    </m:sSub>
                  </m:oMath>
                </a14:m>
                <a:r>
                  <a:rPr lang="en-US" sz="2000" dirty="0"/>
                  <a:t> to compute its hidden state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oMath>
                </a14:m>
                <a:r>
                  <a:rPr lang="en-US" sz="2000" dirty="0"/>
                  <a:t>. </a:t>
                </a:r>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oMath>
                </a14:m>
                <a:r>
                  <a:rPr lang="en-US" sz="2000" dirty="0"/>
                  <a:t> is updated every time a value is passed to the neuron, enabling it to model the time dependencies between the inputs.</a:t>
                </a:r>
              </a:p>
            </p:txBody>
          </p:sp>
        </mc:Choice>
        <mc:Fallback xmlns="">
          <p:sp>
            <p:nvSpPr>
              <p:cNvPr id="25" name="Θέση περιεχομένου 2">
                <a:extLst>
                  <a:ext uri="{FF2B5EF4-FFF2-40B4-BE49-F238E27FC236}">
                    <a16:creationId xmlns:a16="http://schemas.microsoft.com/office/drawing/2014/main" id="{289F72DC-F510-C68C-F23C-D2F9C43F3812}"/>
                  </a:ext>
                </a:extLst>
              </p:cNvPr>
              <p:cNvSpPr>
                <a:spLocks noGrp="1" noRot="1" noChangeAspect="1" noMove="1" noResize="1" noEditPoints="1" noAdjustHandles="1" noChangeArrowheads="1" noChangeShapeType="1" noTextEdit="1"/>
              </p:cNvSpPr>
              <p:nvPr>
                <p:ph idx="1"/>
              </p:nvPr>
            </p:nvSpPr>
            <p:spPr>
              <a:xfrm>
                <a:off x="514350" y="1292790"/>
                <a:ext cx="7343775" cy="3098235"/>
              </a:xfrm>
              <a:blipFill>
                <a:blip r:embed="rId10"/>
                <a:stretch>
                  <a:fillRect l="-747" t="-1772" b="-2756"/>
                </a:stretch>
              </a:blipFill>
            </p:spPr>
            <p:txBody>
              <a:bodyPr/>
              <a:lstStyle/>
              <a:p>
                <a:r>
                  <a:rPr lang="en-US">
                    <a:noFill/>
                  </a:rPr>
                  <a:t> </a:t>
                </a:r>
              </a:p>
            </p:txBody>
          </p:sp>
        </mc:Fallback>
      </mc:AlternateContent>
      <p:pic>
        <p:nvPicPr>
          <p:cNvPr id="4098" name="Picture 2" descr="Time Series Analysis Introduction - Statistics By Jim">
            <a:extLst>
              <a:ext uri="{FF2B5EF4-FFF2-40B4-BE49-F238E27FC236}">
                <a16:creationId xmlns:a16="http://schemas.microsoft.com/office/drawing/2014/main" id="{40307EE3-FB59-643E-D571-55097472BE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7283" y="1436290"/>
            <a:ext cx="4114800" cy="2743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64A1182-A0AD-4BD7-8ED4-0B69E1ADD3AA}"/>
                  </a:ext>
                </a:extLst>
              </p:cNvPr>
              <p:cNvSpPr txBox="1"/>
              <p:nvPr/>
            </p:nvSpPr>
            <p:spPr>
              <a:xfrm>
                <a:off x="8610600" y="5644054"/>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m:oMathPara>
                </a14:m>
                <a:endParaRPr lang="en-US" dirty="0"/>
              </a:p>
            </p:txBody>
          </p:sp>
        </mc:Choice>
        <mc:Fallback xmlns="">
          <p:sp>
            <p:nvSpPr>
              <p:cNvPr id="28" name="TextBox 27">
                <a:extLst>
                  <a:ext uri="{FF2B5EF4-FFF2-40B4-BE49-F238E27FC236}">
                    <a16:creationId xmlns:a16="http://schemas.microsoft.com/office/drawing/2014/main" id="{C64A1182-A0AD-4BD7-8ED4-0B69E1ADD3AA}"/>
                  </a:ext>
                </a:extLst>
              </p:cNvPr>
              <p:cNvSpPr txBox="1">
                <a:spLocks noRot="1" noChangeAspect="1" noMove="1" noResize="1" noEditPoints="1" noAdjustHandles="1" noChangeArrowheads="1" noChangeShapeType="1" noTextEdit="1"/>
              </p:cNvSpPr>
              <p:nvPr/>
            </p:nvSpPr>
            <p:spPr>
              <a:xfrm>
                <a:off x="8610600" y="5644054"/>
                <a:ext cx="515141"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9022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F0A9388-6FDC-AC1C-B20B-150ABF693176}"/>
              </a:ext>
            </a:extLst>
          </p:cNvPr>
          <p:cNvSpPr>
            <a:spLocks noGrp="1"/>
          </p:cNvSpPr>
          <p:nvPr>
            <p:ph type="title"/>
          </p:nvPr>
        </p:nvSpPr>
        <p:spPr>
          <a:xfrm>
            <a:off x="838200" y="136525"/>
            <a:ext cx="10515600" cy="1325563"/>
          </a:xfrm>
        </p:spPr>
        <p:txBody>
          <a:bodyPr/>
          <a:lstStyle/>
          <a:p>
            <a:r>
              <a:rPr lang="en-US" dirty="0"/>
              <a:t>RNN Example</a:t>
            </a:r>
          </a:p>
        </p:txBody>
      </p:sp>
      <p:sp>
        <p:nvSpPr>
          <p:cNvPr id="4" name="Θέση υποσέλιδου 3">
            <a:extLst>
              <a:ext uri="{FF2B5EF4-FFF2-40B4-BE49-F238E27FC236}">
                <a16:creationId xmlns:a16="http://schemas.microsoft.com/office/drawing/2014/main" id="{416B099F-9F83-E81E-44AE-48FABA68CF64}"/>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8DBFD704-C1CF-8746-6A7E-821673997323}"/>
              </a:ext>
            </a:extLst>
          </p:cNvPr>
          <p:cNvSpPr>
            <a:spLocks noGrp="1"/>
          </p:cNvSpPr>
          <p:nvPr>
            <p:ph type="sldNum" sz="quarter" idx="12"/>
          </p:nvPr>
        </p:nvSpPr>
        <p:spPr/>
        <p:txBody>
          <a:bodyPr/>
          <a:lstStyle/>
          <a:p>
            <a:fld id="{4ACA1919-B5C6-4827-8B15-372F46BB4020}" type="slidenum">
              <a:rPr lang="en-US" smtClean="0"/>
              <a:t>59</a:t>
            </a:fld>
            <a:endParaRPr lang="en-US"/>
          </a:p>
        </p:txBody>
      </p:sp>
      <p:graphicFrame>
        <p:nvGraphicFramePr>
          <p:cNvPr id="22" name="Πίνακας 21">
            <a:extLst>
              <a:ext uri="{FF2B5EF4-FFF2-40B4-BE49-F238E27FC236}">
                <a16:creationId xmlns:a16="http://schemas.microsoft.com/office/drawing/2014/main" id="{87C2A38D-FE51-A186-F41D-58EC4828608C}"/>
              </a:ext>
            </a:extLst>
          </p:cNvPr>
          <p:cNvGraphicFramePr>
            <a:graphicFrameLocks noGrp="1"/>
          </p:cNvGraphicFramePr>
          <p:nvPr>
            <p:extLst>
              <p:ext uri="{D42A27DB-BD31-4B8C-83A1-F6EECF244321}">
                <p14:modId xmlns:p14="http://schemas.microsoft.com/office/powerpoint/2010/main" val="169727618"/>
              </p:ext>
            </p:extLst>
          </p:nvPr>
        </p:nvGraphicFramePr>
        <p:xfrm>
          <a:off x="2347109" y="4310749"/>
          <a:ext cx="8128002" cy="1854200"/>
        </p:xfrm>
        <a:graphic>
          <a:graphicData uri="http://schemas.openxmlformats.org/drawingml/2006/table">
            <a:tbl>
              <a:tblPr firstRow="1" bandRow="1">
                <a:tableStyleId>{93296810-A885-4BE3-A3E7-6D5BEEA58F35}</a:tableStyleId>
              </a:tblPr>
              <a:tblGrid>
                <a:gridCol w="1354667">
                  <a:extLst>
                    <a:ext uri="{9D8B030D-6E8A-4147-A177-3AD203B41FA5}">
                      <a16:colId xmlns:a16="http://schemas.microsoft.com/office/drawing/2014/main" val="1465975387"/>
                    </a:ext>
                  </a:extLst>
                </a:gridCol>
                <a:gridCol w="1354667">
                  <a:extLst>
                    <a:ext uri="{9D8B030D-6E8A-4147-A177-3AD203B41FA5}">
                      <a16:colId xmlns:a16="http://schemas.microsoft.com/office/drawing/2014/main" val="1816908762"/>
                    </a:ext>
                  </a:extLst>
                </a:gridCol>
                <a:gridCol w="1354667">
                  <a:extLst>
                    <a:ext uri="{9D8B030D-6E8A-4147-A177-3AD203B41FA5}">
                      <a16:colId xmlns:a16="http://schemas.microsoft.com/office/drawing/2014/main" val="580411070"/>
                    </a:ext>
                  </a:extLst>
                </a:gridCol>
                <a:gridCol w="1354667">
                  <a:extLst>
                    <a:ext uri="{9D8B030D-6E8A-4147-A177-3AD203B41FA5}">
                      <a16:colId xmlns:a16="http://schemas.microsoft.com/office/drawing/2014/main" val="1482279430"/>
                    </a:ext>
                  </a:extLst>
                </a:gridCol>
                <a:gridCol w="1354667">
                  <a:extLst>
                    <a:ext uri="{9D8B030D-6E8A-4147-A177-3AD203B41FA5}">
                      <a16:colId xmlns:a16="http://schemas.microsoft.com/office/drawing/2014/main" val="3261750843"/>
                    </a:ext>
                  </a:extLst>
                </a:gridCol>
                <a:gridCol w="1354667">
                  <a:extLst>
                    <a:ext uri="{9D8B030D-6E8A-4147-A177-3AD203B41FA5}">
                      <a16:colId xmlns:a16="http://schemas.microsoft.com/office/drawing/2014/main" val="3648705319"/>
                    </a:ext>
                  </a:extLst>
                </a:gridCol>
              </a:tblGrid>
              <a:tr h="370840">
                <a:tc>
                  <a:txBody>
                    <a:bodyPr/>
                    <a:lstStyle/>
                    <a:p>
                      <a:r>
                        <a:rPr lang="en-US" dirty="0"/>
                        <a:t>Step (Time)</a:t>
                      </a:r>
                    </a:p>
                  </a:txBody>
                  <a:tcPr/>
                </a:tc>
                <a:tc>
                  <a:txBody>
                    <a:bodyPr/>
                    <a:lstStyle/>
                    <a:p>
                      <a:r>
                        <a:rPr lang="en-US" dirty="0"/>
                        <a:t>Neuron 1</a:t>
                      </a:r>
                    </a:p>
                  </a:txBody>
                  <a:tcPr/>
                </a:tc>
                <a:tc>
                  <a:txBody>
                    <a:bodyPr/>
                    <a:lstStyle/>
                    <a:p>
                      <a:r>
                        <a:rPr lang="en-US" dirty="0"/>
                        <a:t>Neuron 2</a:t>
                      </a:r>
                    </a:p>
                  </a:txBody>
                  <a:tcPr/>
                </a:tc>
                <a:tc>
                  <a:txBody>
                    <a:bodyPr/>
                    <a:lstStyle/>
                    <a:p>
                      <a:r>
                        <a:rPr lang="en-US" dirty="0"/>
                        <a:t>Neuron 3</a:t>
                      </a:r>
                    </a:p>
                  </a:txBody>
                  <a:tcPr/>
                </a:tc>
                <a:tc>
                  <a:txBody>
                    <a:bodyPr/>
                    <a:lstStyle/>
                    <a:p>
                      <a:r>
                        <a:rPr lang="en-US" dirty="0"/>
                        <a:t>Neuron 4</a:t>
                      </a:r>
                    </a:p>
                  </a:txBody>
                  <a:tcPr/>
                </a:tc>
                <a:tc>
                  <a:txBody>
                    <a:bodyPr/>
                    <a:lstStyle/>
                    <a:p>
                      <a:r>
                        <a:rPr lang="en-US" dirty="0"/>
                        <a:t>Target</a:t>
                      </a:r>
                    </a:p>
                  </a:txBody>
                  <a:tcPr>
                    <a:solidFill>
                      <a:schemeClr val="accent4">
                        <a:lumMod val="60000"/>
                        <a:lumOff val="40000"/>
                      </a:schemeClr>
                    </a:solidFill>
                  </a:tcPr>
                </a:tc>
                <a:extLst>
                  <a:ext uri="{0D108BD9-81ED-4DB2-BD59-A6C34878D82A}">
                    <a16:rowId xmlns:a16="http://schemas.microsoft.com/office/drawing/2014/main" val="303427535"/>
                  </a:ext>
                </a:extLst>
              </a:tr>
              <a:tr h="370840">
                <a:tc>
                  <a:txBody>
                    <a:bodyPr/>
                    <a:lstStyle/>
                    <a:p>
                      <a:r>
                        <a:rPr lang="en-US" dirty="0"/>
                        <a:t>1</a:t>
                      </a:r>
                    </a:p>
                  </a:txBody>
                  <a:tcPr/>
                </a:tc>
                <a:tc>
                  <a:txBody>
                    <a:bodyPr/>
                    <a:lstStyle/>
                    <a:p>
                      <a:r>
                        <a:rPr lang="en-US" dirty="0"/>
                        <a:t>the</a:t>
                      </a:r>
                    </a:p>
                  </a:txBody>
                  <a:tcPr/>
                </a:tc>
                <a:tc>
                  <a:txBody>
                    <a:bodyPr/>
                    <a:lstStyle/>
                    <a:p>
                      <a:r>
                        <a:rPr lang="en-US" dirty="0"/>
                        <a:t>man</a:t>
                      </a:r>
                    </a:p>
                  </a:txBody>
                  <a:tcPr/>
                </a:tc>
                <a:tc>
                  <a:txBody>
                    <a:bodyPr/>
                    <a:lstStyle/>
                    <a:p>
                      <a:r>
                        <a:rPr lang="en-US" dirty="0"/>
                        <a:t>is</a:t>
                      </a:r>
                    </a:p>
                  </a:txBody>
                  <a:tcPr/>
                </a:tc>
                <a:tc>
                  <a:txBody>
                    <a:bodyPr/>
                    <a:lstStyle/>
                    <a:p>
                      <a:r>
                        <a:rPr lang="en-US" dirty="0"/>
                        <a:t>walking</a:t>
                      </a:r>
                    </a:p>
                  </a:txBody>
                  <a:tcPr/>
                </a:tc>
                <a:tc>
                  <a:txBody>
                    <a:bodyPr/>
                    <a:lstStyle/>
                    <a:p>
                      <a:r>
                        <a:rPr lang="en-US" dirty="0"/>
                        <a:t>down</a:t>
                      </a:r>
                    </a:p>
                  </a:txBody>
                  <a:tcPr>
                    <a:solidFill>
                      <a:schemeClr val="accent4">
                        <a:lumMod val="60000"/>
                        <a:lumOff val="40000"/>
                      </a:schemeClr>
                    </a:solidFill>
                  </a:tcPr>
                </a:tc>
                <a:extLst>
                  <a:ext uri="{0D108BD9-81ED-4DB2-BD59-A6C34878D82A}">
                    <a16:rowId xmlns:a16="http://schemas.microsoft.com/office/drawing/2014/main" val="2262346276"/>
                  </a:ext>
                </a:extLst>
              </a:tr>
              <a:tr h="370840">
                <a:tc>
                  <a:txBody>
                    <a:bodyPr/>
                    <a:lstStyle/>
                    <a:p>
                      <a:r>
                        <a:rPr lang="en-US" dirty="0"/>
                        <a:t>2</a:t>
                      </a:r>
                    </a:p>
                  </a:txBody>
                  <a:tcPr/>
                </a:tc>
                <a:tc>
                  <a:txBody>
                    <a:bodyPr/>
                    <a:lstStyle/>
                    <a:p>
                      <a:r>
                        <a:rPr lang="en-US" dirty="0"/>
                        <a:t>man</a:t>
                      </a:r>
                    </a:p>
                  </a:txBody>
                  <a:tcPr/>
                </a:tc>
                <a:tc>
                  <a:txBody>
                    <a:bodyPr/>
                    <a:lstStyle/>
                    <a:p>
                      <a:r>
                        <a:rPr lang="en-US" dirty="0"/>
                        <a:t>is</a:t>
                      </a:r>
                    </a:p>
                  </a:txBody>
                  <a:tcPr/>
                </a:tc>
                <a:tc>
                  <a:txBody>
                    <a:bodyPr/>
                    <a:lstStyle/>
                    <a:p>
                      <a:r>
                        <a:rPr lang="en-US" dirty="0"/>
                        <a:t>walking</a:t>
                      </a:r>
                    </a:p>
                  </a:txBody>
                  <a:tcPr/>
                </a:tc>
                <a:tc>
                  <a:txBody>
                    <a:bodyPr/>
                    <a:lstStyle/>
                    <a:p>
                      <a:r>
                        <a:rPr lang="en-US" dirty="0"/>
                        <a:t>down</a:t>
                      </a:r>
                    </a:p>
                  </a:txBody>
                  <a:tcPr/>
                </a:tc>
                <a:tc>
                  <a:txBody>
                    <a:bodyPr/>
                    <a:lstStyle/>
                    <a:p>
                      <a:r>
                        <a:rPr lang="en-US" dirty="0"/>
                        <a:t>the</a:t>
                      </a:r>
                    </a:p>
                  </a:txBody>
                  <a:tcPr>
                    <a:solidFill>
                      <a:schemeClr val="accent4">
                        <a:lumMod val="60000"/>
                        <a:lumOff val="40000"/>
                      </a:schemeClr>
                    </a:solidFill>
                  </a:tcPr>
                </a:tc>
                <a:extLst>
                  <a:ext uri="{0D108BD9-81ED-4DB2-BD59-A6C34878D82A}">
                    <a16:rowId xmlns:a16="http://schemas.microsoft.com/office/drawing/2014/main" val="3321746027"/>
                  </a:ext>
                </a:extLst>
              </a:tr>
              <a:tr h="370840">
                <a:tc>
                  <a:txBody>
                    <a:bodyPr/>
                    <a:lstStyle/>
                    <a:p>
                      <a:r>
                        <a:rPr lang="en-US" dirty="0"/>
                        <a:t>3</a:t>
                      </a:r>
                    </a:p>
                  </a:txBody>
                  <a:tcPr/>
                </a:tc>
                <a:tc>
                  <a:txBody>
                    <a:bodyPr/>
                    <a:lstStyle/>
                    <a:p>
                      <a:r>
                        <a:rPr lang="en-US" dirty="0"/>
                        <a:t>is</a:t>
                      </a:r>
                    </a:p>
                  </a:txBody>
                  <a:tcPr/>
                </a:tc>
                <a:tc>
                  <a:txBody>
                    <a:bodyPr/>
                    <a:lstStyle/>
                    <a:p>
                      <a:r>
                        <a:rPr lang="en-US" dirty="0"/>
                        <a:t>walking</a:t>
                      </a:r>
                    </a:p>
                  </a:txBody>
                  <a:tcPr/>
                </a:tc>
                <a:tc>
                  <a:txBody>
                    <a:bodyPr/>
                    <a:lstStyle/>
                    <a:p>
                      <a:r>
                        <a:rPr lang="en-US" dirty="0"/>
                        <a:t>down</a:t>
                      </a:r>
                    </a:p>
                  </a:txBody>
                  <a:tcPr/>
                </a:tc>
                <a:tc>
                  <a:txBody>
                    <a:bodyPr/>
                    <a:lstStyle/>
                    <a:p>
                      <a:r>
                        <a:rPr lang="en-US" dirty="0"/>
                        <a:t>the</a:t>
                      </a:r>
                    </a:p>
                  </a:txBody>
                  <a:tcPr/>
                </a:tc>
                <a:tc>
                  <a:txBody>
                    <a:bodyPr/>
                    <a:lstStyle/>
                    <a:p>
                      <a:r>
                        <a:rPr lang="en-US" dirty="0"/>
                        <a:t>street</a:t>
                      </a:r>
                    </a:p>
                  </a:txBody>
                  <a:tcPr>
                    <a:solidFill>
                      <a:schemeClr val="accent4">
                        <a:lumMod val="60000"/>
                        <a:lumOff val="40000"/>
                      </a:schemeClr>
                    </a:solidFill>
                  </a:tcPr>
                </a:tc>
                <a:extLst>
                  <a:ext uri="{0D108BD9-81ED-4DB2-BD59-A6C34878D82A}">
                    <a16:rowId xmlns:a16="http://schemas.microsoft.com/office/drawing/2014/main" val="3400263117"/>
                  </a:ext>
                </a:extLst>
              </a:tr>
              <a:tr h="370840">
                <a:tc>
                  <a:txBody>
                    <a:bodyPr/>
                    <a:lstStyle/>
                    <a:p>
                      <a:r>
                        <a:rPr lang="en-US" dirty="0"/>
                        <a:t>4</a:t>
                      </a:r>
                    </a:p>
                  </a:txBody>
                  <a:tcPr/>
                </a:tc>
                <a:tc>
                  <a:txBody>
                    <a:bodyPr/>
                    <a:lstStyle/>
                    <a:p>
                      <a:r>
                        <a:rPr lang="en-US" dirty="0"/>
                        <a:t>walking</a:t>
                      </a:r>
                    </a:p>
                  </a:txBody>
                  <a:tcPr/>
                </a:tc>
                <a:tc>
                  <a:txBody>
                    <a:bodyPr/>
                    <a:lstStyle/>
                    <a:p>
                      <a:r>
                        <a:rPr lang="en-US" dirty="0"/>
                        <a:t>down</a:t>
                      </a:r>
                    </a:p>
                  </a:txBody>
                  <a:tcPr/>
                </a:tc>
                <a:tc>
                  <a:txBody>
                    <a:bodyPr/>
                    <a:lstStyle/>
                    <a:p>
                      <a:r>
                        <a:rPr lang="en-US" dirty="0"/>
                        <a:t>the</a:t>
                      </a:r>
                    </a:p>
                  </a:txBody>
                  <a:tcPr/>
                </a:tc>
                <a:tc>
                  <a:txBody>
                    <a:bodyPr/>
                    <a:lstStyle/>
                    <a:p>
                      <a:r>
                        <a:rPr lang="en-US" dirty="0"/>
                        <a:t>street</a:t>
                      </a:r>
                    </a:p>
                  </a:txBody>
                  <a:tcPr/>
                </a:tc>
                <a:tc>
                  <a:txBody>
                    <a:bodyPr/>
                    <a:lstStyle/>
                    <a:p>
                      <a:r>
                        <a:rPr lang="en-US" dirty="0"/>
                        <a:t>.</a:t>
                      </a:r>
                    </a:p>
                  </a:txBody>
                  <a:tcPr>
                    <a:solidFill>
                      <a:schemeClr val="accent4">
                        <a:lumMod val="60000"/>
                        <a:lumOff val="40000"/>
                      </a:schemeClr>
                    </a:solidFill>
                  </a:tcPr>
                </a:tc>
                <a:extLst>
                  <a:ext uri="{0D108BD9-81ED-4DB2-BD59-A6C34878D82A}">
                    <a16:rowId xmlns:a16="http://schemas.microsoft.com/office/drawing/2014/main" val="891428931"/>
                  </a:ext>
                </a:extLst>
              </a:tr>
            </a:tbl>
          </a:graphicData>
        </a:graphic>
      </p:graphicFrame>
      <p:pic>
        <p:nvPicPr>
          <p:cNvPr id="6" name="Picture 2" descr="Text Generation Using LSTM. In text generation, we try to predict… | by  Harsh Bansal | Medium">
            <a:extLst>
              <a:ext uri="{FF2B5EF4-FFF2-40B4-BE49-F238E27FC236}">
                <a16:creationId xmlns:a16="http://schemas.microsoft.com/office/drawing/2014/main" id="{E57BB86A-8DED-6E16-2F7A-1DD902F9E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64" y="1573526"/>
            <a:ext cx="7471594" cy="256738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Ομάδα 24">
            <a:extLst>
              <a:ext uri="{FF2B5EF4-FFF2-40B4-BE49-F238E27FC236}">
                <a16:creationId xmlns:a16="http://schemas.microsoft.com/office/drawing/2014/main" id="{2A09F3C5-5B7B-89D5-4241-DBFC16EA731B}"/>
              </a:ext>
            </a:extLst>
          </p:cNvPr>
          <p:cNvGrpSpPr/>
          <p:nvPr/>
        </p:nvGrpSpPr>
        <p:grpSpPr>
          <a:xfrm>
            <a:off x="7451294" y="417446"/>
            <a:ext cx="4533442" cy="2604967"/>
            <a:chOff x="7176974" y="498595"/>
            <a:chExt cx="4533442" cy="2604967"/>
          </a:xfrm>
        </p:grpSpPr>
        <p:grpSp>
          <p:nvGrpSpPr>
            <p:cNvPr id="7" name="Ομάδα 6">
              <a:extLst>
                <a:ext uri="{FF2B5EF4-FFF2-40B4-BE49-F238E27FC236}">
                  <a16:creationId xmlns:a16="http://schemas.microsoft.com/office/drawing/2014/main" id="{7C4123B5-2832-741B-8D6E-84FBF17C84F4}"/>
                </a:ext>
              </a:extLst>
            </p:cNvPr>
            <p:cNvGrpSpPr/>
            <p:nvPr/>
          </p:nvGrpSpPr>
          <p:grpSpPr>
            <a:xfrm>
              <a:off x="7781063" y="1462087"/>
              <a:ext cx="3929353" cy="1641475"/>
              <a:chOff x="7678007" y="4506182"/>
              <a:chExt cx="3929353" cy="164147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BDBE57-2F87-C31D-7AC9-EF7451D8D3D6}"/>
                      </a:ext>
                    </a:extLst>
                  </p:cNvPr>
                  <p:cNvSpPr txBox="1"/>
                  <p:nvPr/>
                </p:nvSpPr>
                <p:spPr>
                  <a:xfrm>
                    <a:off x="9055815" y="4506182"/>
                    <a:ext cx="5258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h</m:t>
                              </m:r>
                            </m:sub>
                          </m:sSub>
                        </m:oMath>
                      </m:oMathPara>
                    </a14:m>
                    <a:endParaRPr lang="en-US" dirty="0"/>
                  </a:p>
                </p:txBody>
              </p:sp>
            </mc:Choice>
            <mc:Fallback xmlns="">
              <p:sp>
                <p:nvSpPr>
                  <p:cNvPr id="13" name="TextBox 12">
                    <a:extLst>
                      <a:ext uri="{FF2B5EF4-FFF2-40B4-BE49-F238E27FC236}">
                        <a16:creationId xmlns:a16="http://schemas.microsoft.com/office/drawing/2014/main" id="{B2B2121B-3325-EC79-815F-DCEC49BE2903}"/>
                      </a:ext>
                    </a:extLst>
                  </p:cNvPr>
                  <p:cNvSpPr txBox="1">
                    <a:spLocks noRot="1" noChangeAspect="1" noMove="1" noResize="1" noEditPoints="1" noAdjustHandles="1" noChangeArrowheads="1" noChangeShapeType="1" noTextEdit="1"/>
                  </p:cNvSpPr>
                  <p:nvPr/>
                </p:nvSpPr>
                <p:spPr>
                  <a:xfrm>
                    <a:off x="9055815" y="4506182"/>
                    <a:ext cx="525849" cy="369332"/>
                  </a:xfrm>
                  <a:prstGeom prst="rect">
                    <a:avLst/>
                  </a:prstGeom>
                  <a:blipFill>
                    <a:blip r:embed="rId4"/>
                    <a:stretch>
                      <a:fillRect b="-1639"/>
                    </a:stretch>
                  </a:blipFill>
                </p:spPr>
                <p:txBody>
                  <a:bodyPr/>
                  <a:lstStyle/>
                  <a:p>
                    <a:r>
                      <a:rPr lang="en-US">
                        <a:noFill/>
                      </a:rPr>
                      <a:t> </a:t>
                    </a:r>
                  </a:p>
                </p:txBody>
              </p:sp>
            </mc:Fallback>
          </mc:AlternateContent>
          <p:grpSp>
            <p:nvGrpSpPr>
              <p:cNvPr id="9" name="Ομάδα 8">
                <a:extLst>
                  <a:ext uri="{FF2B5EF4-FFF2-40B4-BE49-F238E27FC236}">
                    <a16:creationId xmlns:a16="http://schemas.microsoft.com/office/drawing/2014/main" id="{16859001-9C44-1792-D315-D08E6A23B6DC}"/>
                  </a:ext>
                </a:extLst>
              </p:cNvPr>
              <p:cNvGrpSpPr/>
              <p:nvPr/>
            </p:nvGrpSpPr>
            <p:grpSpPr>
              <a:xfrm>
                <a:off x="7678007" y="4870970"/>
                <a:ext cx="3929353" cy="1276687"/>
                <a:chOff x="7678007" y="4870970"/>
                <a:chExt cx="3929353" cy="1276687"/>
              </a:xfrm>
            </p:grpSpPr>
            <mc:AlternateContent xmlns:mc="http://schemas.openxmlformats.org/markup-compatibility/2006" xmlns:a14="http://schemas.microsoft.com/office/drawing/2010/main">
              <mc:Choice Requires="a14">
                <p:sp>
                  <p:nvSpPr>
                    <p:cNvPr id="10" name="Οβάλ 9">
                      <a:extLst>
                        <a:ext uri="{FF2B5EF4-FFF2-40B4-BE49-F238E27FC236}">
                          <a16:creationId xmlns:a16="http://schemas.microsoft.com/office/drawing/2014/main" id="{6A4F894E-5AB1-D273-7431-BBB299D71C90}"/>
                        </a:ext>
                      </a:extLst>
                    </p:cNvPr>
                    <p:cNvSpPr/>
                    <p:nvPr/>
                  </p:nvSpPr>
                  <p:spPr>
                    <a:xfrm>
                      <a:off x="8427165" y="5005173"/>
                      <a:ext cx="628650" cy="62865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oMath>
                        </m:oMathPara>
                      </a14:m>
                      <a:endParaRPr lang="en-US" dirty="0"/>
                    </a:p>
                  </p:txBody>
                </p:sp>
              </mc:Choice>
              <mc:Fallback xmlns="">
                <p:sp>
                  <p:nvSpPr>
                    <p:cNvPr id="4" name="Οβάλ 3">
                      <a:extLst>
                        <a:ext uri="{FF2B5EF4-FFF2-40B4-BE49-F238E27FC236}">
                          <a16:creationId xmlns:a16="http://schemas.microsoft.com/office/drawing/2014/main" id="{B10C986F-3599-18BC-8325-9DFA7150833A}"/>
                        </a:ext>
                      </a:extLst>
                    </p:cNvPr>
                    <p:cNvSpPr>
                      <a:spLocks noRot="1" noChangeAspect="1" noMove="1" noResize="1" noEditPoints="1" noAdjustHandles="1" noChangeArrowheads="1" noChangeShapeType="1" noTextEdit="1"/>
                    </p:cNvSpPr>
                    <p:nvPr/>
                  </p:nvSpPr>
                  <p:spPr>
                    <a:xfrm>
                      <a:off x="8427165" y="5005173"/>
                      <a:ext cx="628650" cy="628650"/>
                    </a:xfrm>
                    <a:prstGeom prst="ellipse">
                      <a:avLst/>
                    </a:prstGeom>
                    <a:blipFill>
                      <a:blip r:embed="rId5"/>
                      <a:stretch>
                        <a:fillRect l="-943"/>
                      </a:stretch>
                    </a:blipFill>
                  </p:spPr>
                  <p:txBody>
                    <a:bodyPr/>
                    <a:lstStyle/>
                    <a:p>
                      <a:r>
                        <a:rPr lang="en-US">
                          <a:noFill/>
                        </a:rPr>
                        <a:t> </a:t>
                      </a:r>
                    </a:p>
                  </p:txBody>
                </p:sp>
              </mc:Fallback>
            </mc:AlternateContent>
            <p:cxnSp>
              <p:nvCxnSpPr>
                <p:cNvPr id="11" name="Ευθύγραμμο βέλος σύνδεσης 10">
                  <a:extLst>
                    <a:ext uri="{FF2B5EF4-FFF2-40B4-BE49-F238E27FC236}">
                      <a16:creationId xmlns:a16="http://schemas.microsoft.com/office/drawing/2014/main" id="{CB1DF8AD-173C-187D-7560-9A7BE6B41915}"/>
                    </a:ext>
                  </a:extLst>
                </p:cNvPr>
                <p:cNvCxnSpPr>
                  <a:stCxn id="10" idx="6"/>
                </p:cNvCxnSpPr>
                <p:nvPr/>
              </p:nvCxnSpPr>
              <p:spPr>
                <a:xfrm flipV="1">
                  <a:off x="9055815" y="5304925"/>
                  <a:ext cx="666750" cy="14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Γραμμή σύνδεσης: Καμπύλη 11">
                  <a:extLst>
                    <a:ext uri="{FF2B5EF4-FFF2-40B4-BE49-F238E27FC236}">
                      <a16:creationId xmlns:a16="http://schemas.microsoft.com/office/drawing/2014/main" id="{DB4169DB-B7E1-7922-F009-4E7F8611BEA0}"/>
                    </a:ext>
                  </a:extLst>
                </p:cNvPr>
                <p:cNvCxnSpPr>
                  <a:cxnSpLocks/>
                  <a:stCxn id="10" idx="6"/>
                  <a:endCxn id="10" idx="0"/>
                </p:cNvCxnSpPr>
                <p:nvPr/>
              </p:nvCxnSpPr>
              <p:spPr>
                <a:xfrm flipH="1" flipV="1">
                  <a:off x="8741490" y="5005173"/>
                  <a:ext cx="314325" cy="314325"/>
                </a:xfrm>
                <a:prstGeom prst="curvedConnector4">
                  <a:avLst>
                    <a:gd name="adj1" fmla="val -72727"/>
                    <a:gd name="adj2" fmla="val 172727"/>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D9C53C-E696-8E35-23FC-D02841774024}"/>
                        </a:ext>
                      </a:extLst>
                    </p:cNvPr>
                    <p:cNvSpPr txBox="1"/>
                    <p:nvPr/>
                  </p:nvSpPr>
                  <p:spPr>
                    <a:xfrm>
                      <a:off x="9199491" y="5274016"/>
                      <a:ext cx="3793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4" name="TextBox 13">
                      <a:extLst>
                        <a:ext uri="{FF2B5EF4-FFF2-40B4-BE49-F238E27FC236}">
                          <a16:creationId xmlns:a16="http://schemas.microsoft.com/office/drawing/2014/main" id="{28D58CE9-2E98-5DBF-63FE-ECB24A0BABAE}"/>
                        </a:ext>
                      </a:extLst>
                    </p:cNvPr>
                    <p:cNvSpPr txBox="1">
                      <a:spLocks noRot="1" noChangeAspect="1" noMove="1" noResize="1" noEditPoints="1" noAdjustHandles="1" noChangeArrowheads="1" noChangeShapeType="1" noTextEdit="1"/>
                    </p:cNvSpPr>
                    <p:nvPr/>
                  </p:nvSpPr>
                  <p:spPr>
                    <a:xfrm>
                      <a:off x="9199491" y="5274016"/>
                      <a:ext cx="379398" cy="369332"/>
                    </a:xfrm>
                    <a:prstGeom prst="rect">
                      <a:avLst/>
                    </a:prstGeom>
                    <a:blipFill>
                      <a:blip r:embed="rId6"/>
                      <a:stretch>
                        <a:fillRect b="-8197"/>
                      </a:stretch>
                    </a:blipFill>
                  </p:spPr>
                  <p:txBody>
                    <a:bodyPr/>
                    <a:lstStyle/>
                    <a:p>
                      <a:r>
                        <a:rPr lang="en-US">
                          <a:noFill/>
                        </a:rPr>
                        <a:t> </a:t>
                      </a:r>
                    </a:p>
                  </p:txBody>
                </p:sp>
              </mc:Fallback>
            </mc:AlternateContent>
            <p:cxnSp>
              <p:nvCxnSpPr>
                <p:cNvPr id="14" name="Ευθύγραμμο βέλος σύνδεσης 13">
                  <a:extLst>
                    <a:ext uri="{FF2B5EF4-FFF2-40B4-BE49-F238E27FC236}">
                      <a16:creationId xmlns:a16="http://schemas.microsoft.com/office/drawing/2014/main" id="{BC7D606C-1E42-16D8-4232-B0F3E83ADA27}"/>
                    </a:ext>
                  </a:extLst>
                </p:cNvPr>
                <p:cNvCxnSpPr>
                  <a:cxnSpLocks/>
                  <a:endCxn id="10" idx="2"/>
                </p:cNvCxnSpPr>
                <p:nvPr/>
              </p:nvCxnSpPr>
              <p:spPr>
                <a:xfrm>
                  <a:off x="7835872" y="5319498"/>
                  <a:ext cx="5912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284700-3A63-E3B3-54F2-EB0797BFEEE9}"/>
                        </a:ext>
                      </a:extLst>
                    </p:cNvPr>
                    <p:cNvSpPr txBox="1"/>
                    <p:nvPr/>
                  </p:nvSpPr>
                  <p:spPr>
                    <a:xfrm>
                      <a:off x="7863309" y="4958158"/>
                      <a:ext cx="531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𝑤𝑥</m:t>
                            </m:r>
                          </m:oMath>
                        </m:oMathPara>
                      </a14:m>
                      <a:endParaRPr lang="en-US" dirty="0"/>
                    </a:p>
                  </p:txBody>
                </p:sp>
              </mc:Choice>
              <mc:Fallback xmlns="">
                <p:sp>
                  <p:nvSpPr>
                    <p:cNvPr id="15" name="TextBox 14">
                      <a:extLst>
                        <a:ext uri="{FF2B5EF4-FFF2-40B4-BE49-F238E27FC236}">
                          <a16:creationId xmlns:a16="http://schemas.microsoft.com/office/drawing/2014/main" id="{A2284700-3A63-E3B3-54F2-EB0797BFEEE9}"/>
                        </a:ext>
                      </a:extLst>
                    </p:cNvPr>
                    <p:cNvSpPr txBox="1">
                      <a:spLocks noRot="1" noChangeAspect="1" noMove="1" noResize="1" noEditPoints="1" noAdjustHandles="1" noChangeArrowheads="1" noChangeShapeType="1" noTextEdit="1"/>
                    </p:cNvSpPr>
                    <p:nvPr/>
                  </p:nvSpPr>
                  <p:spPr>
                    <a:xfrm>
                      <a:off x="7863309" y="4958158"/>
                      <a:ext cx="531492" cy="369332"/>
                    </a:xfrm>
                    <a:prstGeom prst="rect">
                      <a:avLst/>
                    </a:prstGeom>
                    <a:blipFill>
                      <a:blip r:embed="rId7"/>
                      <a:stretch>
                        <a:fillRect/>
                      </a:stretch>
                    </a:blipFill>
                  </p:spPr>
                  <p:txBody>
                    <a:bodyPr/>
                    <a:lstStyle/>
                    <a:p>
                      <a:r>
                        <a:rPr lang="en-US">
                          <a:noFill/>
                        </a:rPr>
                        <a:t> </a:t>
                      </a:r>
                    </a:p>
                  </p:txBody>
                </p:sp>
              </mc:Fallback>
            </mc:AlternateContent>
            <p:cxnSp>
              <p:nvCxnSpPr>
                <p:cNvPr id="16" name="Ευθύγραμμο βέλος σύνδεσης 15">
                  <a:extLst>
                    <a:ext uri="{FF2B5EF4-FFF2-40B4-BE49-F238E27FC236}">
                      <a16:creationId xmlns:a16="http://schemas.microsoft.com/office/drawing/2014/main" id="{2613728C-5C5D-07F2-BE9E-6FCDAA92E378}"/>
                    </a:ext>
                  </a:extLst>
                </p:cNvPr>
                <p:cNvCxnSpPr>
                  <a:cxnSpLocks/>
                  <a:endCxn id="10" idx="4"/>
                </p:cNvCxnSpPr>
                <p:nvPr/>
              </p:nvCxnSpPr>
              <p:spPr>
                <a:xfrm flipV="1">
                  <a:off x="8741490" y="5633823"/>
                  <a:ext cx="0" cy="51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Οβάλ 16">
                  <a:extLst>
                    <a:ext uri="{FF2B5EF4-FFF2-40B4-BE49-F238E27FC236}">
                      <a16:creationId xmlns:a16="http://schemas.microsoft.com/office/drawing/2014/main" id="{BE37965F-CC72-F2C0-6AB0-3752EA60B631}"/>
                    </a:ext>
                  </a:extLst>
                </p:cNvPr>
                <p:cNvSpPr/>
                <p:nvPr/>
              </p:nvSpPr>
              <p:spPr>
                <a:xfrm>
                  <a:off x="7678007" y="5240302"/>
                  <a:ext cx="129245" cy="12924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122D4B4-E413-6574-C662-046E695CA762}"/>
                        </a:ext>
                      </a:extLst>
                    </p:cNvPr>
                    <p:cNvSpPr txBox="1"/>
                    <p:nvPr/>
                  </p:nvSpPr>
                  <p:spPr>
                    <a:xfrm>
                      <a:off x="9808054" y="4870970"/>
                      <a:ext cx="17907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𝒘𝒙</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𝒉𝒘</m:t>
                                </m:r>
                              </m:e>
                              <m:sub>
                                <m:r>
                                  <a:rPr lang="en-US" b="1" i="1" smtClean="0">
                                    <a:latin typeface="Cambria Math" panose="02040503050406030204" pitchFamily="18" charset="0"/>
                                  </a:rPr>
                                  <m:t>𝒉</m:t>
                                </m:r>
                              </m:sub>
                            </m:sSub>
                          </m:oMath>
                        </m:oMathPara>
                      </a14:m>
                      <a:endParaRPr lang="en-US" b="1" dirty="0"/>
                    </a:p>
                  </p:txBody>
                </p:sp>
              </mc:Choice>
              <mc:Fallback xmlns="">
                <p:sp>
                  <p:nvSpPr>
                    <p:cNvPr id="18" name="TextBox 17">
                      <a:extLst>
                        <a:ext uri="{FF2B5EF4-FFF2-40B4-BE49-F238E27FC236}">
                          <a16:creationId xmlns:a16="http://schemas.microsoft.com/office/drawing/2014/main" id="{E122D4B4-E413-6574-C662-046E695CA762}"/>
                        </a:ext>
                      </a:extLst>
                    </p:cNvPr>
                    <p:cNvSpPr txBox="1">
                      <a:spLocks noRot="1" noChangeAspect="1" noMove="1" noResize="1" noEditPoints="1" noAdjustHandles="1" noChangeArrowheads="1" noChangeShapeType="1" noTextEdit="1"/>
                    </p:cNvSpPr>
                    <p:nvPr/>
                  </p:nvSpPr>
                  <p:spPr>
                    <a:xfrm>
                      <a:off x="9808054" y="4870970"/>
                      <a:ext cx="179074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5AA482E-D4FC-B139-1A55-F8E7F1788A78}"/>
                        </a:ext>
                      </a:extLst>
                    </p:cNvPr>
                    <p:cNvSpPr txBox="1"/>
                    <p:nvPr/>
                  </p:nvSpPr>
                  <p:spPr>
                    <a:xfrm>
                      <a:off x="9872783" y="5183148"/>
                      <a:ext cx="17345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𝒕</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𝒕</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𝟎</m:t>
                                </m:r>
                              </m:sub>
                            </m:sSub>
                          </m:oMath>
                        </m:oMathPara>
                      </a14:m>
                      <a:endParaRPr lang="en-US" b="1" dirty="0"/>
                    </a:p>
                  </p:txBody>
                </p:sp>
              </mc:Choice>
              <mc:Fallback xmlns="">
                <p:sp>
                  <p:nvSpPr>
                    <p:cNvPr id="35" name="TextBox 34">
                      <a:extLst>
                        <a:ext uri="{FF2B5EF4-FFF2-40B4-BE49-F238E27FC236}">
                          <a16:creationId xmlns:a16="http://schemas.microsoft.com/office/drawing/2014/main" id="{0C0CF78B-4638-B9CB-A62F-BF92FAD20509}"/>
                        </a:ext>
                      </a:extLst>
                    </p:cNvPr>
                    <p:cNvSpPr txBox="1">
                      <a:spLocks noRot="1" noChangeAspect="1" noMove="1" noResize="1" noEditPoints="1" noAdjustHandles="1" noChangeArrowheads="1" noChangeShapeType="1" noTextEdit="1"/>
                    </p:cNvSpPr>
                    <p:nvPr/>
                  </p:nvSpPr>
                  <p:spPr>
                    <a:xfrm>
                      <a:off x="9872783" y="5183148"/>
                      <a:ext cx="1734577" cy="369332"/>
                    </a:xfrm>
                    <a:prstGeom prst="rect">
                      <a:avLst/>
                    </a:prstGeom>
                    <a:blipFill>
                      <a:blip r:embed="rId9"/>
                      <a:stretch>
                        <a:fillRect b="-8197"/>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68F3AA-9238-8474-3BD4-E0731B922746}"/>
                    </a:ext>
                  </a:extLst>
                </p:cNvPr>
                <p:cNvSpPr txBox="1"/>
                <p:nvPr/>
              </p:nvSpPr>
              <p:spPr>
                <a:xfrm>
                  <a:off x="7176974" y="1654675"/>
                  <a:ext cx="10989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𝑚𝑎𝑛</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E768F3AA-9238-8474-3BD4-E0731B922746}"/>
                    </a:ext>
                  </a:extLst>
                </p:cNvPr>
                <p:cNvSpPr txBox="1">
                  <a:spLocks noRot="1" noChangeAspect="1" noMove="1" noResize="1" noEditPoints="1" noAdjustHandles="1" noChangeArrowheads="1" noChangeShapeType="1" noTextEdit="1"/>
                </p:cNvSpPr>
                <p:nvPr/>
              </p:nvSpPr>
              <p:spPr>
                <a:xfrm>
                  <a:off x="7176974" y="1654675"/>
                  <a:ext cx="109895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036814-3AB8-46F0-A95E-52DAFC1069F8}"/>
                    </a:ext>
                  </a:extLst>
                </p:cNvPr>
                <p:cNvSpPr txBox="1"/>
                <p:nvPr/>
              </p:nvSpPr>
              <p:spPr>
                <a:xfrm>
                  <a:off x="8297861" y="1165007"/>
                  <a:ext cx="14810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B4036814-3AB8-46F0-A95E-52DAFC1069F8}"/>
                    </a:ext>
                  </a:extLst>
                </p:cNvPr>
                <p:cNvSpPr txBox="1">
                  <a:spLocks noRot="1" noChangeAspect="1" noMove="1" noResize="1" noEditPoints="1" noAdjustHandles="1" noChangeArrowheads="1" noChangeShapeType="1" noTextEdit="1"/>
                </p:cNvSpPr>
                <p:nvPr/>
              </p:nvSpPr>
              <p:spPr>
                <a:xfrm>
                  <a:off x="8297861" y="1165007"/>
                  <a:ext cx="1481046" cy="369332"/>
                </a:xfrm>
                <a:prstGeom prst="rect">
                  <a:avLst/>
                </a:prstGeom>
                <a:blipFill>
                  <a:blip r:embed="rId11"/>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3C828A3-AB67-C7BB-D7F2-75280BED7E08}"/>
                </a:ext>
              </a:extLst>
            </p:cNvPr>
            <p:cNvSpPr txBox="1"/>
            <p:nvPr/>
          </p:nvSpPr>
          <p:spPr>
            <a:xfrm>
              <a:off x="8116951" y="498595"/>
              <a:ext cx="2083840" cy="369332"/>
            </a:xfrm>
            <a:prstGeom prst="rect">
              <a:avLst/>
            </a:prstGeom>
            <a:noFill/>
          </p:spPr>
          <p:txBody>
            <a:bodyPr wrap="none" rtlCol="0">
              <a:spAutoFit/>
            </a:bodyPr>
            <a:lstStyle/>
            <a:p>
              <a:r>
                <a:rPr lang="en-US" b="1" dirty="0"/>
                <a:t>Neuron 1 at Step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F17EDA0-C560-A256-332F-502A3AB19262}"/>
                    </a:ext>
                  </a:extLst>
                </p:cNvPr>
                <p:cNvSpPr txBox="1"/>
                <p:nvPr/>
              </p:nvSpPr>
              <p:spPr>
                <a:xfrm>
                  <a:off x="8387641" y="2702142"/>
                  <a:ext cx="5007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0" smtClean="0">
                                <a:latin typeface="Cambria Math" panose="02040503050406030204" pitchFamily="18" charset="0"/>
                              </a:rPr>
                              <m:t>0</m:t>
                            </m:r>
                          </m:sub>
                        </m:sSub>
                      </m:oMath>
                    </m:oMathPara>
                  </a14:m>
                  <a:endParaRPr lang="en-US" dirty="0"/>
                </a:p>
              </p:txBody>
            </p:sp>
          </mc:Choice>
          <mc:Fallback xmlns="">
            <p:sp>
              <p:nvSpPr>
                <p:cNvPr id="24" name="TextBox 23">
                  <a:extLst>
                    <a:ext uri="{FF2B5EF4-FFF2-40B4-BE49-F238E27FC236}">
                      <a16:creationId xmlns:a16="http://schemas.microsoft.com/office/drawing/2014/main" id="{CF17EDA0-C560-A256-332F-502A3AB19262}"/>
                    </a:ext>
                  </a:extLst>
                </p:cNvPr>
                <p:cNvSpPr txBox="1">
                  <a:spLocks noRot="1" noChangeAspect="1" noMove="1" noResize="1" noEditPoints="1" noAdjustHandles="1" noChangeArrowheads="1" noChangeShapeType="1" noTextEdit="1"/>
                </p:cNvSpPr>
                <p:nvPr/>
              </p:nvSpPr>
              <p:spPr>
                <a:xfrm>
                  <a:off x="8387641" y="2702142"/>
                  <a:ext cx="500713"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11461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A14E0C3-F1FD-F64B-95F0-5FC6AED7DB0C}"/>
              </a:ext>
            </a:extLst>
          </p:cNvPr>
          <p:cNvSpPr>
            <a:spLocks noGrp="1"/>
          </p:cNvSpPr>
          <p:nvPr>
            <p:ph type="title"/>
          </p:nvPr>
        </p:nvSpPr>
        <p:spPr>
          <a:xfrm>
            <a:off x="847870" y="103370"/>
            <a:ext cx="10515600" cy="1325563"/>
          </a:xfrm>
        </p:spPr>
        <p:txBody>
          <a:bodyPr/>
          <a:lstStyle/>
          <a:p>
            <a:r>
              <a:rPr lang="en-US" dirty="0"/>
              <a:t>Geometrical Definition of Linear Model</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84E5776A-DD91-6EA2-AF2B-EAE9C5E961B1}"/>
                  </a:ext>
                </a:extLst>
              </p:cNvPr>
              <p:cNvSpPr>
                <a:spLocks noGrp="1"/>
              </p:cNvSpPr>
              <p:nvPr>
                <p:ph idx="1"/>
              </p:nvPr>
            </p:nvSpPr>
            <p:spPr>
              <a:xfrm>
                <a:off x="781851" y="1805578"/>
                <a:ext cx="6563552" cy="4130136"/>
              </a:xfrm>
            </p:spPr>
            <p:txBody>
              <a:bodyPr>
                <a:normAutofit lnSpcReduction="10000"/>
              </a:bodyPr>
              <a:lstStyle/>
              <a:p>
                <a:r>
                  <a:rPr lang="en-US" sz="2000" dirty="0"/>
                  <a:t>Given point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t>, if we replace the coordinates of </a:t>
                </a:r>
                <a14:m>
                  <m:oMath xmlns:m="http://schemas.openxmlformats.org/officeDocument/2006/math">
                    <m:r>
                      <a:rPr lang="en-US" sz="2000" b="0" i="1" smtClean="0">
                        <a:latin typeface="Cambria Math" panose="02040503050406030204" pitchFamily="18" charset="0"/>
                      </a:rPr>
                      <m:t>𝑝</m:t>
                    </m:r>
                  </m:oMath>
                </a14:m>
                <a:r>
                  <a:rPr lang="en-US" sz="2000" dirty="0"/>
                  <a:t> in the line’s equation, we get:</a:t>
                </a:r>
              </a:p>
              <a:p>
                <a:pPr lvl="1">
                  <a:buFont typeface="Wingdings" panose="05000000000000000000" pitchFamily="2" charset="2"/>
                  <a:buChar char="Ø"/>
                </a:pP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&gt;0</m:t>
                    </m:r>
                  </m:oMath>
                </a14:m>
                <a:r>
                  <a:rPr lang="en-US" sz="1800" dirty="0"/>
                  <a:t> if </a:t>
                </a:r>
                <a14:m>
                  <m:oMath xmlns:m="http://schemas.openxmlformats.org/officeDocument/2006/math">
                    <m:r>
                      <a:rPr lang="en-US" sz="1800" b="0" i="1" smtClean="0">
                        <a:latin typeface="Cambria Math" panose="02040503050406030204" pitchFamily="18" charset="0"/>
                      </a:rPr>
                      <m:t>𝑝</m:t>
                    </m:r>
                  </m:oMath>
                </a14:m>
                <a:r>
                  <a:rPr lang="en-US" sz="1800" dirty="0"/>
                  <a:t> above the line.</a:t>
                </a:r>
              </a:p>
              <a:p>
                <a:pPr lvl="1">
                  <a:buFont typeface="Wingdings" panose="05000000000000000000" pitchFamily="2" charset="2"/>
                  <a:buChar char="Ø"/>
                </a:pP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&lt;0</m:t>
                    </m:r>
                  </m:oMath>
                </a14:m>
                <a:r>
                  <a:rPr lang="en-US" sz="1800" dirty="0"/>
                  <a:t> if </a:t>
                </a:r>
                <a14:m>
                  <m:oMath xmlns:m="http://schemas.openxmlformats.org/officeDocument/2006/math">
                    <m:r>
                      <a:rPr lang="en-US" sz="1800" b="0" i="1" smtClean="0">
                        <a:latin typeface="Cambria Math" panose="02040503050406030204" pitchFamily="18" charset="0"/>
                      </a:rPr>
                      <m:t>𝑝</m:t>
                    </m:r>
                  </m:oMath>
                </a14:m>
                <a:r>
                  <a:rPr lang="en-US" sz="1800" dirty="0"/>
                  <a:t> below the line.</a:t>
                </a:r>
              </a:p>
              <a:p>
                <a:pPr lvl="1">
                  <a:buFont typeface="Wingdings" panose="05000000000000000000" pitchFamily="2" charset="2"/>
                  <a:buChar char="Ø"/>
                </a:pP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=0</m:t>
                    </m:r>
                  </m:oMath>
                </a14:m>
                <a:r>
                  <a:rPr lang="en-US" sz="1800" dirty="0"/>
                  <a:t> if </a:t>
                </a:r>
                <a14:m>
                  <m:oMath xmlns:m="http://schemas.openxmlformats.org/officeDocument/2006/math">
                    <m:r>
                      <a:rPr lang="en-US" sz="1800" b="0" i="1" smtClean="0">
                        <a:latin typeface="Cambria Math" panose="02040503050406030204" pitchFamily="18" charset="0"/>
                      </a:rPr>
                      <m:t>𝑝</m:t>
                    </m:r>
                  </m:oMath>
                </a14:m>
                <a:r>
                  <a:rPr lang="en-US" sz="1800" dirty="0"/>
                  <a:t> on the line.</a:t>
                </a:r>
              </a:p>
              <a:p>
                <a:r>
                  <a:rPr lang="en-US" sz="2000" dirty="0"/>
                  <a:t>The sign of </a:t>
                </a:r>
                <a14:m>
                  <m:oMath xmlns:m="http://schemas.openxmlformats.org/officeDocument/2006/math">
                    <m:r>
                      <a:rPr lang="en-US" sz="2000" b="0" i="1" smtClean="0">
                        <a:latin typeface="Cambria Math" panose="02040503050406030204" pitchFamily="18" charset="0"/>
                      </a:rPr>
                      <m:t>𝑦</m:t>
                    </m:r>
                  </m:oMath>
                </a14:m>
                <a:r>
                  <a:rPr lang="en-US" sz="2000" dirty="0"/>
                  <a:t> tells </a:t>
                </a:r>
                <a:r>
                  <a:rPr lang="en-US" sz="2000" b="1" dirty="0"/>
                  <a:t>the side </a:t>
                </a:r>
                <a:r>
                  <a:rPr lang="en-US" sz="2000" dirty="0"/>
                  <a:t>of the point.</a:t>
                </a:r>
              </a:p>
              <a:p>
                <a:r>
                  <a:rPr lang="en-US" sz="2000" dirty="0"/>
                  <a:t>The value of </a:t>
                </a:r>
                <a14:m>
                  <m:oMath xmlns:m="http://schemas.openxmlformats.org/officeDocument/2006/math">
                    <m:r>
                      <a:rPr lang="en-US" sz="2000" b="0" i="1" smtClean="0">
                        <a:latin typeface="Cambria Math" panose="02040503050406030204" pitchFamily="18" charset="0"/>
                      </a:rPr>
                      <m:t>𝑦</m:t>
                    </m:r>
                  </m:oMath>
                </a14:m>
                <a:r>
                  <a:rPr lang="en-US" sz="2000" dirty="0"/>
                  <a:t> shows </a:t>
                </a:r>
                <a:r>
                  <a:rPr lang="en-US" sz="2000" b="1" dirty="0"/>
                  <a:t>how far </a:t>
                </a:r>
                <a:r>
                  <a:rPr lang="en-US" sz="2000" dirty="0"/>
                  <a:t>the point is located from the line.</a:t>
                </a:r>
              </a:p>
              <a:p>
                <a:r>
                  <a:rPr lang="en-US" sz="2000" b="1" dirty="0"/>
                  <a:t>Goal</a:t>
                </a:r>
                <a:r>
                  <a:rPr lang="en-US" sz="2000" dirty="0"/>
                  <a:t>: find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oMath>
                </a14:m>
                <a:r>
                  <a:rPr lang="en-US" sz="2000" dirty="0"/>
                  <a:t> so that all negatives lie below the line, while all the positives lie above the line.</a:t>
                </a:r>
              </a:p>
              <a:p>
                <a:pPr lvl="1">
                  <a:buFont typeface="Wingdings" panose="05000000000000000000" pitchFamily="2" charset="2"/>
                  <a:buChar char="Ø"/>
                </a:pPr>
                <a:r>
                  <a:rPr lang="en-US" sz="1800" dirty="0"/>
                  <a:t>The line acts as a decision boundary.</a:t>
                </a:r>
              </a:p>
              <a:p>
                <a:pPr lvl="1">
                  <a:buFont typeface="Wingdings" panose="05000000000000000000" pitchFamily="2" charset="2"/>
                  <a:buChar char="Ø"/>
                </a:pPr>
                <a14:m>
                  <m:oMath xmlns:m="http://schemas.openxmlformats.org/officeDocument/2006/math">
                    <m:r>
                      <a:rPr lang="en-US" sz="1800" b="1" i="1" smtClean="0">
                        <a:latin typeface="Cambria Math" panose="02040503050406030204" pitchFamily="18" charset="0"/>
                      </a:rPr>
                      <m:t>𝑶𝒖𝒕𝒑𝒖𝒕</m:t>
                    </m:r>
                    <m:r>
                      <a:rPr lang="en-US" sz="1800" b="1" i="1" smtClean="0">
                        <a:latin typeface="Cambria Math" panose="02040503050406030204" pitchFamily="18" charset="0"/>
                      </a:rPr>
                      <m:t>=</m:t>
                    </m:r>
                    <m:d>
                      <m:dPr>
                        <m:begChr m:val="{"/>
                        <m:endChr m:val="}"/>
                        <m:ctrlPr>
                          <a:rPr lang="en-US" sz="1800" b="1" i="1" smtClean="0">
                            <a:latin typeface="Cambria Math" panose="02040503050406030204" pitchFamily="18" charset="0"/>
                          </a:rPr>
                        </m:ctrlPr>
                      </m:dPr>
                      <m:e>
                        <m:m>
                          <m:mPr>
                            <m:mcs>
                              <m:mc>
                                <m:mcPr>
                                  <m:count m:val="2"/>
                                  <m:mcJc m:val="center"/>
                                </m:mcPr>
                              </m:mc>
                            </m:mcs>
                            <m:ctrlPr>
                              <a:rPr lang="en-US" sz="1800" b="1" i="1" smtClean="0">
                                <a:latin typeface="Cambria Math" panose="02040503050406030204" pitchFamily="18" charset="0"/>
                              </a:rPr>
                            </m:ctrlPr>
                          </m:mPr>
                          <m:mr>
                            <m:e>
                              <m:r>
                                <m:rPr>
                                  <m:brk m:alnAt="7"/>
                                </m:rPr>
                                <a:rPr lang="en-US" sz="1800" b="1" i="1" smtClean="0">
                                  <a:latin typeface="Cambria Math" panose="02040503050406030204" pitchFamily="18" charset="0"/>
                                </a:rPr>
                                <m:t>𝟎</m:t>
                              </m:r>
                              <m:r>
                                <a:rPr lang="en-US" sz="1800" b="1" i="1" smtClean="0">
                                  <a:latin typeface="Cambria Math" panose="02040503050406030204" pitchFamily="18" charset="0"/>
                                </a:rPr>
                                <m:t>,</m:t>
                              </m:r>
                            </m:e>
                            <m:e>
                              <m:r>
                                <a:rPr lang="en-US" sz="1800" b="1" i="1" smtClean="0">
                                  <a:latin typeface="Cambria Math" panose="02040503050406030204" pitchFamily="18" charset="0"/>
                                </a:rPr>
                                <m:t>𝒚</m:t>
                              </m:r>
                              <m:r>
                                <a:rPr lang="en-US" sz="1800" b="1" i="1" smtClean="0">
                                  <a:latin typeface="Cambria Math" panose="02040503050406030204" pitchFamily="18" charset="0"/>
                                </a:rPr>
                                <m:t>&lt;</m:t>
                              </m:r>
                              <m:r>
                                <a:rPr lang="en-US" sz="1800" b="1" i="1" smtClean="0">
                                  <a:latin typeface="Cambria Math" panose="02040503050406030204" pitchFamily="18" charset="0"/>
                                </a:rPr>
                                <m:t>𝟎</m:t>
                              </m:r>
                            </m:e>
                          </m:mr>
                          <m:mr>
                            <m:e>
                              <m:r>
                                <a:rPr lang="en-US" sz="1800" b="1" i="1" smtClean="0">
                                  <a:latin typeface="Cambria Math" panose="02040503050406030204" pitchFamily="18" charset="0"/>
                                </a:rPr>
                                <m:t>𝟏</m:t>
                              </m:r>
                              <m:r>
                                <a:rPr lang="en-US" sz="1800" b="1" i="1" smtClean="0">
                                  <a:latin typeface="Cambria Math" panose="02040503050406030204" pitchFamily="18" charset="0"/>
                                </a:rPr>
                                <m:t>,</m:t>
                              </m:r>
                            </m:e>
                            <m:e>
                              <m:r>
                                <a:rPr lang="en-US" sz="1800" b="1" i="1" smtClean="0">
                                  <a:latin typeface="Cambria Math" panose="02040503050406030204" pitchFamily="18" charset="0"/>
                                </a:rPr>
                                <m:t>𝒚</m:t>
                              </m:r>
                              <m:r>
                                <a:rPr lang="en-US" sz="1800" b="1" i="1" smtClean="0">
                                  <a:latin typeface="Cambria Math" panose="02040503050406030204" pitchFamily="18" charset="0"/>
                                </a:rPr>
                                <m:t>≥</m:t>
                              </m:r>
                              <m:r>
                                <a:rPr lang="en-US" sz="1800" b="1" i="1" smtClean="0">
                                  <a:latin typeface="Cambria Math" panose="02040503050406030204" pitchFamily="18" charset="0"/>
                                </a:rPr>
                                <m:t>𝟎</m:t>
                              </m:r>
                            </m:e>
                          </m:mr>
                        </m:m>
                      </m:e>
                    </m:d>
                  </m:oMath>
                </a14:m>
                <a:r>
                  <a:rPr lang="en-US" sz="1800" b="1" dirty="0"/>
                  <a:t>.</a:t>
                </a:r>
              </a:p>
            </p:txBody>
          </p:sp>
        </mc:Choice>
        <mc:Fallback xmlns="">
          <p:sp>
            <p:nvSpPr>
              <p:cNvPr id="3" name="Θέση περιεχομένου 2">
                <a:extLst>
                  <a:ext uri="{FF2B5EF4-FFF2-40B4-BE49-F238E27FC236}">
                    <a16:creationId xmlns:a16="http://schemas.microsoft.com/office/drawing/2014/main" id="{84E5776A-DD91-6EA2-AF2B-EAE9C5E961B1}"/>
                  </a:ext>
                </a:extLst>
              </p:cNvPr>
              <p:cNvSpPr>
                <a:spLocks noGrp="1" noRot="1" noChangeAspect="1" noMove="1" noResize="1" noEditPoints="1" noAdjustHandles="1" noChangeArrowheads="1" noChangeShapeType="1" noTextEdit="1"/>
              </p:cNvSpPr>
              <p:nvPr>
                <p:ph idx="1"/>
              </p:nvPr>
            </p:nvSpPr>
            <p:spPr>
              <a:xfrm>
                <a:off x="781851" y="1805578"/>
                <a:ext cx="6563552" cy="4130136"/>
              </a:xfrm>
              <a:blipFill>
                <a:blip r:embed="rId2"/>
                <a:stretch>
                  <a:fillRect l="-836" t="-1917" r="-1207"/>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FFD851A2-8631-E14B-D2EE-05877FFCC6E0}"/>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BBF253AE-B927-8BCD-06B0-46E9C6322E15}"/>
              </a:ext>
            </a:extLst>
          </p:cNvPr>
          <p:cNvSpPr>
            <a:spLocks noGrp="1"/>
          </p:cNvSpPr>
          <p:nvPr>
            <p:ph type="sldNum" sz="quarter" idx="12"/>
          </p:nvPr>
        </p:nvSpPr>
        <p:spPr/>
        <p:txBody>
          <a:bodyPr/>
          <a:lstStyle/>
          <a:p>
            <a:fld id="{4ACA1919-B5C6-4827-8B15-372F46BB4020}" type="slidenum">
              <a:rPr lang="en-US" smtClean="0"/>
              <a:t>6</a:t>
            </a:fld>
            <a:endParaRPr lang="en-US"/>
          </a:p>
        </p:txBody>
      </p:sp>
      <p:grpSp>
        <p:nvGrpSpPr>
          <p:cNvPr id="94" name="Ομάδα 93">
            <a:extLst>
              <a:ext uri="{FF2B5EF4-FFF2-40B4-BE49-F238E27FC236}">
                <a16:creationId xmlns:a16="http://schemas.microsoft.com/office/drawing/2014/main" id="{669089F3-DBC0-C5E5-3F6F-A0256E7F3316}"/>
              </a:ext>
            </a:extLst>
          </p:cNvPr>
          <p:cNvGrpSpPr/>
          <p:nvPr/>
        </p:nvGrpSpPr>
        <p:grpSpPr>
          <a:xfrm>
            <a:off x="7345403" y="2135683"/>
            <a:ext cx="4572047" cy="3469926"/>
            <a:chOff x="6781753" y="2564757"/>
            <a:chExt cx="4572047" cy="3469926"/>
          </a:xfrm>
        </p:grpSpPr>
        <p:grpSp>
          <p:nvGrpSpPr>
            <p:cNvPr id="95" name="Ομάδα 94">
              <a:extLst>
                <a:ext uri="{FF2B5EF4-FFF2-40B4-BE49-F238E27FC236}">
                  <a16:creationId xmlns:a16="http://schemas.microsoft.com/office/drawing/2014/main" id="{3A82ABE3-738D-B399-70F3-9C87C49A23F3}"/>
                </a:ext>
              </a:extLst>
            </p:cNvPr>
            <p:cNvGrpSpPr/>
            <p:nvPr/>
          </p:nvGrpSpPr>
          <p:grpSpPr>
            <a:xfrm>
              <a:off x="6781753" y="2564757"/>
              <a:ext cx="4565740" cy="3469926"/>
              <a:chOff x="7776071" y="2030006"/>
              <a:chExt cx="4785912" cy="3637255"/>
            </a:xfrm>
          </p:grpSpPr>
          <p:cxnSp>
            <p:nvCxnSpPr>
              <p:cNvPr id="104" name="Ευθύγραμμο βέλος σύνδεσης 103">
                <a:extLst>
                  <a:ext uri="{FF2B5EF4-FFF2-40B4-BE49-F238E27FC236}">
                    <a16:creationId xmlns:a16="http://schemas.microsoft.com/office/drawing/2014/main" id="{DB99EFE5-1692-845F-D033-9B2C899FA832}"/>
                  </a:ext>
                </a:extLst>
              </p:cNvPr>
              <p:cNvCxnSpPr>
                <a:cxnSpLocks/>
              </p:cNvCxnSpPr>
              <p:nvPr/>
            </p:nvCxnSpPr>
            <p:spPr>
              <a:xfrm flipV="1">
                <a:off x="8244840" y="2441448"/>
                <a:ext cx="0" cy="2850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Ευθύγραμμο βέλος σύνδεσης 104">
                <a:extLst>
                  <a:ext uri="{FF2B5EF4-FFF2-40B4-BE49-F238E27FC236}">
                    <a16:creationId xmlns:a16="http://schemas.microsoft.com/office/drawing/2014/main" id="{93371615-2173-336E-1417-AC95D034BAC7}"/>
                  </a:ext>
                </a:extLst>
              </p:cNvPr>
              <p:cNvCxnSpPr>
                <a:cxnSpLocks/>
              </p:cNvCxnSpPr>
              <p:nvPr/>
            </p:nvCxnSpPr>
            <p:spPr>
              <a:xfrm>
                <a:off x="8244840" y="5291899"/>
                <a:ext cx="31089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06" name="Ομάδα 105">
                <a:extLst>
                  <a:ext uri="{FF2B5EF4-FFF2-40B4-BE49-F238E27FC236}">
                    <a16:creationId xmlns:a16="http://schemas.microsoft.com/office/drawing/2014/main" id="{A3958311-E03A-CA7F-419D-8D404ED08090}"/>
                  </a:ext>
                </a:extLst>
              </p:cNvPr>
              <p:cNvGrpSpPr/>
              <p:nvPr/>
            </p:nvGrpSpPr>
            <p:grpSpPr>
              <a:xfrm>
                <a:off x="8481920" y="4071214"/>
                <a:ext cx="940595" cy="1087570"/>
                <a:chOff x="8481920" y="4071214"/>
                <a:chExt cx="940595" cy="1087570"/>
              </a:xfrm>
            </p:grpSpPr>
            <p:sp>
              <p:nvSpPr>
                <p:cNvPr id="133" name="Οβάλ 132">
                  <a:extLst>
                    <a:ext uri="{FF2B5EF4-FFF2-40B4-BE49-F238E27FC236}">
                      <a16:creationId xmlns:a16="http://schemas.microsoft.com/office/drawing/2014/main" id="{B756D8FA-1535-D5E9-4F53-2D1759670238}"/>
                    </a:ext>
                  </a:extLst>
                </p:cNvPr>
                <p:cNvSpPr/>
                <p:nvPr/>
              </p:nvSpPr>
              <p:spPr>
                <a:xfrm>
                  <a:off x="8488680" y="490375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Οβάλ 133">
                  <a:extLst>
                    <a:ext uri="{FF2B5EF4-FFF2-40B4-BE49-F238E27FC236}">
                      <a16:creationId xmlns:a16="http://schemas.microsoft.com/office/drawing/2014/main" id="{F3613094-0D4C-B022-8FD3-0DDB45D4423B}"/>
                    </a:ext>
                  </a:extLst>
                </p:cNvPr>
                <p:cNvSpPr/>
                <p:nvPr/>
              </p:nvSpPr>
              <p:spPr>
                <a:xfrm>
                  <a:off x="8636795" y="470968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Οβάλ 134">
                  <a:extLst>
                    <a:ext uri="{FF2B5EF4-FFF2-40B4-BE49-F238E27FC236}">
                      <a16:creationId xmlns:a16="http://schemas.microsoft.com/office/drawing/2014/main" id="{CC34C455-EEFB-357E-5D8E-1207028B6035}"/>
                    </a:ext>
                  </a:extLst>
                </p:cNvPr>
                <p:cNvSpPr/>
                <p:nvPr/>
              </p:nvSpPr>
              <p:spPr>
                <a:xfrm>
                  <a:off x="8755999" y="49168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Οβάλ 135">
                  <a:extLst>
                    <a:ext uri="{FF2B5EF4-FFF2-40B4-BE49-F238E27FC236}">
                      <a16:creationId xmlns:a16="http://schemas.microsoft.com/office/drawing/2014/main" id="{240E527D-3B29-91C9-4C52-E3C1663E569E}"/>
                    </a:ext>
                  </a:extLst>
                </p:cNvPr>
                <p:cNvSpPr/>
                <p:nvPr/>
              </p:nvSpPr>
              <p:spPr>
                <a:xfrm>
                  <a:off x="8755998" y="4477633"/>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Οβάλ 136">
                  <a:extLst>
                    <a:ext uri="{FF2B5EF4-FFF2-40B4-BE49-F238E27FC236}">
                      <a16:creationId xmlns:a16="http://schemas.microsoft.com/office/drawing/2014/main" id="{C82174D7-1F33-558D-0ED7-3BA9FA1988D6}"/>
                    </a:ext>
                  </a:extLst>
                </p:cNvPr>
                <p:cNvSpPr/>
                <p:nvPr/>
              </p:nvSpPr>
              <p:spPr>
                <a:xfrm>
                  <a:off x="8904113" y="46651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Οβάλ 137">
                  <a:extLst>
                    <a:ext uri="{FF2B5EF4-FFF2-40B4-BE49-F238E27FC236}">
                      <a16:creationId xmlns:a16="http://schemas.microsoft.com/office/drawing/2014/main" id="{6A3BA459-0AF8-6761-5473-6D79291A0A03}"/>
                    </a:ext>
                  </a:extLst>
                </p:cNvPr>
                <p:cNvSpPr/>
                <p:nvPr/>
              </p:nvSpPr>
              <p:spPr>
                <a:xfrm>
                  <a:off x="9052228" y="490375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Οβάλ 138">
                  <a:extLst>
                    <a:ext uri="{FF2B5EF4-FFF2-40B4-BE49-F238E27FC236}">
                      <a16:creationId xmlns:a16="http://schemas.microsoft.com/office/drawing/2014/main" id="{77AC51F5-357A-435E-305C-9A548C7374AE}"/>
                    </a:ext>
                  </a:extLst>
                </p:cNvPr>
                <p:cNvSpPr/>
                <p:nvPr/>
              </p:nvSpPr>
              <p:spPr>
                <a:xfrm>
                  <a:off x="9200343" y="4635625"/>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Οβάλ 139">
                  <a:extLst>
                    <a:ext uri="{FF2B5EF4-FFF2-40B4-BE49-F238E27FC236}">
                      <a16:creationId xmlns:a16="http://schemas.microsoft.com/office/drawing/2014/main" id="{D197C18E-AA98-CC0C-A7FD-3D500442CE4F}"/>
                    </a:ext>
                  </a:extLst>
                </p:cNvPr>
                <p:cNvSpPr/>
                <p:nvPr/>
              </p:nvSpPr>
              <p:spPr>
                <a:xfrm>
                  <a:off x="8481920" y="4497337"/>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Οβάλ 140">
                  <a:extLst>
                    <a:ext uri="{FF2B5EF4-FFF2-40B4-BE49-F238E27FC236}">
                      <a16:creationId xmlns:a16="http://schemas.microsoft.com/office/drawing/2014/main" id="{48D53AAA-1F09-A1C9-E8C5-0B2EA3B67FBA}"/>
                    </a:ext>
                  </a:extLst>
                </p:cNvPr>
                <p:cNvSpPr/>
                <p:nvPr/>
              </p:nvSpPr>
              <p:spPr>
                <a:xfrm>
                  <a:off x="8630035" y="430326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Οβάλ 141">
                  <a:extLst>
                    <a:ext uri="{FF2B5EF4-FFF2-40B4-BE49-F238E27FC236}">
                      <a16:creationId xmlns:a16="http://schemas.microsoft.com/office/drawing/2014/main" id="{819A1698-8E13-5DFB-7DD1-E04FECA823A5}"/>
                    </a:ext>
                  </a:extLst>
                </p:cNvPr>
                <p:cNvSpPr/>
                <p:nvPr/>
              </p:nvSpPr>
              <p:spPr>
                <a:xfrm>
                  <a:off x="8749238" y="4071214"/>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Οβάλ 142">
                  <a:extLst>
                    <a:ext uri="{FF2B5EF4-FFF2-40B4-BE49-F238E27FC236}">
                      <a16:creationId xmlns:a16="http://schemas.microsoft.com/office/drawing/2014/main" id="{02CB886E-0CBA-009B-1C55-ECC029E2E1DF}"/>
                    </a:ext>
                  </a:extLst>
                </p:cNvPr>
                <p:cNvSpPr/>
                <p:nvPr/>
              </p:nvSpPr>
              <p:spPr>
                <a:xfrm>
                  <a:off x="8897353" y="42587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Οβάλ 143">
                  <a:extLst>
                    <a:ext uri="{FF2B5EF4-FFF2-40B4-BE49-F238E27FC236}">
                      <a16:creationId xmlns:a16="http://schemas.microsoft.com/office/drawing/2014/main" id="{9BADAAB2-C7A4-6E80-1445-32A4376BCE19}"/>
                    </a:ext>
                  </a:extLst>
                </p:cNvPr>
                <p:cNvSpPr/>
                <p:nvPr/>
              </p:nvSpPr>
              <p:spPr>
                <a:xfrm>
                  <a:off x="9045468" y="449733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Οβάλ 144">
                  <a:extLst>
                    <a:ext uri="{FF2B5EF4-FFF2-40B4-BE49-F238E27FC236}">
                      <a16:creationId xmlns:a16="http://schemas.microsoft.com/office/drawing/2014/main" id="{1CF75405-0932-7EC9-D5F7-74DE50E44994}"/>
                    </a:ext>
                  </a:extLst>
                </p:cNvPr>
                <p:cNvSpPr/>
                <p:nvPr/>
              </p:nvSpPr>
              <p:spPr>
                <a:xfrm>
                  <a:off x="9193583" y="4229206"/>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Οβάλ 145">
                  <a:extLst>
                    <a:ext uri="{FF2B5EF4-FFF2-40B4-BE49-F238E27FC236}">
                      <a16:creationId xmlns:a16="http://schemas.microsoft.com/office/drawing/2014/main" id="{49BC156F-749F-D497-9B09-A6EBF5DA19EE}"/>
                    </a:ext>
                  </a:extLst>
                </p:cNvPr>
                <p:cNvSpPr/>
                <p:nvPr/>
              </p:nvSpPr>
              <p:spPr>
                <a:xfrm>
                  <a:off x="9274400" y="5010669"/>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Ομάδα 106">
                <a:extLst>
                  <a:ext uri="{FF2B5EF4-FFF2-40B4-BE49-F238E27FC236}">
                    <a16:creationId xmlns:a16="http://schemas.microsoft.com/office/drawing/2014/main" id="{601E9E3F-39B0-C26B-BCDD-952BB8687170}"/>
                  </a:ext>
                </a:extLst>
              </p:cNvPr>
              <p:cNvGrpSpPr/>
              <p:nvPr/>
            </p:nvGrpSpPr>
            <p:grpSpPr>
              <a:xfrm>
                <a:off x="9889511" y="2780833"/>
                <a:ext cx="940595" cy="1087570"/>
                <a:chOff x="9889511" y="2780833"/>
                <a:chExt cx="940595" cy="1087570"/>
              </a:xfrm>
            </p:grpSpPr>
            <p:sp>
              <p:nvSpPr>
                <p:cNvPr id="119" name="Οβάλ 118">
                  <a:extLst>
                    <a:ext uri="{FF2B5EF4-FFF2-40B4-BE49-F238E27FC236}">
                      <a16:creationId xmlns:a16="http://schemas.microsoft.com/office/drawing/2014/main" id="{820EBCFB-2EBE-EE02-9AEC-03209B3AE7DA}"/>
                    </a:ext>
                  </a:extLst>
                </p:cNvPr>
                <p:cNvSpPr/>
                <p:nvPr/>
              </p:nvSpPr>
              <p:spPr>
                <a:xfrm>
                  <a:off x="9896271" y="361337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Οβάλ 119">
                  <a:extLst>
                    <a:ext uri="{FF2B5EF4-FFF2-40B4-BE49-F238E27FC236}">
                      <a16:creationId xmlns:a16="http://schemas.microsoft.com/office/drawing/2014/main" id="{C17F9BDD-C59D-1DED-4EE4-8D9E40609A21}"/>
                    </a:ext>
                  </a:extLst>
                </p:cNvPr>
                <p:cNvSpPr/>
                <p:nvPr/>
              </p:nvSpPr>
              <p:spPr>
                <a:xfrm>
                  <a:off x="10044386" y="341930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Οβάλ 120">
                  <a:extLst>
                    <a:ext uri="{FF2B5EF4-FFF2-40B4-BE49-F238E27FC236}">
                      <a16:creationId xmlns:a16="http://schemas.microsoft.com/office/drawing/2014/main" id="{30E949CD-B049-7F23-F99C-610D87E6FDBE}"/>
                    </a:ext>
                  </a:extLst>
                </p:cNvPr>
                <p:cNvSpPr/>
                <p:nvPr/>
              </p:nvSpPr>
              <p:spPr>
                <a:xfrm>
                  <a:off x="10163590" y="36264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Οβάλ 121">
                  <a:extLst>
                    <a:ext uri="{FF2B5EF4-FFF2-40B4-BE49-F238E27FC236}">
                      <a16:creationId xmlns:a16="http://schemas.microsoft.com/office/drawing/2014/main" id="{764328C1-BD60-5690-965B-0D2203E36CAD}"/>
                    </a:ext>
                  </a:extLst>
                </p:cNvPr>
                <p:cNvSpPr/>
                <p:nvPr/>
              </p:nvSpPr>
              <p:spPr>
                <a:xfrm>
                  <a:off x="10163589" y="3187252"/>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Οβάλ 122">
                  <a:extLst>
                    <a:ext uri="{FF2B5EF4-FFF2-40B4-BE49-F238E27FC236}">
                      <a16:creationId xmlns:a16="http://schemas.microsoft.com/office/drawing/2014/main" id="{810E81F0-F2F2-1D58-F605-356F0FF05776}"/>
                    </a:ext>
                  </a:extLst>
                </p:cNvPr>
                <p:cNvSpPr/>
                <p:nvPr/>
              </p:nvSpPr>
              <p:spPr>
                <a:xfrm>
                  <a:off x="10311704" y="33747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Οβάλ 123">
                  <a:extLst>
                    <a:ext uri="{FF2B5EF4-FFF2-40B4-BE49-F238E27FC236}">
                      <a16:creationId xmlns:a16="http://schemas.microsoft.com/office/drawing/2014/main" id="{746526F5-FB09-D227-6C69-4CF33CFDB922}"/>
                    </a:ext>
                  </a:extLst>
                </p:cNvPr>
                <p:cNvSpPr/>
                <p:nvPr/>
              </p:nvSpPr>
              <p:spPr>
                <a:xfrm>
                  <a:off x="10459819" y="361337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Οβάλ 124">
                  <a:extLst>
                    <a:ext uri="{FF2B5EF4-FFF2-40B4-BE49-F238E27FC236}">
                      <a16:creationId xmlns:a16="http://schemas.microsoft.com/office/drawing/2014/main" id="{0E8D855B-F95A-C246-B5B5-7BA806C1F557}"/>
                    </a:ext>
                  </a:extLst>
                </p:cNvPr>
                <p:cNvSpPr/>
                <p:nvPr/>
              </p:nvSpPr>
              <p:spPr>
                <a:xfrm>
                  <a:off x="10607934" y="3345244"/>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Οβάλ 125">
                  <a:extLst>
                    <a:ext uri="{FF2B5EF4-FFF2-40B4-BE49-F238E27FC236}">
                      <a16:creationId xmlns:a16="http://schemas.microsoft.com/office/drawing/2014/main" id="{27A7C7DD-A3C4-0B26-0A12-DADDF12FCAEF}"/>
                    </a:ext>
                  </a:extLst>
                </p:cNvPr>
                <p:cNvSpPr/>
                <p:nvPr/>
              </p:nvSpPr>
              <p:spPr>
                <a:xfrm>
                  <a:off x="9889511" y="3206956"/>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Οβάλ 126">
                  <a:extLst>
                    <a:ext uri="{FF2B5EF4-FFF2-40B4-BE49-F238E27FC236}">
                      <a16:creationId xmlns:a16="http://schemas.microsoft.com/office/drawing/2014/main" id="{1FF69310-4341-0950-D709-E5585C316986}"/>
                    </a:ext>
                  </a:extLst>
                </p:cNvPr>
                <p:cNvSpPr/>
                <p:nvPr/>
              </p:nvSpPr>
              <p:spPr>
                <a:xfrm>
                  <a:off x="10037626" y="301288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Οβάλ 127">
                  <a:extLst>
                    <a:ext uri="{FF2B5EF4-FFF2-40B4-BE49-F238E27FC236}">
                      <a16:creationId xmlns:a16="http://schemas.microsoft.com/office/drawing/2014/main" id="{8568C690-8AA7-8259-B4AE-B9C299FC03F7}"/>
                    </a:ext>
                  </a:extLst>
                </p:cNvPr>
                <p:cNvSpPr/>
                <p:nvPr/>
              </p:nvSpPr>
              <p:spPr>
                <a:xfrm>
                  <a:off x="10156829" y="2780833"/>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Οβάλ 128">
                  <a:extLst>
                    <a:ext uri="{FF2B5EF4-FFF2-40B4-BE49-F238E27FC236}">
                      <a16:creationId xmlns:a16="http://schemas.microsoft.com/office/drawing/2014/main" id="{FE303DD5-F5B0-6D6F-272E-205323C67F1C}"/>
                    </a:ext>
                  </a:extLst>
                </p:cNvPr>
                <p:cNvSpPr/>
                <p:nvPr/>
              </p:nvSpPr>
              <p:spPr>
                <a:xfrm>
                  <a:off x="10304944" y="29683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Οβάλ 129">
                  <a:extLst>
                    <a:ext uri="{FF2B5EF4-FFF2-40B4-BE49-F238E27FC236}">
                      <a16:creationId xmlns:a16="http://schemas.microsoft.com/office/drawing/2014/main" id="{FF1B2EAC-8A08-D447-530E-DDB92A8028CB}"/>
                    </a:ext>
                  </a:extLst>
                </p:cNvPr>
                <p:cNvSpPr/>
                <p:nvPr/>
              </p:nvSpPr>
              <p:spPr>
                <a:xfrm>
                  <a:off x="10453059" y="320695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Οβάλ 130">
                  <a:extLst>
                    <a:ext uri="{FF2B5EF4-FFF2-40B4-BE49-F238E27FC236}">
                      <a16:creationId xmlns:a16="http://schemas.microsoft.com/office/drawing/2014/main" id="{7EB2C028-BC02-B76E-E9EE-7B7E48131070}"/>
                    </a:ext>
                  </a:extLst>
                </p:cNvPr>
                <p:cNvSpPr/>
                <p:nvPr/>
              </p:nvSpPr>
              <p:spPr>
                <a:xfrm>
                  <a:off x="10601174" y="2938825"/>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Οβάλ 131">
                  <a:extLst>
                    <a:ext uri="{FF2B5EF4-FFF2-40B4-BE49-F238E27FC236}">
                      <a16:creationId xmlns:a16="http://schemas.microsoft.com/office/drawing/2014/main" id="{E062D9E8-0298-E7B3-EF28-7492E34BB17E}"/>
                    </a:ext>
                  </a:extLst>
                </p:cNvPr>
                <p:cNvSpPr/>
                <p:nvPr/>
              </p:nvSpPr>
              <p:spPr>
                <a:xfrm>
                  <a:off x="10681991" y="372028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FB04C4E3-3820-1EE4-46C0-E7258CF47FE6}"/>
                      </a:ext>
                    </a:extLst>
                  </p:cNvPr>
                  <p:cNvSpPr txBox="1"/>
                  <p:nvPr/>
                </p:nvSpPr>
                <p:spPr>
                  <a:xfrm>
                    <a:off x="10552097" y="4904757"/>
                    <a:ext cx="1841815"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a14:m>
                    <a:r>
                      <a:rPr lang="en-US" b="1" dirty="0"/>
                      <a:t>: Weight (KG)</a:t>
                    </a:r>
                  </a:p>
                </p:txBody>
              </p:sp>
            </mc:Choice>
            <mc:Fallback xmlns="">
              <p:sp>
                <p:nvSpPr>
                  <p:cNvPr id="108" name="TextBox 107">
                    <a:extLst>
                      <a:ext uri="{FF2B5EF4-FFF2-40B4-BE49-F238E27FC236}">
                        <a16:creationId xmlns:a16="http://schemas.microsoft.com/office/drawing/2014/main" id="{FB04C4E3-3820-1EE4-46C0-E7258CF47FE6}"/>
                      </a:ext>
                    </a:extLst>
                  </p:cNvPr>
                  <p:cNvSpPr txBox="1">
                    <a:spLocks noRot="1" noChangeAspect="1" noMove="1" noResize="1" noEditPoints="1" noAdjustHandles="1" noChangeArrowheads="1" noChangeShapeType="1" noTextEdit="1"/>
                  </p:cNvSpPr>
                  <p:nvPr/>
                </p:nvSpPr>
                <p:spPr>
                  <a:xfrm>
                    <a:off x="10552097" y="4904757"/>
                    <a:ext cx="1841815" cy="387142"/>
                  </a:xfrm>
                  <a:prstGeom prst="rect">
                    <a:avLst/>
                  </a:prstGeom>
                  <a:blipFill>
                    <a:blip r:embed="rId3"/>
                    <a:stretch>
                      <a:fillRect t="-6557" r="-2076"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CA35064-C985-7578-0995-D13DBC62ECA2}"/>
                      </a:ext>
                    </a:extLst>
                  </p:cNvPr>
                  <p:cNvSpPr txBox="1"/>
                  <p:nvPr/>
                </p:nvSpPr>
                <p:spPr>
                  <a:xfrm>
                    <a:off x="7831702" y="2030006"/>
                    <a:ext cx="970881" cy="38714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a14:m>
                    <a:r>
                      <a:rPr lang="en-US" b="1" dirty="0"/>
                      <a:t> Age</a:t>
                    </a:r>
                  </a:p>
                </p:txBody>
              </p:sp>
            </mc:Choice>
            <mc:Fallback xmlns="">
              <p:sp>
                <p:nvSpPr>
                  <p:cNvPr id="109" name="TextBox 108">
                    <a:extLst>
                      <a:ext uri="{FF2B5EF4-FFF2-40B4-BE49-F238E27FC236}">
                        <a16:creationId xmlns:a16="http://schemas.microsoft.com/office/drawing/2014/main" id="{3CA35064-C985-7578-0995-D13DBC62ECA2}"/>
                      </a:ext>
                    </a:extLst>
                  </p:cNvPr>
                  <p:cNvSpPr txBox="1">
                    <a:spLocks noRot="1" noChangeAspect="1" noMove="1" noResize="1" noEditPoints="1" noAdjustHandles="1" noChangeArrowheads="1" noChangeShapeType="1" noTextEdit="1"/>
                  </p:cNvSpPr>
                  <p:nvPr/>
                </p:nvSpPr>
                <p:spPr>
                  <a:xfrm>
                    <a:off x="7831702" y="2030006"/>
                    <a:ext cx="970881" cy="387142"/>
                  </a:xfrm>
                  <a:prstGeom prst="rect">
                    <a:avLst/>
                  </a:prstGeom>
                  <a:blipFill>
                    <a:blip r:embed="rId4"/>
                    <a:stretch>
                      <a:fillRect t="-6557" r="-5263" b="-26230"/>
                    </a:stretch>
                  </a:blipFill>
                </p:spPr>
                <p:txBody>
                  <a:bodyPr/>
                  <a:lstStyle/>
                  <a:p>
                    <a:r>
                      <a:rPr lang="en-US">
                        <a:noFill/>
                      </a:rPr>
                      <a:t> </a:t>
                    </a:r>
                  </a:p>
                </p:txBody>
              </p:sp>
            </mc:Fallback>
          </mc:AlternateContent>
          <p:sp>
            <p:nvSpPr>
              <p:cNvPr id="110" name="TextBox 109">
                <a:extLst>
                  <a:ext uri="{FF2B5EF4-FFF2-40B4-BE49-F238E27FC236}">
                    <a16:creationId xmlns:a16="http://schemas.microsoft.com/office/drawing/2014/main" id="{4795FA9D-95F0-B416-CBF1-5BC19184624E}"/>
                  </a:ext>
                </a:extLst>
              </p:cNvPr>
              <p:cNvSpPr txBox="1"/>
              <p:nvPr/>
            </p:nvSpPr>
            <p:spPr>
              <a:xfrm>
                <a:off x="7979413" y="5241917"/>
                <a:ext cx="308098" cy="369332"/>
              </a:xfrm>
              <a:prstGeom prst="rect">
                <a:avLst/>
              </a:prstGeom>
              <a:noFill/>
            </p:spPr>
            <p:txBody>
              <a:bodyPr wrap="none" rtlCol="0">
                <a:spAutoFit/>
              </a:bodyPr>
              <a:lstStyle/>
              <a:p>
                <a:r>
                  <a:rPr lang="en-US" dirty="0"/>
                  <a:t>0</a:t>
                </a:r>
              </a:p>
            </p:txBody>
          </p:sp>
          <p:sp>
            <p:nvSpPr>
              <p:cNvPr id="111" name="TextBox 110">
                <a:extLst>
                  <a:ext uri="{FF2B5EF4-FFF2-40B4-BE49-F238E27FC236}">
                    <a16:creationId xmlns:a16="http://schemas.microsoft.com/office/drawing/2014/main" id="{210642F0-082C-05E3-1EE1-9F7B103A3235}"/>
                  </a:ext>
                </a:extLst>
              </p:cNvPr>
              <p:cNvSpPr txBox="1"/>
              <p:nvPr/>
            </p:nvSpPr>
            <p:spPr>
              <a:xfrm>
                <a:off x="7776071" y="3755198"/>
                <a:ext cx="431528" cy="369332"/>
              </a:xfrm>
              <a:prstGeom prst="rect">
                <a:avLst/>
              </a:prstGeom>
              <a:noFill/>
            </p:spPr>
            <p:txBody>
              <a:bodyPr wrap="none" rtlCol="0">
                <a:spAutoFit/>
              </a:bodyPr>
              <a:lstStyle/>
              <a:p>
                <a:r>
                  <a:rPr lang="en-US" dirty="0"/>
                  <a:t>50</a:t>
                </a:r>
              </a:p>
            </p:txBody>
          </p:sp>
          <p:sp>
            <p:nvSpPr>
              <p:cNvPr id="112" name="TextBox 111">
                <a:extLst>
                  <a:ext uri="{FF2B5EF4-FFF2-40B4-BE49-F238E27FC236}">
                    <a16:creationId xmlns:a16="http://schemas.microsoft.com/office/drawing/2014/main" id="{674E5D39-CFFB-BC0C-66D5-D229764D1445}"/>
                  </a:ext>
                </a:extLst>
              </p:cNvPr>
              <p:cNvSpPr txBox="1"/>
              <p:nvPr/>
            </p:nvSpPr>
            <p:spPr>
              <a:xfrm>
                <a:off x="9583556" y="5297929"/>
                <a:ext cx="431528" cy="369332"/>
              </a:xfrm>
              <a:prstGeom prst="rect">
                <a:avLst/>
              </a:prstGeom>
              <a:noFill/>
            </p:spPr>
            <p:txBody>
              <a:bodyPr wrap="none" rtlCol="0">
                <a:spAutoFit/>
              </a:bodyPr>
              <a:lstStyle/>
              <a:p>
                <a:r>
                  <a:rPr lang="en-US" dirty="0"/>
                  <a:t>50</a:t>
                </a:r>
              </a:p>
            </p:txBody>
          </p:sp>
          <p:sp>
            <p:nvSpPr>
              <p:cNvPr id="113" name="TextBox 112">
                <a:extLst>
                  <a:ext uri="{FF2B5EF4-FFF2-40B4-BE49-F238E27FC236}">
                    <a16:creationId xmlns:a16="http://schemas.microsoft.com/office/drawing/2014/main" id="{0B219CB8-FD0C-65C7-1930-49EA0C314DDB}"/>
                  </a:ext>
                </a:extLst>
              </p:cNvPr>
              <p:cNvSpPr txBox="1"/>
              <p:nvPr/>
            </p:nvSpPr>
            <p:spPr>
              <a:xfrm>
                <a:off x="10829568" y="5253924"/>
                <a:ext cx="554960" cy="369332"/>
              </a:xfrm>
              <a:prstGeom prst="rect">
                <a:avLst/>
              </a:prstGeom>
              <a:noFill/>
            </p:spPr>
            <p:txBody>
              <a:bodyPr wrap="none" rtlCol="0">
                <a:spAutoFit/>
              </a:bodyPr>
              <a:lstStyle/>
              <a:p>
                <a:r>
                  <a:rPr lang="en-US" dirty="0"/>
                  <a:t>100</a:t>
                </a:r>
              </a:p>
            </p:txBody>
          </p:sp>
          <p:grpSp>
            <p:nvGrpSpPr>
              <p:cNvPr id="114" name="Ομάδα 113">
                <a:extLst>
                  <a:ext uri="{FF2B5EF4-FFF2-40B4-BE49-F238E27FC236}">
                    <a16:creationId xmlns:a16="http://schemas.microsoft.com/office/drawing/2014/main" id="{BF619D63-15DA-4B58-FAD0-7B0CB6884B20}"/>
                  </a:ext>
                </a:extLst>
              </p:cNvPr>
              <p:cNvGrpSpPr/>
              <p:nvPr/>
            </p:nvGrpSpPr>
            <p:grpSpPr>
              <a:xfrm>
                <a:off x="11167207" y="2102497"/>
                <a:ext cx="1394776" cy="683983"/>
                <a:chOff x="11298168" y="1973982"/>
                <a:chExt cx="1394776" cy="683983"/>
              </a:xfrm>
            </p:grpSpPr>
            <p:sp>
              <p:nvSpPr>
                <p:cNvPr id="115" name="Οβάλ 114">
                  <a:extLst>
                    <a:ext uri="{FF2B5EF4-FFF2-40B4-BE49-F238E27FC236}">
                      <a16:creationId xmlns:a16="http://schemas.microsoft.com/office/drawing/2014/main" id="{1F1676D3-A190-3806-096A-027CFEDCCD52}"/>
                    </a:ext>
                  </a:extLst>
                </p:cNvPr>
                <p:cNvSpPr/>
                <p:nvPr/>
              </p:nvSpPr>
              <p:spPr>
                <a:xfrm>
                  <a:off x="11298168" y="2065358"/>
                  <a:ext cx="148115" cy="148115"/>
                </a:xfrm>
                <a:prstGeom prst="ellipse">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Οβάλ 115">
                  <a:extLst>
                    <a:ext uri="{FF2B5EF4-FFF2-40B4-BE49-F238E27FC236}">
                      <a16:creationId xmlns:a16="http://schemas.microsoft.com/office/drawing/2014/main" id="{8A1EA258-CBB6-08ED-6E19-55927994B33E}"/>
                    </a:ext>
                  </a:extLst>
                </p:cNvPr>
                <p:cNvSpPr/>
                <p:nvPr/>
              </p:nvSpPr>
              <p:spPr>
                <a:xfrm>
                  <a:off x="11298169" y="2403562"/>
                  <a:ext cx="148115" cy="148115"/>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A2BD670B-777F-4182-A50F-1BA39AE6D127}"/>
                    </a:ext>
                  </a:extLst>
                </p:cNvPr>
                <p:cNvSpPr txBox="1"/>
                <p:nvPr/>
              </p:nvSpPr>
              <p:spPr>
                <a:xfrm>
                  <a:off x="11469660" y="2288633"/>
                  <a:ext cx="1223284" cy="369332"/>
                </a:xfrm>
                <a:prstGeom prst="rect">
                  <a:avLst/>
                </a:prstGeom>
                <a:noFill/>
              </p:spPr>
              <p:txBody>
                <a:bodyPr wrap="none" rtlCol="0">
                  <a:spAutoFit/>
                </a:bodyPr>
                <a:lstStyle/>
                <a:p>
                  <a:r>
                    <a:rPr lang="en-US" b="1" dirty="0"/>
                    <a:t>Negatives</a:t>
                  </a:r>
                </a:p>
              </p:txBody>
            </p:sp>
            <p:sp>
              <p:nvSpPr>
                <p:cNvPr id="118" name="TextBox 117">
                  <a:extLst>
                    <a:ext uri="{FF2B5EF4-FFF2-40B4-BE49-F238E27FC236}">
                      <a16:creationId xmlns:a16="http://schemas.microsoft.com/office/drawing/2014/main" id="{9CDD9416-195E-1C84-B5D8-B4C95C0C15EB}"/>
                    </a:ext>
                  </a:extLst>
                </p:cNvPr>
                <p:cNvSpPr txBox="1"/>
                <p:nvPr/>
              </p:nvSpPr>
              <p:spPr>
                <a:xfrm>
                  <a:off x="11469661" y="1973982"/>
                  <a:ext cx="1133452" cy="369332"/>
                </a:xfrm>
                <a:prstGeom prst="rect">
                  <a:avLst/>
                </a:prstGeom>
                <a:noFill/>
              </p:spPr>
              <p:txBody>
                <a:bodyPr wrap="none" rtlCol="0">
                  <a:spAutoFit/>
                </a:bodyPr>
                <a:lstStyle/>
                <a:p>
                  <a:r>
                    <a:rPr lang="en-US" b="1" dirty="0"/>
                    <a:t>Positives</a:t>
                  </a:r>
                </a:p>
              </p:txBody>
            </p:sp>
          </p:grpSp>
        </p:grpSp>
        <p:cxnSp>
          <p:nvCxnSpPr>
            <p:cNvPr id="96" name="Ευθεία γραμμή σύνδεσης 95">
              <a:extLst>
                <a:ext uri="{FF2B5EF4-FFF2-40B4-BE49-F238E27FC236}">
                  <a16:creationId xmlns:a16="http://schemas.microsoft.com/office/drawing/2014/main" id="{506A26C2-8423-B8C6-0ACC-DDBB044B804F}"/>
                </a:ext>
              </a:extLst>
            </p:cNvPr>
            <p:cNvCxnSpPr/>
            <p:nvPr/>
          </p:nvCxnSpPr>
          <p:spPr>
            <a:xfrm>
              <a:off x="7305820" y="3185981"/>
              <a:ext cx="2108305" cy="2466767"/>
            </a:xfrm>
            <a:prstGeom prst="line">
              <a:avLst/>
            </a:prstGeom>
            <a:ln w="38100"/>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68E94DF-56EF-5823-7E74-649A425A8236}"/>
                    </a:ext>
                  </a:extLst>
                </p:cNvPr>
                <p:cNvSpPr txBox="1"/>
                <p:nvPr/>
              </p:nvSpPr>
              <p:spPr>
                <a:xfrm>
                  <a:off x="8674027" y="4497038"/>
                  <a:ext cx="26797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m:oMathPara>
                  </a14:m>
                  <a:endParaRPr lang="en-US" dirty="0"/>
                </a:p>
              </p:txBody>
            </p:sp>
          </mc:Choice>
          <mc:Fallback xmlns="">
            <p:sp>
              <p:nvSpPr>
                <p:cNvPr id="97" name="TextBox 96">
                  <a:extLst>
                    <a:ext uri="{FF2B5EF4-FFF2-40B4-BE49-F238E27FC236}">
                      <a16:creationId xmlns:a16="http://schemas.microsoft.com/office/drawing/2014/main" id="{B68E94DF-56EF-5823-7E74-649A425A8236}"/>
                    </a:ext>
                  </a:extLst>
                </p:cNvPr>
                <p:cNvSpPr txBox="1">
                  <a:spLocks noRot="1" noChangeAspect="1" noMove="1" noResize="1" noEditPoints="1" noAdjustHandles="1" noChangeArrowheads="1" noChangeShapeType="1" noTextEdit="1"/>
                </p:cNvSpPr>
                <p:nvPr/>
              </p:nvSpPr>
              <p:spPr>
                <a:xfrm>
                  <a:off x="8674027" y="4497038"/>
                  <a:ext cx="2679773" cy="369332"/>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16822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9C76747-F645-7A68-907E-7EA012954C21}"/>
              </a:ext>
            </a:extLst>
          </p:cNvPr>
          <p:cNvSpPr>
            <a:spLocks noGrp="1"/>
          </p:cNvSpPr>
          <p:nvPr>
            <p:ph type="title"/>
          </p:nvPr>
        </p:nvSpPr>
        <p:spPr>
          <a:xfrm>
            <a:off x="838200" y="136525"/>
            <a:ext cx="10515600" cy="1325563"/>
          </a:xfrm>
        </p:spPr>
        <p:txBody>
          <a:bodyPr/>
          <a:lstStyle/>
          <a:p>
            <a:r>
              <a:rPr lang="en-US" dirty="0"/>
              <a:t>RNN Limitations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6B73C0E3-866D-A0BF-DD12-045E296B01AE}"/>
                  </a:ext>
                </a:extLst>
              </p:cNvPr>
              <p:cNvSpPr>
                <a:spLocks noGrp="1"/>
              </p:cNvSpPr>
              <p:nvPr>
                <p:ph idx="1"/>
              </p:nvPr>
            </p:nvSpPr>
            <p:spPr>
              <a:xfrm>
                <a:off x="838200" y="1363980"/>
                <a:ext cx="10039350" cy="1889674"/>
              </a:xfrm>
            </p:spPr>
            <p:txBody>
              <a:bodyPr>
                <a:normAutofit/>
              </a:bodyPr>
              <a:lstStyle/>
              <a:p>
                <a:r>
                  <a:rPr lang="en-US" sz="2000" dirty="0"/>
                  <a:t>Vanishing Gradients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&lt;1</m:t>
                    </m:r>
                  </m:oMath>
                </a14:m>
                <a:r>
                  <a:rPr lang="en-US" sz="2000" dirty="0"/>
                  <a:t>.</a:t>
                </a:r>
              </a:p>
              <a:p>
                <a:r>
                  <a:rPr lang="en-US" sz="2000" dirty="0"/>
                  <a:t>Exploding Gradients if large timeframe is used.</a:t>
                </a:r>
              </a:p>
              <a:p>
                <a:r>
                  <a:rPr lang="en-US" sz="2000" dirty="0"/>
                  <a:t>Neurons do not communicate with each other. The hidden state of each neuron does not propagate inside the network. At each step, each neuron is not aware of the other neurons’ inputs. </a:t>
                </a:r>
                <a:r>
                  <a:rPr lang="en-US" sz="2000" b="1" dirty="0"/>
                  <a:t>Their output is based on their past memory only</a:t>
                </a:r>
                <a:r>
                  <a:rPr lang="en-US" sz="2000" dirty="0"/>
                  <a:t>.</a:t>
                </a:r>
              </a:p>
              <a:p>
                <a:endParaRPr lang="en-US" sz="2000" dirty="0"/>
              </a:p>
              <a:p>
                <a:endParaRPr lang="en-US" sz="2200" dirty="0"/>
              </a:p>
            </p:txBody>
          </p:sp>
        </mc:Choice>
        <mc:Fallback xmlns="">
          <p:sp>
            <p:nvSpPr>
              <p:cNvPr id="3" name="Θέση περιεχομένου 2">
                <a:extLst>
                  <a:ext uri="{FF2B5EF4-FFF2-40B4-BE49-F238E27FC236}">
                    <a16:creationId xmlns:a16="http://schemas.microsoft.com/office/drawing/2014/main" id="{6B73C0E3-866D-A0BF-DD12-045E296B01AE}"/>
                  </a:ext>
                </a:extLst>
              </p:cNvPr>
              <p:cNvSpPr>
                <a:spLocks noGrp="1" noRot="1" noChangeAspect="1" noMove="1" noResize="1" noEditPoints="1" noAdjustHandles="1" noChangeArrowheads="1" noChangeShapeType="1" noTextEdit="1"/>
              </p:cNvSpPr>
              <p:nvPr>
                <p:ph idx="1"/>
              </p:nvPr>
            </p:nvSpPr>
            <p:spPr>
              <a:xfrm>
                <a:off x="838200" y="1363980"/>
                <a:ext cx="10039350" cy="1889674"/>
              </a:xfrm>
              <a:blipFill>
                <a:blip r:embed="rId2"/>
                <a:stretch>
                  <a:fillRect l="-547" t="-3226" r="-1154"/>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9241A518-24BF-3A59-1A5F-15C8317A6FC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8A565FFB-4B27-6082-37C4-622F36BFC2FD}"/>
              </a:ext>
            </a:extLst>
          </p:cNvPr>
          <p:cNvSpPr>
            <a:spLocks noGrp="1"/>
          </p:cNvSpPr>
          <p:nvPr>
            <p:ph type="sldNum" sz="quarter" idx="12"/>
          </p:nvPr>
        </p:nvSpPr>
        <p:spPr/>
        <p:txBody>
          <a:bodyPr/>
          <a:lstStyle/>
          <a:p>
            <a:fld id="{4ACA1919-B5C6-4827-8B15-372F46BB4020}" type="slidenum">
              <a:rPr lang="en-US" smtClean="0"/>
              <a:t>60</a:t>
            </a:fld>
            <a:endParaRPr lang="en-US"/>
          </a:p>
        </p:txBody>
      </p:sp>
    </p:spTree>
    <p:extLst>
      <p:ext uri="{BB962C8B-B14F-4D97-AF65-F5344CB8AC3E}">
        <p14:creationId xmlns:p14="http://schemas.microsoft.com/office/powerpoint/2010/main" val="5292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E1768B7-C133-81B6-03BC-1E1192A2B53E}"/>
              </a:ext>
            </a:extLst>
          </p:cNvPr>
          <p:cNvSpPr>
            <a:spLocks noGrp="1"/>
          </p:cNvSpPr>
          <p:nvPr>
            <p:ph type="title"/>
          </p:nvPr>
        </p:nvSpPr>
        <p:spPr>
          <a:xfrm>
            <a:off x="838200" y="136525"/>
            <a:ext cx="10515600" cy="1325563"/>
          </a:xfrm>
        </p:spPr>
        <p:txBody>
          <a:bodyPr/>
          <a:lstStyle/>
          <a:p>
            <a:r>
              <a:rPr lang="en-US" dirty="0"/>
              <a:t>Long-Short Term Memory (LSTM) Networks</a:t>
            </a:r>
          </a:p>
        </p:txBody>
      </p:sp>
      <p:sp>
        <p:nvSpPr>
          <p:cNvPr id="4" name="Θέση υποσέλιδου 3">
            <a:extLst>
              <a:ext uri="{FF2B5EF4-FFF2-40B4-BE49-F238E27FC236}">
                <a16:creationId xmlns:a16="http://schemas.microsoft.com/office/drawing/2014/main" id="{3B33D7E7-423B-E969-189F-498CF498AB25}"/>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E414A962-D7CB-4686-03FA-368581C13918}"/>
              </a:ext>
            </a:extLst>
          </p:cNvPr>
          <p:cNvSpPr>
            <a:spLocks noGrp="1"/>
          </p:cNvSpPr>
          <p:nvPr>
            <p:ph type="sldNum" sz="quarter" idx="12"/>
          </p:nvPr>
        </p:nvSpPr>
        <p:spPr/>
        <p:txBody>
          <a:bodyPr/>
          <a:lstStyle/>
          <a:p>
            <a:fld id="{4ACA1919-B5C6-4827-8B15-372F46BB4020}" type="slidenum">
              <a:rPr lang="en-US" smtClean="0"/>
              <a:t>61</a:t>
            </a:fld>
            <a:endParaRPr lang="en-US"/>
          </a:p>
        </p:txBody>
      </p:sp>
      <p:grpSp>
        <p:nvGrpSpPr>
          <p:cNvPr id="6" name="Ομάδα 5">
            <a:extLst>
              <a:ext uri="{FF2B5EF4-FFF2-40B4-BE49-F238E27FC236}">
                <a16:creationId xmlns:a16="http://schemas.microsoft.com/office/drawing/2014/main" id="{E6CA8F20-CB12-EE4D-F90E-2C4EF123C74B}"/>
              </a:ext>
            </a:extLst>
          </p:cNvPr>
          <p:cNvGrpSpPr/>
          <p:nvPr/>
        </p:nvGrpSpPr>
        <p:grpSpPr>
          <a:xfrm>
            <a:off x="159523" y="1271767"/>
            <a:ext cx="11872953" cy="3103027"/>
            <a:chOff x="-75400" y="2116284"/>
            <a:chExt cx="11872953" cy="3103027"/>
          </a:xfrm>
        </p:grpSpPr>
        <p:grpSp>
          <p:nvGrpSpPr>
            <p:cNvPr id="7" name="Ομάδα 6">
              <a:extLst>
                <a:ext uri="{FF2B5EF4-FFF2-40B4-BE49-F238E27FC236}">
                  <a16:creationId xmlns:a16="http://schemas.microsoft.com/office/drawing/2014/main" id="{35C692DF-64FE-A52A-F25B-52BD6C8E92E8}"/>
                </a:ext>
              </a:extLst>
            </p:cNvPr>
            <p:cNvGrpSpPr/>
            <p:nvPr/>
          </p:nvGrpSpPr>
          <p:grpSpPr>
            <a:xfrm>
              <a:off x="394446" y="2116284"/>
              <a:ext cx="11403107" cy="3103027"/>
              <a:chOff x="394446" y="2600916"/>
              <a:chExt cx="11403107" cy="3103027"/>
            </a:xfrm>
          </p:grpSpPr>
          <p:grpSp>
            <p:nvGrpSpPr>
              <p:cNvPr id="11" name="Ομάδα 10">
                <a:extLst>
                  <a:ext uri="{FF2B5EF4-FFF2-40B4-BE49-F238E27FC236}">
                    <a16:creationId xmlns:a16="http://schemas.microsoft.com/office/drawing/2014/main" id="{683003E9-BA73-C7FD-E214-115E1DF1C386}"/>
                  </a:ext>
                </a:extLst>
              </p:cNvPr>
              <p:cNvGrpSpPr/>
              <p:nvPr/>
            </p:nvGrpSpPr>
            <p:grpSpPr>
              <a:xfrm>
                <a:off x="394446" y="2680836"/>
                <a:ext cx="11403107" cy="3023107"/>
                <a:chOff x="456573" y="2141340"/>
                <a:chExt cx="11403107" cy="3023107"/>
              </a:xfrm>
            </p:grpSpPr>
            <p:pic>
              <p:nvPicPr>
                <p:cNvPr id="16" name="Picture 4" descr="Long Short-Term Memory Networks (LSTMs) | Nick McCullum">
                  <a:extLst>
                    <a:ext uri="{FF2B5EF4-FFF2-40B4-BE49-F238E27FC236}">
                      <a16:creationId xmlns:a16="http://schemas.microsoft.com/office/drawing/2014/main" id="{B622DA6C-60F2-245E-EBA4-AD2D8C4F9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573" y="2141340"/>
                  <a:ext cx="3888138" cy="30231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agram of a deep LSTM network | Download Scientific Diagram">
                  <a:extLst>
                    <a:ext uri="{FF2B5EF4-FFF2-40B4-BE49-F238E27FC236}">
                      <a16:creationId xmlns:a16="http://schemas.microsoft.com/office/drawing/2014/main" id="{2C02BF2C-FBEC-7375-060A-1CADFCF3F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768" y="2392532"/>
                  <a:ext cx="6484912" cy="277191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Ευθεία γραμμή σύνδεσης 17">
                  <a:extLst>
                    <a:ext uri="{FF2B5EF4-FFF2-40B4-BE49-F238E27FC236}">
                      <a16:creationId xmlns:a16="http://schemas.microsoft.com/office/drawing/2014/main" id="{0BE042BC-39E6-C634-BAAA-4939E9A9B31F}"/>
                    </a:ext>
                  </a:extLst>
                </p:cNvPr>
                <p:cNvCxnSpPr>
                  <a:cxnSpLocks/>
                </p:cNvCxnSpPr>
                <p:nvPr/>
              </p:nvCxnSpPr>
              <p:spPr>
                <a:xfrm>
                  <a:off x="3849624" y="3913632"/>
                  <a:ext cx="3419856" cy="338328"/>
                </a:xfrm>
                <a:prstGeom prst="line">
                  <a:avLst/>
                </a:prstGeom>
                <a:ln w="28575">
                  <a:prstDash val="sys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34C3F8-3D46-4412-4A7D-4EEF7B875252}"/>
                      </a:ext>
                    </a:extLst>
                  </p:cNvPr>
                  <p:cNvSpPr txBox="1"/>
                  <p:nvPr/>
                </p:nvSpPr>
                <p:spPr>
                  <a:xfrm>
                    <a:off x="678537" y="5334611"/>
                    <a:ext cx="66941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dirty="0"/>
                  </a:p>
                </p:txBody>
              </p:sp>
            </mc:Choice>
            <mc:Fallback xmlns="">
              <p:sp>
                <p:nvSpPr>
                  <p:cNvPr id="11" name="TextBox 10">
                    <a:extLst>
                      <a:ext uri="{FF2B5EF4-FFF2-40B4-BE49-F238E27FC236}">
                        <a16:creationId xmlns:a16="http://schemas.microsoft.com/office/drawing/2014/main" id="{99811EE1-B6F0-CCF9-7D58-6B90047A74B1}"/>
                      </a:ext>
                    </a:extLst>
                  </p:cNvPr>
                  <p:cNvSpPr txBox="1">
                    <a:spLocks noRot="1" noChangeAspect="1" noMove="1" noResize="1" noEditPoints="1" noAdjustHandles="1" noChangeArrowheads="1" noChangeShapeType="1" noTextEdit="1"/>
                  </p:cNvSpPr>
                  <p:nvPr/>
                </p:nvSpPr>
                <p:spPr>
                  <a:xfrm>
                    <a:off x="678537" y="5334611"/>
                    <a:ext cx="669414" cy="338554"/>
                  </a:xfrm>
                  <a:prstGeom prst="rect">
                    <a:avLst/>
                  </a:prstGeom>
                  <a:blipFill>
                    <a:blip r:embed="rId4"/>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34714C-75BC-407E-BF7E-D72722B39BBF}"/>
                      </a:ext>
                    </a:extLst>
                  </p:cNvPr>
                  <p:cNvSpPr txBox="1"/>
                  <p:nvPr/>
                </p:nvSpPr>
                <p:spPr>
                  <a:xfrm>
                    <a:off x="3170535" y="2600916"/>
                    <a:ext cx="10304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+1)</m:t>
                          </m:r>
                        </m:oMath>
                      </m:oMathPara>
                    </a14:m>
                    <a:endParaRPr lang="en-US" sz="1600" dirty="0"/>
                  </a:p>
                </p:txBody>
              </p:sp>
            </mc:Choice>
            <mc:Fallback xmlns="">
              <p:sp>
                <p:nvSpPr>
                  <p:cNvPr id="12" name="TextBox 11">
                    <a:extLst>
                      <a:ext uri="{FF2B5EF4-FFF2-40B4-BE49-F238E27FC236}">
                        <a16:creationId xmlns:a16="http://schemas.microsoft.com/office/drawing/2014/main" id="{267F9DA2-8885-1708-9ED2-0C75662B77A7}"/>
                      </a:ext>
                    </a:extLst>
                  </p:cNvPr>
                  <p:cNvSpPr txBox="1">
                    <a:spLocks noRot="1" noChangeAspect="1" noMove="1" noResize="1" noEditPoints="1" noAdjustHandles="1" noChangeArrowheads="1" noChangeShapeType="1" noTextEdit="1"/>
                  </p:cNvSpPr>
                  <p:nvPr/>
                </p:nvSpPr>
                <p:spPr>
                  <a:xfrm>
                    <a:off x="3170535" y="2600916"/>
                    <a:ext cx="1030474" cy="338554"/>
                  </a:xfrm>
                  <a:prstGeom prst="rect">
                    <a:avLst/>
                  </a:prstGeom>
                  <a:blipFill>
                    <a:blip r:embed="rId5"/>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5DC178-4512-0F84-75AE-6CB81B139FAE}"/>
                      </a:ext>
                    </a:extLst>
                  </p:cNvPr>
                  <p:cNvSpPr txBox="1"/>
                  <p:nvPr/>
                </p:nvSpPr>
                <p:spPr>
                  <a:xfrm>
                    <a:off x="3834128" y="4965279"/>
                    <a:ext cx="67621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dirty="0"/>
                  </a:p>
                </p:txBody>
              </p:sp>
            </mc:Choice>
            <mc:Fallback xmlns="">
              <p:sp>
                <p:nvSpPr>
                  <p:cNvPr id="13" name="TextBox 12">
                    <a:extLst>
                      <a:ext uri="{FF2B5EF4-FFF2-40B4-BE49-F238E27FC236}">
                        <a16:creationId xmlns:a16="http://schemas.microsoft.com/office/drawing/2014/main" id="{289577E3-8ABA-40DB-2EF3-04FA57EAC713}"/>
                      </a:ext>
                    </a:extLst>
                  </p:cNvPr>
                  <p:cNvSpPr txBox="1">
                    <a:spLocks noRot="1" noChangeAspect="1" noMove="1" noResize="1" noEditPoints="1" noAdjustHandles="1" noChangeArrowheads="1" noChangeShapeType="1" noTextEdit="1"/>
                  </p:cNvSpPr>
                  <p:nvPr/>
                </p:nvSpPr>
                <p:spPr>
                  <a:xfrm>
                    <a:off x="3834128" y="4965279"/>
                    <a:ext cx="676211"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B7E112-46C3-03D2-9F5B-D6909F1A4FD3}"/>
                      </a:ext>
                    </a:extLst>
                  </p:cNvPr>
                  <p:cNvSpPr txBox="1"/>
                  <p:nvPr/>
                </p:nvSpPr>
                <p:spPr>
                  <a:xfrm>
                    <a:off x="3812643" y="3249316"/>
                    <a:ext cx="65197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dirty="0"/>
                  </a:p>
                </p:txBody>
              </p:sp>
            </mc:Choice>
            <mc:Fallback xmlns="">
              <p:sp>
                <p:nvSpPr>
                  <p:cNvPr id="14" name="TextBox 13">
                    <a:extLst>
                      <a:ext uri="{FF2B5EF4-FFF2-40B4-BE49-F238E27FC236}">
                        <a16:creationId xmlns:a16="http://schemas.microsoft.com/office/drawing/2014/main" id="{B1802F72-8D61-4C95-1E82-BC2143D2D137}"/>
                      </a:ext>
                    </a:extLst>
                  </p:cNvPr>
                  <p:cNvSpPr txBox="1">
                    <a:spLocks noRot="1" noChangeAspect="1" noMove="1" noResize="1" noEditPoints="1" noAdjustHandles="1" noChangeArrowheads="1" noChangeShapeType="1" noTextEdit="1"/>
                  </p:cNvSpPr>
                  <p:nvPr/>
                </p:nvSpPr>
                <p:spPr>
                  <a:xfrm>
                    <a:off x="3812643" y="3249316"/>
                    <a:ext cx="651973" cy="338554"/>
                  </a:xfrm>
                  <a:prstGeom prst="rect">
                    <a:avLst/>
                  </a:prstGeom>
                  <a:blipFill>
                    <a:blip r:embed="rId7"/>
                    <a:stretch>
                      <a:fillRect b="-10714"/>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2ECC0632-6225-D1E5-F845-4B34DE4F2CD5}"/>
                </a:ext>
              </a:extLst>
            </p:cNvPr>
            <p:cNvSpPr txBox="1"/>
            <p:nvPr/>
          </p:nvSpPr>
          <p:spPr>
            <a:xfrm>
              <a:off x="442146" y="2410327"/>
              <a:ext cx="1161152" cy="338554"/>
            </a:xfrm>
            <a:prstGeom prst="rect">
              <a:avLst/>
            </a:prstGeom>
            <a:noFill/>
          </p:spPr>
          <p:txBody>
            <a:bodyPr wrap="non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Forget Gate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15D627-79B3-F90B-A608-77E289144D58}"/>
                    </a:ext>
                  </a:extLst>
                </p:cNvPr>
                <p:cNvSpPr txBox="1"/>
                <p:nvPr/>
              </p:nvSpPr>
              <p:spPr>
                <a:xfrm>
                  <a:off x="-75400" y="4384347"/>
                  <a:ext cx="103509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−1)</m:t>
                        </m:r>
                      </m:oMath>
                    </m:oMathPara>
                  </a14:m>
                  <a:endParaRPr lang="en-US" sz="1600" dirty="0"/>
                </a:p>
              </p:txBody>
            </p:sp>
          </mc:Choice>
          <mc:Fallback xmlns="">
            <p:sp>
              <p:nvSpPr>
                <p:cNvPr id="19" name="TextBox 18">
                  <a:extLst>
                    <a:ext uri="{FF2B5EF4-FFF2-40B4-BE49-F238E27FC236}">
                      <a16:creationId xmlns:a16="http://schemas.microsoft.com/office/drawing/2014/main" id="{B895E926-5EC3-F326-5523-EA14DBF284E6}"/>
                    </a:ext>
                  </a:extLst>
                </p:cNvPr>
                <p:cNvSpPr txBox="1">
                  <a:spLocks noRot="1" noChangeAspect="1" noMove="1" noResize="1" noEditPoints="1" noAdjustHandles="1" noChangeArrowheads="1" noChangeShapeType="1" noTextEdit="1"/>
                </p:cNvSpPr>
                <p:nvPr/>
              </p:nvSpPr>
              <p:spPr>
                <a:xfrm>
                  <a:off x="-75400" y="4384347"/>
                  <a:ext cx="1035091" cy="338554"/>
                </a:xfrm>
                <a:prstGeom prst="rect">
                  <a:avLst/>
                </a:prstGeom>
                <a:blipFill>
                  <a:blip r:embed="rId8"/>
                  <a:stretch>
                    <a:fillRect b="-1272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3BC34FF-49F0-76B2-DB8E-293652CDD865}"/>
                </a:ext>
              </a:extLst>
            </p:cNvPr>
            <p:cNvSpPr txBox="1"/>
            <p:nvPr/>
          </p:nvSpPr>
          <p:spPr>
            <a:xfrm>
              <a:off x="3764018" y="3446975"/>
              <a:ext cx="1068626" cy="338554"/>
            </a:xfrm>
            <a:prstGeom prst="rect">
              <a:avLst/>
            </a:prstGeom>
            <a:noFill/>
          </p:spPr>
          <p:txBody>
            <a:bodyPr wrap="non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Input Gate</a:t>
              </a:r>
            </a:p>
          </p:txBody>
        </p:sp>
      </p:grpSp>
      <mc:AlternateContent xmlns:mc="http://schemas.openxmlformats.org/markup-compatibility/2006" xmlns:a14="http://schemas.microsoft.com/office/drawing/2010/main">
        <mc:Choice Requires="a14">
          <p:sp>
            <p:nvSpPr>
              <p:cNvPr id="19" name="Θέση περιεχομένου 2">
                <a:extLst>
                  <a:ext uri="{FF2B5EF4-FFF2-40B4-BE49-F238E27FC236}">
                    <a16:creationId xmlns:a16="http://schemas.microsoft.com/office/drawing/2014/main" id="{EBF2D5F0-59CF-2DDA-9EF3-E143D887861B}"/>
                  </a:ext>
                </a:extLst>
              </p:cNvPr>
              <p:cNvSpPr>
                <a:spLocks noGrp="1"/>
              </p:cNvSpPr>
              <p:nvPr>
                <p:ph idx="1"/>
              </p:nvPr>
            </p:nvSpPr>
            <p:spPr>
              <a:xfrm>
                <a:off x="629369" y="4393314"/>
                <a:ext cx="10039350" cy="2101098"/>
              </a:xfrm>
            </p:spPr>
            <p:txBody>
              <a:bodyPr>
                <a:normAutofit/>
              </a:bodyPr>
              <a:lstStyle/>
              <a:p>
                <a:r>
                  <a:rPr lang="en-US" sz="2000" dirty="0"/>
                  <a:t>Improved RNN architecture, which:</a:t>
                </a:r>
              </a:p>
              <a:p>
                <a:pPr lvl="1">
                  <a:buFont typeface="Wingdings" panose="05000000000000000000" pitchFamily="2" charset="2"/>
                  <a:buChar char="Ø"/>
                </a:pPr>
                <a:r>
                  <a:rPr lang="en-US" sz="2000" dirty="0"/>
                  <a:t>Passes each cell’s (neuron’s) state to the other neurons.</a:t>
                </a:r>
              </a:p>
              <a:p>
                <a:pPr lvl="1">
                  <a:buFont typeface="Wingdings" panose="05000000000000000000" pitchFamily="2" charset="2"/>
                  <a:buChar char="Ø"/>
                </a:pPr>
                <a:r>
                  <a:rPr lang="en-US" sz="1800" dirty="0"/>
                  <a:t> Includes gate mechanisms for the input and its memory which bound the values, and thus mitigating the Exploding Gradient problem.</a:t>
                </a:r>
              </a:p>
              <a:p>
                <a:r>
                  <a:rPr lang="en-US" sz="2000" dirty="0"/>
                  <a:t>For the gate mechanism it uses </a:t>
                </a:r>
                <a14:m>
                  <m:oMath xmlns:m="http://schemas.openxmlformats.org/officeDocument/2006/math">
                    <m:r>
                      <a:rPr lang="en-US" sz="2000" b="0" i="1" smtClean="0">
                        <a:latin typeface="Cambria Math" panose="02040503050406030204" pitchFamily="18" charset="0"/>
                      </a:rPr>
                      <m:t>𝑠𝑖𝑔𝑚𝑜𝑖𝑑</m:t>
                    </m:r>
                  </m:oMath>
                </a14:m>
                <a:r>
                  <a:rPr lang="en-US" sz="2000" dirty="0"/>
                  <a:t> and </a:t>
                </a:r>
                <a14:m>
                  <m:oMath xmlns:m="http://schemas.openxmlformats.org/officeDocument/2006/math">
                    <m:r>
                      <a:rPr lang="en-US" sz="2000" b="0" i="1" smtClean="0">
                        <a:latin typeface="Cambria Math" panose="02040503050406030204" pitchFamily="18" charset="0"/>
                      </a:rPr>
                      <m:t>𝑡𝑎𝑛h</m:t>
                    </m:r>
                  </m:oMath>
                </a14:m>
                <a:r>
                  <a:rPr lang="en-US" sz="2000" dirty="0"/>
                  <a:t>, so the Vanishing Gradient problem still remains.</a:t>
                </a:r>
              </a:p>
              <a:p>
                <a:endParaRPr lang="en-US" sz="2000" dirty="0"/>
              </a:p>
              <a:p>
                <a:endParaRPr lang="en-US" sz="2200" dirty="0"/>
              </a:p>
            </p:txBody>
          </p:sp>
        </mc:Choice>
        <mc:Fallback xmlns="">
          <p:sp>
            <p:nvSpPr>
              <p:cNvPr id="19" name="Θέση περιεχομένου 2">
                <a:extLst>
                  <a:ext uri="{FF2B5EF4-FFF2-40B4-BE49-F238E27FC236}">
                    <a16:creationId xmlns:a16="http://schemas.microsoft.com/office/drawing/2014/main" id="{EBF2D5F0-59CF-2DDA-9EF3-E143D887861B}"/>
                  </a:ext>
                </a:extLst>
              </p:cNvPr>
              <p:cNvSpPr>
                <a:spLocks noGrp="1" noRot="1" noChangeAspect="1" noMove="1" noResize="1" noEditPoints="1" noAdjustHandles="1" noChangeArrowheads="1" noChangeShapeType="1" noTextEdit="1"/>
              </p:cNvSpPr>
              <p:nvPr>
                <p:ph idx="1"/>
              </p:nvPr>
            </p:nvSpPr>
            <p:spPr>
              <a:xfrm>
                <a:off x="629369" y="4393314"/>
                <a:ext cx="10039350" cy="2101098"/>
              </a:xfrm>
              <a:blipFill>
                <a:blip r:embed="rId9"/>
                <a:stretch>
                  <a:fillRect l="-546" t="-2907"/>
                </a:stretch>
              </a:blipFill>
            </p:spPr>
            <p:txBody>
              <a:bodyPr/>
              <a:lstStyle/>
              <a:p>
                <a:r>
                  <a:rPr lang="en-US">
                    <a:noFill/>
                  </a:rPr>
                  <a:t> </a:t>
                </a:r>
              </a:p>
            </p:txBody>
          </p:sp>
        </mc:Fallback>
      </mc:AlternateContent>
    </p:spTree>
    <p:extLst>
      <p:ext uri="{BB962C8B-B14F-4D97-AF65-F5344CB8AC3E}">
        <p14:creationId xmlns:p14="http://schemas.microsoft.com/office/powerpoint/2010/main" val="558956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877C2EF-3F4C-E87A-9C76-A5889B689E36}"/>
              </a:ext>
            </a:extLst>
          </p:cNvPr>
          <p:cNvSpPr>
            <a:spLocks noGrp="1"/>
          </p:cNvSpPr>
          <p:nvPr>
            <p:ph type="title"/>
          </p:nvPr>
        </p:nvSpPr>
        <p:spPr>
          <a:xfrm>
            <a:off x="838200" y="136525"/>
            <a:ext cx="10515600" cy="1168509"/>
          </a:xfrm>
        </p:spPr>
        <p:txBody>
          <a:bodyPr/>
          <a:lstStyle/>
          <a:p>
            <a:r>
              <a:rPr lang="en-US" dirty="0"/>
              <a:t>Bidirectional LSTM</a:t>
            </a:r>
          </a:p>
        </p:txBody>
      </p:sp>
      <p:sp>
        <p:nvSpPr>
          <p:cNvPr id="4" name="Θέση υποσέλιδου 3">
            <a:extLst>
              <a:ext uri="{FF2B5EF4-FFF2-40B4-BE49-F238E27FC236}">
                <a16:creationId xmlns:a16="http://schemas.microsoft.com/office/drawing/2014/main" id="{A110DE0F-8FAC-BE4F-D086-98EA2B29DA58}"/>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32685B23-F776-4998-4E94-4CEB059CDA57}"/>
              </a:ext>
            </a:extLst>
          </p:cNvPr>
          <p:cNvSpPr>
            <a:spLocks noGrp="1"/>
          </p:cNvSpPr>
          <p:nvPr>
            <p:ph type="sldNum" sz="quarter" idx="12"/>
          </p:nvPr>
        </p:nvSpPr>
        <p:spPr/>
        <p:txBody>
          <a:bodyPr/>
          <a:lstStyle/>
          <a:p>
            <a:fld id="{4ACA1919-B5C6-4827-8B15-372F46BB4020}" type="slidenum">
              <a:rPr lang="en-US" smtClean="0"/>
              <a:t>62</a:t>
            </a:fld>
            <a:endParaRPr lang="en-US"/>
          </a:p>
        </p:txBody>
      </p:sp>
      <p:grpSp>
        <p:nvGrpSpPr>
          <p:cNvPr id="16" name="Ομάδα 15">
            <a:extLst>
              <a:ext uri="{FF2B5EF4-FFF2-40B4-BE49-F238E27FC236}">
                <a16:creationId xmlns:a16="http://schemas.microsoft.com/office/drawing/2014/main" id="{26CC024D-4542-A674-526A-496FB0795887}"/>
              </a:ext>
            </a:extLst>
          </p:cNvPr>
          <p:cNvGrpSpPr/>
          <p:nvPr/>
        </p:nvGrpSpPr>
        <p:grpSpPr>
          <a:xfrm>
            <a:off x="423044" y="1352360"/>
            <a:ext cx="11169793" cy="2880743"/>
            <a:chOff x="349892" y="1228875"/>
            <a:chExt cx="11169793" cy="2880743"/>
          </a:xfrm>
        </p:grpSpPr>
        <p:grpSp>
          <p:nvGrpSpPr>
            <p:cNvPr id="13" name="Ομάδα 12">
              <a:extLst>
                <a:ext uri="{FF2B5EF4-FFF2-40B4-BE49-F238E27FC236}">
                  <a16:creationId xmlns:a16="http://schemas.microsoft.com/office/drawing/2014/main" id="{7EFDBAC1-2C3B-BADA-6175-3400C0872AFD}"/>
                </a:ext>
              </a:extLst>
            </p:cNvPr>
            <p:cNvGrpSpPr/>
            <p:nvPr/>
          </p:nvGrpSpPr>
          <p:grpSpPr>
            <a:xfrm>
              <a:off x="349892" y="1228875"/>
              <a:ext cx="11169793" cy="2880743"/>
              <a:chOff x="349892" y="1228875"/>
              <a:chExt cx="11169793" cy="2880743"/>
            </a:xfrm>
          </p:grpSpPr>
          <p:pic>
            <p:nvPicPr>
              <p:cNvPr id="6" name="Picture 2" descr="The process for the bidirectional LSTM layer [41]. | Download Scientific  Diagram">
                <a:extLst>
                  <a:ext uri="{FF2B5EF4-FFF2-40B4-BE49-F238E27FC236}">
                    <a16:creationId xmlns:a16="http://schemas.microsoft.com/office/drawing/2014/main" id="{4A82B7AF-B481-0BE8-60BE-72EC52BE6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92" y="1228875"/>
                <a:ext cx="5243322" cy="2880743"/>
              </a:xfrm>
              <a:prstGeom prst="rect">
                <a:avLst/>
              </a:prstGeom>
              <a:noFill/>
              <a:extLst>
                <a:ext uri="{909E8E84-426E-40DD-AFC4-6F175D3DCCD1}">
                  <a14:hiddenFill xmlns:a14="http://schemas.microsoft.com/office/drawing/2010/main">
                    <a:solidFill>
                      <a:srgbClr val="FFFFFF"/>
                    </a:solidFill>
                  </a14:hiddenFill>
                </a:ext>
              </a:extLst>
            </p:spPr>
          </p:pic>
          <p:pic>
            <p:nvPicPr>
              <p:cNvPr id="7" name="Εικόνα 6">
                <a:extLst>
                  <a:ext uri="{FF2B5EF4-FFF2-40B4-BE49-F238E27FC236}">
                    <a16:creationId xmlns:a16="http://schemas.microsoft.com/office/drawing/2014/main" id="{0F91AB0D-F533-633B-884F-3D377E5C4B79}"/>
                  </a:ext>
                </a:extLst>
              </p:cNvPr>
              <p:cNvPicPr>
                <a:picLocks noChangeAspect="1"/>
              </p:cNvPicPr>
              <p:nvPr/>
            </p:nvPicPr>
            <p:blipFill>
              <a:blip r:embed="rId3"/>
              <a:stretch>
                <a:fillRect/>
              </a:stretch>
            </p:blipFill>
            <p:spPr>
              <a:xfrm>
                <a:off x="6549905" y="3006026"/>
                <a:ext cx="4969780" cy="756271"/>
              </a:xfrm>
              <a:prstGeom prst="rect">
                <a:avLst/>
              </a:prstGeom>
            </p:spPr>
          </p:pic>
          <p:cxnSp>
            <p:nvCxnSpPr>
              <p:cNvPr id="9" name="Ευθύγραμμο βέλος σύνδεσης 8">
                <a:extLst>
                  <a:ext uri="{FF2B5EF4-FFF2-40B4-BE49-F238E27FC236}">
                    <a16:creationId xmlns:a16="http://schemas.microsoft.com/office/drawing/2014/main" id="{372999C9-5438-FFFD-A118-7250968BAD26}"/>
                  </a:ext>
                </a:extLst>
              </p:cNvPr>
              <p:cNvCxnSpPr>
                <a:cxnSpLocks/>
              </p:cNvCxnSpPr>
              <p:nvPr/>
            </p:nvCxnSpPr>
            <p:spPr>
              <a:xfrm flipH="1">
                <a:off x="6659633" y="2804858"/>
                <a:ext cx="439826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0" name="Εικόνα 9">
                <a:extLst>
                  <a:ext uri="{FF2B5EF4-FFF2-40B4-BE49-F238E27FC236}">
                    <a16:creationId xmlns:a16="http://schemas.microsoft.com/office/drawing/2014/main" id="{8FF12E04-64FB-96BC-D7DB-871444450DD7}"/>
                  </a:ext>
                </a:extLst>
              </p:cNvPr>
              <p:cNvPicPr>
                <a:picLocks noChangeAspect="1"/>
              </p:cNvPicPr>
              <p:nvPr/>
            </p:nvPicPr>
            <p:blipFill>
              <a:blip r:embed="rId3"/>
              <a:stretch>
                <a:fillRect/>
              </a:stretch>
            </p:blipFill>
            <p:spPr>
              <a:xfrm>
                <a:off x="6482717" y="1747496"/>
                <a:ext cx="4969780" cy="756271"/>
              </a:xfrm>
              <a:prstGeom prst="rect">
                <a:avLst/>
              </a:prstGeom>
            </p:spPr>
          </p:pic>
          <p:sp>
            <p:nvSpPr>
              <p:cNvPr id="11" name="TextBox 10">
                <a:extLst>
                  <a:ext uri="{FF2B5EF4-FFF2-40B4-BE49-F238E27FC236}">
                    <a16:creationId xmlns:a16="http://schemas.microsoft.com/office/drawing/2014/main" id="{1920A6B0-DB64-89FE-1D4B-2F89CC8C43A4}"/>
                  </a:ext>
                </a:extLst>
              </p:cNvPr>
              <p:cNvSpPr txBox="1"/>
              <p:nvPr/>
            </p:nvSpPr>
            <p:spPr>
              <a:xfrm>
                <a:off x="5725785" y="2618780"/>
                <a:ext cx="832279" cy="646331"/>
              </a:xfrm>
              <a:prstGeom prst="rect">
                <a:avLst/>
              </a:prstGeom>
              <a:noFill/>
            </p:spPr>
            <p:txBody>
              <a:bodyPr wrap="none" rtlCol="0">
                <a:spAutoFit/>
              </a:bodyPr>
              <a:lstStyle/>
              <a:p>
                <a:pPr algn="ctr"/>
                <a:r>
                  <a:rPr lang="en-US" dirty="0"/>
                  <a:t>LSTM</a:t>
                </a:r>
                <a:br>
                  <a:rPr lang="en-US" dirty="0"/>
                </a:br>
                <a:r>
                  <a:rPr lang="en-US" dirty="0"/>
                  <a:t>Layer</a:t>
                </a:r>
              </a:p>
            </p:txBody>
          </p:sp>
          <p:sp>
            <p:nvSpPr>
              <p:cNvPr id="12" name="TextBox 11">
                <a:extLst>
                  <a:ext uri="{FF2B5EF4-FFF2-40B4-BE49-F238E27FC236}">
                    <a16:creationId xmlns:a16="http://schemas.microsoft.com/office/drawing/2014/main" id="{1C95E321-A521-C8B5-AD9E-0FA1067D326A}"/>
                  </a:ext>
                </a:extLst>
              </p:cNvPr>
              <p:cNvSpPr txBox="1"/>
              <p:nvPr/>
            </p:nvSpPr>
            <p:spPr>
              <a:xfrm>
                <a:off x="5593214" y="1408612"/>
                <a:ext cx="1035558" cy="646331"/>
              </a:xfrm>
              <a:prstGeom prst="rect">
                <a:avLst/>
              </a:prstGeom>
              <a:noFill/>
            </p:spPr>
            <p:txBody>
              <a:bodyPr wrap="square">
                <a:spAutoFit/>
              </a:bodyPr>
              <a:lstStyle/>
              <a:p>
                <a:pPr algn="ctr"/>
                <a:r>
                  <a:rPr lang="en-US" dirty="0"/>
                  <a:t>LSTM</a:t>
                </a:r>
                <a:br>
                  <a:rPr lang="en-US" dirty="0"/>
                </a:br>
                <a:r>
                  <a:rPr lang="en-US" dirty="0"/>
                  <a:t>Layer</a:t>
                </a:r>
              </a:p>
            </p:txBody>
          </p:sp>
        </p:grpSp>
        <p:cxnSp>
          <p:nvCxnSpPr>
            <p:cNvPr id="15" name="Ευθύγραμμο βέλος σύνδεσης 14">
              <a:extLst>
                <a:ext uri="{FF2B5EF4-FFF2-40B4-BE49-F238E27FC236}">
                  <a16:creationId xmlns:a16="http://schemas.microsoft.com/office/drawing/2014/main" id="{294E7718-9A00-C210-83C2-E138F2043648}"/>
                </a:ext>
              </a:extLst>
            </p:cNvPr>
            <p:cNvCxnSpPr/>
            <p:nvPr/>
          </p:nvCxnSpPr>
          <p:spPr>
            <a:xfrm>
              <a:off x="6659633" y="1573204"/>
              <a:ext cx="439826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8" name="Θέση περιεχομένου 2">
            <a:extLst>
              <a:ext uri="{FF2B5EF4-FFF2-40B4-BE49-F238E27FC236}">
                <a16:creationId xmlns:a16="http://schemas.microsoft.com/office/drawing/2014/main" id="{C1A4F2B0-6083-F270-A70B-FF3B6CD8C65C}"/>
              </a:ext>
            </a:extLst>
          </p:cNvPr>
          <p:cNvSpPr>
            <a:spLocks noGrp="1"/>
          </p:cNvSpPr>
          <p:nvPr>
            <p:ph idx="1"/>
          </p:nvPr>
        </p:nvSpPr>
        <p:spPr>
          <a:xfrm>
            <a:off x="567668" y="4301674"/>
            <a:ext cx="11056664" cy="2135701"/>
          </a:xfrm>
        </p:spPr>
        <p:txBody>
          <a:bodyPr>
            <a:normAutofit/>
          </a:bodyPr>
          <a:lstStyle/>
          <a:p>
            <a:r>
              <a:rPr lang="en-US" sz="2000" dirty="0"/>
              <a:t>Improved LSTM architecture, in which the outputs of each LSTM layers passes into an opposite-direction LSTM layer.</a:t>
            </a:r>
          </a:p>
          <a:p>
            <a:r>
              <a:rPr lang="en-US" sz="2000" dirty="0"/>
              <a:t>The early neurons of the second LSTM layer are now aware of the end of the sequence, while the last neurons of the second layer are aware of how the sequence started.</a:t>
            </a:r>
          </a:p>
          <a:p>
            <a:r>
              <a:rPr lang="en-US" sz="2000" dirty="0"/>
              <a:t>Example: The 1</a:t>
            </a:r>
            <a:r>
              <a:rPr lang="en-US" sz="2000" baseline="30000" dirty="0"/>
              <a:t>st</a:t>
            </a:r>
            <a:r>
              <a:rPr lang="en-US" sz="2000" dirty="0"/>
              <a:t> cell of layer 1 is not aware of how the sequence ends. Only the last neuron is aware of the entire sequence. However, the 1</a:t>
            </a:r>
            <a:r>
              <a:rPr lang="en-US" sz="2000" baseline="30000" dirty="0"/>
              <a:t>st</a:t>
            </a:r>
            <a:r>
              <a:rPr lang="en-US" sz="2000" dirty="0"/>
              <a:t> neuron of layer 2 is aware of the entire sequence.</a:t>
            </a:r>
          </a:p>
        </p:txBody>
      </p:sp>
    </p:spTree>
    <p:extLst>
      <p:ext uri="{BB962C8B-B14F-4D97-AF65-F5344CB8AC3E}">
        <p14:creationId xmlns:p14="http://schemas.microsoft.com/office/powerpoint/2010/main" val="571011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C3B4764-2C05-C97C-22BD-29C8C4C7BD42}"/>
              </a:ext>
            </a:extLst>
          </p:cNvPr>
          <p:cNvSpPr>
            <a:spLocks noGrp="1"/>
          </p:cNvSpPr>
          <p:nvPr>
            <p:ph type="title"/>
          </p:nvPr>
        </p:nvSpPr>
        <p:spPr>
          <a:xfrm>
            <a:off x="838200" y="136525"/>
            <a:ext cx="10515600" cy="1325563"/>
          </a:xfrm>
        </p:spPr>
        <p:txBody>
          <a:bodyPr/>
          <a:lstStyle/>
          <a:p>
            <a:r>
              <a:rPr lang="en-US" dirty="0"/>
              <a:t>Gate Mechanism with Sigmoid</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62B48D6A-58C4-49BC-0648-20FE10AA1E24}"/>
                  </a:ext>
                </a:extLst>
              </p:cNvPr>
              <p:cNvSpPr>
                <a:spLocks noGrp="1"/>
              </p:cNvSpPr>
              <p:nvPr>
                <p:ph idx="1"/>
              </p:nvPr>
            </p:nvSpPr>
            <p:spPr>
              <a:xfrm>
                <a:off x="838200" y="1462088"/>
                <a:ext cx="6819900" cy="4714875"/>
              </a:xfrm>
            </p:spPr>
            <p:txBody>
              <a:bodyPr>
                <a:normAutofit/>
              </a:bodyPr>
              <a:lstStyle/>
              <a:p>
                <a:r>
                  <a:rPr lang="en-US" sz="2000" dirty="0"/>
                  <a:t>Gate is a single linear layer followed by a sigmoid activation function.</a:t>
                </a:r>
              </a:p>
              <a:p>
                <a:r>
                  <a:rPr lang="en-US" sz="2000" dirty="0"/>
                  <a:t>The sigmoid function generates a “weight” value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𝑔𝑎𝑡𝑒</m:t>
                        </m:r>
                      </m:sub>
                    </m:sSub>
                  </m:oMath>
                </a14:m>
                <a:r>
                  <a:rPr lang="en-US" sz="2000" dirty="0"/>
                  <a:t> between </a:t>
                </a:r>
                <a14:m>
                  <m:oMath xmlns:m="http://schemas.openxmlformats.org/officeDocument/2006/math">
                    <m:r>
                      <a:rPr lang="en-US" sz="2000" b="0" i="1" smtClean="0">
                        <a:latin typeface="Cambria Math" panose="02040503050406030204" pitchFamily="18" charset="0"/>
                      </a:rPr>
                      <m:t>[0.0, 1.0]</m:t>
                    </m:r>
                  </m:oMath>
                </a14:m>
                <a:r>
                  <a:rPr lang="en-US" sz="2000" dirty="0"/>
                  <a:t>. </a:t>
                </a:r>
              </a:p>
              <a:p>
                <a:r>
                  <a:rPr lang="en-US" sz="2000" dirty="0"/>
                  <a:t>This value is then multiplied with the input, essentially bounding the output of the layer between </a:t>
                </a:r>
                <a14:m>
                  <m:oMath xmlns:m="http://schemas.openxmlformats.org/officeDocument/2006/math">
                    <m:r>
                      <a:rPr lang="en-US" sz="2000" i="1">
                        <a:latin typeface="Cambria Math" panose="02040503050406030204" pitchFamily="18" charset="0"/>
                      </a:rPr>
                      <m:t>[0.0, 1.0]</m:t>
                    </m:r>
                  </m:oMath>
                </a14:m>
                <a:r>
                  <a:rPr lang="en-US" sz="2000" dirty="0"/>
                  <a:t>. </a:t>
                </a:r>
              </a:p>
              <a:p>
                <a:r>
                  <a:rPr lang="en-US" sz="2000" dirty="0"/>
                  <a:t>This might speed-up the convergence of the network, while also mitigating the exploding gradient problem.</a:t>
                </a:r>
              </a:p>
              <a:p>
                <a:r>
                  <a:rPr lang="en-US" sz="2000" dirty="0"/>
                  <a:t>If learnt correctly,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𝑔𝑎𝑡𝑒</m:t>
                        </m:r>
                      </m:sub>
                    </m:sSub>
                  </m:oMath>
                </a14:m>
                <a:r>
                  <a:rPr lang="en-US" sz="2000" dirty="0"/>
                  <a:t> can control how important </a:t>
                </a:r>
                <a14:m>
                  <m:oMath xmlns:m="http://schemas.openxmlformats.org/officeDocument/2006/math">
                    <m:r>
                      <a:rPr lang="en-US" sz="2000" b="0" i="1" smtClean="0">
                        <a:latin typeface="Cambria Math" panose="02040503050406030204" pitchFamily="18" charset="0"/>
                      </a:rPr>
                      <m:t>𝑥</m:t>
                    </m:r>
                  </m:oMath>
                </a14:m>
                <a:r>
                  <a:rPr lang="en-US" sz="2000" dirty="0"/>
                  <a:t> input is for the rest of the network.</a:t>
                </a:r>
              </a:p>
              <a:p>
                <a:pPr lvl="1">
                  <a:buFont typeface="Wingdings" panose="05000000000000000000" pitchFamily="2" charset="2"/>
                  <a:buChar char="Ø"/>
                </a:pPr>
                <a:r>
                  <a:rPr lang="en-US" sz="1600" dirty="0"/>
                  <a:t>If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𝑔𝑎𝑡𝑒</m:t>
                        </m:r>
                      </m:sub>
                    </m:sSub>
                    <m:r>
                      <a:rPr lang="en-US" sz="1600" b="0" i="1" smtClean="0">
                        <a:latin typeface="Cambria Math" panose="02040503050406030204" pitchFamily="18" charset="0"/>
                      </a:rPr>
                      <m:t>→0</m:t>
                    </m:r>
                  </m:oMath>
                </a14:m>
                <a:r>
                  <a:rPr lang="en-US" sz="1600" dirty="0"/>
                  <a:t>, it could indicate that </a:t>
                </a:r>
                <a14:m>
                  <m:oMath xmlns:m="http://schemas.openxmlformats.org/officeDocument/2006/math">
                    <m:r>
                      <a:rPr lang="en-US" sz="1600" b="0" i="1" smtClean="0">
                        <a:latin typeface="Cambria Math" panose="02040503050406030204" pitchFamily="18" charset="0"/>
                      </a:rPr>
                      <m:t>𝑥</m:t>
                    </m:r>
                  </m:oMath>
                </a14:m>
                <a:r>
                  <a:rPr lang="en-US" sz="1600" dirty="0"/>
                  <a:t> is irrelevant.</a:t>
                </a:r>
              </a:p>
              <a:p>
                <a:pPr lvl="1">
                  <a:buFont typeface="Wingdings" panose="05000000000000000000" pitchFamily="2" charset="2"/>
                  <a:buChar char="Ø"/>
                </a:pPr>
                <a:r>
                  <a:rPr lang="en-US" sz="1600" dirty="0"/>
                  <a:t>If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𝑔𝑎𝑡𝑒</m:t>
                        </m:r>
                      </m:sub>
                    </m:sSub>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dirty="0"/>
                  <a:t>, it could indicate that </a:t>
                </a:r>
                <a14:m>
                  <m:oMath xmlns:m="http://schemas.openxmlformats.org/officeDocument/2006/math">
                    <m:r>
                      <a:rPr lang="en-US" sz="1600" i="1">
                        <a:latin typeface="Cambria Math" panose="02040503050406030204" pitchFamily="18" charset="0"/>
                      </a:rPr>
                      <m:t>𝑥</m:t>
                    </m:r>
                  </m:oMath>
                </a14:m>
                <a:r>
                  <a:rPr lang="en-US" sz="1600" dirty="0"/>
                  <a:t> is very important.</a:t>
                </a:r>
              </a:p>
              <a:p>
                <a:pPr lvl="1">
                  <a:buFont typeface="Wingdings" panose="05000000000000000000" pitchFamily="2" charset="2"/>
                  <a:buChar char="Ø"/>
                </a:pPr>
                <a:endParaRPr lang="en-US" sz="1600" dirty="0"/>
              </a:p>
            </p:txBody>
          </p:sp>
        </mc:Choice>
        <mc:Fallback xmlns="">
          <p:sp>
            <p:nvSpPr>
              <p:cNvPr id="3" name="Θέση περιεχομένου 2">
                <a:extLst>
                  <a:ext uri="{FF2B5EF4-FFF2-40B4-BE49-F238E27FC236}">
                    <a16:creationId xmlns:a16="http://schemas.microsoft.com/office/drawing/2014/main" id="{62B48D6A-58C4-49BC-0648-20FE10AA1E24}"/>
                  </a:ext>
                </a:extLst>
              </p:cNvPr>
              <p:cNvSpPr>
                <a:spLocks noGrp="1" noRot="1" noChangeAspect="1" noMove="1" noResize="1" noEditPoints="1" noAdjustHandles="1" noChangeArrowheads="1" noChangeShapeType="1" noTextEdit="1"/>
              </p:cNvSpPr>
              <p:nvPr>
                <p:ph idx="1"/>
              </p:nvPr>
            </p:nvSpPr>
            <p:spPr>
              <a:xfrm>
                <a:off x="838200" y="1462088"/>
                <a:ext cx="6819900" cy="4714875"/>
              </a:xfrm>
              <a:blipFill>
                <a:blip r:embed="rId2"/>
                <a:stretch>
                  <a:fillRect l="-805" t="-1294" r="-1699"/>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C02A9910-9ACC-81A6-BCCB-DC655218A9CB}"/>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A475CCE1-FD9E-F72D-D938-A3895DF4D46B}"/>
              </a:ext>
            </a:extLst>
          </p:cNvPr>
          <p:cNvSpPr>
            <a:spLocks noGrp="1"/>
          </p:cNvSpPr>
          <p:nvPr>
            <p:ph type="sldNum" sz="quarter" idx="12"/>
          </p:nvPr>
        </p:nvSpPr>
        <p:spPr/>
        <p:txBody>
          <a:bodyPr/>
          <a:lstStyle/>
          <a:p>
            <a:fld id="{4ACA1919-B5C6-4827-8B15-372F46BB4020}" type="slidenum">
              <a:rPr lang="en-US" smtClean="0"/>
              <a:t>63</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33C2EF-9C09-0A9B-E8A8-DB05BA11B349}"/>
                  </a:ext>
                </a:extLst>
              </p:cNvPr>
              <p:cNvSpPr txBox="1"/>
              <p:nvPr/>
            </p:nvSpPr>
            <p:spPr>
              <a:xfrm>
                <a:off x="7658100" y="2286702"/>
                <a:ext cx="3615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6" name="TextBox 5">
                <a:extLst>
                  <a:ext uri="{FF2B5EF4-FFF2-40B4-BE49-F238E27FC236}">
                    <a16:creationId xmlns:a16="http://schemas.microsoft.com/office/drawing/2014/main" id="{B333C2EF-9C09-0A9B-E8A8-DB05BA11B349}"/>
                  </a:ext>
                </a:extLst>
              </p:cNvPr>
              <p:cNvSpPr txBox="1">
                <a:spLocks noRot="1" noChangeAspect="1" noMove="1" noResize="1" noEditPoints="1" noAdjustHandles="1" noChangeArrowheads="1" noChangeShapeType="1" noTextEdit="1"/>
              </p:cNvSpPr>
              <p:nvPr/>
            </p:nvSpPr>
            <p:spPr>
              <a:xfrm>
                <a:off x="7658100" y="2286702"/>
                <a:ext cx="361574" cy="369332"/>
              </a:xfrm>
              <a:prstGeom prst="rect">
                <a:avLst/>
              </a:prstGeom>
              <a:blipFill>
                <a:blip r:embed="rId3"/>
                <a:stretch>
                  <a:fillRect/>
                </a:stretch>
              </a:blipFill>
            </p:spPr>
            <p:txBody>
              <a:bodyPr/>
              <a:lstStyle/>
              <a:p>
                <a:r>
                  <a:rPr lang="en-US">
                    <a:noFill/>
                  </a:rPr>
                  <a:t> </a:t>
                </a:r>
              </a:p>
            </p:txBody>
          </p:sp>
        </mc:Fallback>
      </mc:AlternateContent>
      <p:grpSp>
        <p:nvGrpSpPr>
          <p:cNvPr id="8" name="Ομάδα 7">
            <a:extLst>
              <a:ext uri="{FF2B5EF4-FFF2-40B4-BE49-F238E27FC236}">
                <a16:creationId xmlns:a16="http://schemas.microsoft.com/office/drawing/2014/main" id="{E3DF5CAE-EBAC-9228-1F92-ED20C7B614B6}"/>
              </a:ext>
            </a:extLst>
          </p:cNvPr>
          <p:cNvGrpSpPr/>
          <p:nvPr/>
        </p:nvGrpSpPr>
        <p:grpSpPr>
          <a:xfrm>
            <a:off x="8019674" y="1750197"/>
            <a:ext cx="3648073" cy="2755995"/>
            <a:chOff x="8019674" y="1641475"/>
            <a:chExt cx="3648073" cy="2755995"/>
          </a:xfrm>
        </p:grpSpPr>
        <p:pic>
          <p:nvPicPr>
            <p:cNvPr id="5124" name="Picture 4" descr="Weighted sigmoid gate unit for an activation function of deep neural network  - ScienceDirect">
              <a:extLst>
                <a:ext uri="{FF2B5EF4-FFF2-40B4-BE49-F238E27FC236}">
                  <a16:creationId xmlns:a16="http://schemas.microsoft.com/office/drawing/2014/main" id="{BB690FBF-0A4F-46D6-4895-112D2D355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9674" y="1641475"/>
              <a:ext cx="3648073" cy="16249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DCB008-04C0-ED72-A4B4-EE23DF4FB24E}"/>
                    </a:ext>
                  </a:extLst>
                </p:cNvPr>
                <p:cNvSpPr txBox="1"/>
                <p:nvPr/>
              </p:nvSpPr>
              <p:spPr>
                <a:xfrm>
                  <a:off x="8610600" y="3429000"/>
                  <a:ext cx="2318775" cy="9684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𝑔𝑎𝑡𝑒</m:t>
                            </m:r>
                          </m:sub>
                        </m:sSub>
                        <m:r>
                          <a:rPr lang="en-US" b="0" i="1" smtClean="0">
                            <a:latin typeface="Cambria Math" panose="02040503050406030204" pitchFamily="18" charset="0"/>
                          </a:rPr>
                          <m:t>=</m:t>
                        </m:r>
                        <m:r>
                          <a:rPr lang="el-GR" b="0" i="1" smtClean="0">
                            <a:latin typeface="Cambria Math" panose="02040503050406030204" pitchFamily="18" charset="0"/>
                          </a:rPr>
                          <m:t>𝜎</m:t>
                        </m:r>
                        <m:d>
                          <m:dPr>
                            <m:ctrlPr>
                              <a:rPr lang="el-G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𝑖𝑛</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𝑔𝑎𝑡𝑒</m:t>
                            </m:r>
                          </m:sub>
                        </m:sSub>
                      </m:oMath>
                    </m:oMathPara>
                  </a14:m>
                  <a:endParaRPr lang="en-US" b="0" dirty="0"/>
                </a:p>
              </p:txBody>
            </p:sp>
          </mc:Choice>
          <mc:Fallback xmlns="">
            <p:sp>
              <p:nvSpPr>
                <p:cNvPr id="7" name="TextBox 6">
                  <a:extLst>
                    <a:ext uri="{FF2B5EF4-FFF2-40B4-BE49-F238E27FC236}">
                      <a16:creationId xmlns:a16="http://schemas.microsoft.com/office/drawing/2014/main" id="{DEDCB008-04C0-ED72-A4B4-EE23DF4FB24E}"/>
                    </a:ext>
                  </a:extLst>
                </p:cNvPr>
                <p:cNvSpPr txBox="1">
                  <a:spLocks noRot="1" noChangeAspect="1" noMove="1" noResize="1" noEditPoints="1" noAdjustHandles="1" noChangeArrowheads="1" noChangeShapeType="1" noTextEdit="1"/>
                </p:cNvSpPr>
                <p:nvPr/>
              </p:nvSpPr>
              <p:spPr>
                <a:xfrm>
                  <a:off x="8610600" y="3429000"/>
                  <a:ext cx="2318775" cy="968470"/>
                </a:xfrm>
                <a:prstGeom prst="rect">
                  <a:avLst/>
                </a:prstGeom>
                <a:blipFill>
                  <a:blip r:embed="rId5"/>
                  <a:stretch>
                    <a:fillRect b="-1887"/>
                  </a:stretch>
                </a:blipFill>
              </p:spPr>
              <p:txBody>
                <a:bodyPr/>
                <a:lstStyle/>
                <a:p>
                  <a:r>
                    <a:rPr lang="en-US">
                      <a:noFill/>
                    </a:rPr>
                    <a:t> </a:t>
                  </a:r>
                </a:p>
              </p:txBody>
            </p:sp>
          </mc:Fallback>
        </mc:AlternateContent>
      </p:grpSp>
    </p:spTree>
    <p:extLst>
      <p:ext uri="{BB962C8B-B14F-4D97-AF65-F5344CB8AC3E}">
        <p14:creationId xmlns:p14="http://schemas.microsoft.com/office/powerpoint/2010/main" val="3193277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A76A403-40D1-B097-AC31-9E5A0664A29F}"/>
              </a:ext>
            </a:extLst>
          </p:cNvPr>
          <p:cNvSpPr>
            <a:spLocks noGrp="1"/>
          </p:cNvSpPr>
          <p:nvPr>
            <p:ph type="title"/>
          </p:nvPr>
        </p:nvSpPr>
        <p:spPr>
          <a:xfrm>
            <a:off x="838200" y="136525"/>
            <a:ext cx="10515600" cy="1325563"/>
          </a:xfrm>
        </p:spPr>
        <p:txBody>
          <a:bodyPr/>
          <a:lstStyle/>
          <a:p>
            <a:r>
              <a:rPr lang="en-US" dirty="0"/>
              <a:t>LSTM Limitations</a:t>
            </a:r>
          </a:p>
        </p:txBody>
      </p:sp>
      <p:sp>
        <p:nvSpPr>
          <p:cNvPr id="3" name="Θέση περιεχομένου 2">
            <a:extLst>
              <a:ext uri="{FF2B5EF4-FFF2-40B4-BE49-F238E27FC236}">
                <a16:creationId xmlns:a16="http://schemas.microsoft.com/office/drawing/2014/main" id="{AFBBA1DE-B0C9-9A93-69C0-C36C3AF40569}"/>
              </a:ext>
            </a:extLst>
          </p:cNvPr>
          <p:cNvSpPr>
            <a:spLocks noGrp="1"/>
          </p:cNvSpPr>
          <p:nvPr>
            <p:ph idx="1"/>
          </p:nvPr>
        </p:nvSpPr>
        <p:spPr>
          <a:xfrm>
            <a:off x="838200" y="1825625"/>
            <a:ext cx="10515600" cy="4044823"/>
          </a:xfrm>
        </p:spPr>
        <p:txBody>
          <a:bodyPr>
            <a:normAutofit/>
          </a:bodyPr>
          <a:lstStyle/>
          <a:p>
            <a:r>
              <a:rPr lang="en-US" sz="2000" dirty="0"/>
              <a:t>Work well only for small timeframes.</a:t>
            </a:r>
          </a:p>
          <a:p>
            <a:r>
              <a:rPr lang="en-US" sz="2000" dirty="0"/>
              <a:t>Too many LSTM layers can lead to overfit. Typically, Only 1-3 LSTM layers are used, followed by an MLP.</a:t>
            </a:r>
          </a:p>
          <a:p>
            <a:r>
              <a:rPr lang="en-US" sz="2000" dirty="0"/>
              <a:t>Require only few neurons per layer, typically in range [32, 256].</a:t>
            </a:r>
          </a:p>
          <a:p>
            <a:r>
              <a:rPr lang="en-US" sz="2000" dirty="0"/>
              <a:t>Dropout leads to the Vanishing Gradient issue. It requires a special modification.</a:t>
            </a:r>
          </a:p>
          <a:p>
            <a:r>
              <a:rPr lang="en-US" sz="2000" dirty="0"/>
              <a:t>Batch normalization is not working well with LSTMs. Typically, Weight Normalization and Layer Normalization are used.</a:t>
            </a:r>
          </a:p>
          <a:p>
            <a:r>
              <a:rPr lang="en-US" sz="2000" dirty="0"/>
              <a:t>For very small sequences, CNNs with 1D convolutions seem to perform better, as they do not suffer from the Vanishing Gradient issue.</a:t>
            </a:r>
          </a:p>
          <a:p>
            <a:r>
              <a:rPr lang="en-US" sz="2000" b="1" dirty="0"/>
              <a:t>Most Importantly</a:t>
            </a:r>
            <a:r>
              <a:rPr lang="en-US" sz="2000" dirty="0"/>
              <a:t>: </a:t>
            </a:r>
            <a:r>
              <a:rPr lang="en-US" sz="2000" b="1" dirty="0"/>
              <a:t>They rely on propagating information to the next cells. However, cells that are far away do not share any information.</a:t>
            </a:r>
          </a:p>
        </p:txBody>
      </p:sp>
      <p:sp>
        <p:nvSpPr>
          <p:cNvPr id="4" name="Θέση υποσέλιδου 3">
            <a:extLst>
              <a:ext uri="{FF2B5EF4-FFF2-40B4-BE49-F238E27FC236}">
                <a16:creationId xmlns:a16="http://schemas.microsoft.com/office/drawing/2014/main" id="{BD842D99-29FA-762F-581D-439097B9F652}"/>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76EF8DFA-C7FB-BC2D-ACDE-5C0A7391FFB4}"/>
              </a:ext>
            </a:extLst>
          </p:cNvPr>
          <p:cNvSpPr>
            <a:spLocks noGrp="1"/>
          </p:cNvSpPr>
          <p:nvPr>
            <p:ph type="sldNum" sz="quarter" idx="12"/>
          </p:nvPr>
        </p:nvSpPr>
        <p:spPr/>
        <p:txBody>
          <a:bodyPr/>
          <a:lstStyle/>
          <a:p>
            <a:fld id="{4ACA1919-B5C6-4827-8B15-372F46BB4020}" type="slidenum">
              <a:rPr lang="en-US" smtClean="0"/>
              <a:t>64</a:t>
            </a:fld>
            <a:endParaRPr lang="en-US"/>
          </a:p>
        </p:txBody>
      </p:sp>
    </p:spTree>
    <p:extLst>
      <p:ext uri="{BB962C8B-B14F-4D97-AF65-F5344CB8AC3E}">
        <p14:creationId xmlns:p14="http://schemas.microsoft.com/office/powerpoint/2010/main" val="258650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7CA23A8-4053-9D8C-DC02-C631CF371F65}"/>
              </a:ext>
            </a:extLst>
          </p:cNvPr>
          <p:cNvSpPr>
            <a:spLocks noGrp="1"/>
          </p:cNvSpPr>
          <p:nvPr>
            <p:ph type="title"/>
          </p:nvPr>
        </p:nvSpPr>
        <p:spPr>
          <a:xfrm>
            <a:off x="838200" y="136525"/>
            <a:ext cx="10515600" cy="1097915"/>
          </a:xfrm>
        </p:spPr>
        <p:txBody>
          <a:bodyPr>
            <a:normAutofit/>
          </a:bodyPr>
          <a:lstStyle/>
          <a:p>
            <a:r>
              <a:rPr lang="en-US" sz="4000" dirty="0"/>
              <a:t>Attention Is All You Need</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4BCD26FB-A3DF-E955-396D-146558EC215D}"/>
                  </a:ext>
                </a:extLst>
              </p:cNvPr>
              <p:cNvSpPr>
                <a:spLocks noGrp="1"/>
              </p:cNvSpPr>
              <p:nvPr>
                <p:ph idx="1"/>
              </p:nvPr>
            </p:nvSpPr>
            <p:spPr>
              <a:xfrm>
                <a:off x="729248" y="1234439"/>
                <a:ext cx="7772400" cy="3222971"/>
              </a:xfrm>
            </p:spPr>
            <p:txBody>
              <a:bodyPr>
                <a:normAutofit/>
              </a:bodyPr>
              <a:lstStyle/>
              <a:p>
                <a:r>
                  <a:rPr lang="en-US" sz="2000" dirty="0"/>
                  <a:t>Attention solves the major LSTM issue: Not all LSTM cells communicate with each other.</a:t>
                </a:r>
              </a:p>
              <a:p>
                <a:r>
                  <a:rPr lang="en-US" sz="2000" dirty="0"/>
                  <a:t>Idea: Create a Matrix, which includes pairs </a:t>
                </a:r>
                <a14:m>
                  <m:oMath xmlns:m="http://schemas.openxmlformats.org/officeDocument/2006/math">
                    <m:r>
                      <a:rPr lang="en-US" sz="2000" b="0" i="1" smtClean="0">
                        <a:latin typeface="Cambria Math" panose="02040503050406030204" pitchFamily="18" charset="0"/>
                      </a:rPr>
                      <m:t>𝑐𝑒𝑙</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𝑐𝑒𝑙</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𝑗</m:t>
                        </m:r>
                      </m:sub>
                    </m:sSub>
                  </m:oMath>
                </a14:m>
                <a:r>
                  <a:rPr lang="en-US" sz="2000" dirty="0"/>
                  <a:t>. For each pair, it uses a “gate” mechanism to compute an importance (how well the information (hidden state) of </a:t>
                </a:r>
                <a14:m>
                  <m:oMath xmlns:m="http://schemas.openxmlformats.org/officeDocument/2006/math">
                    <m:r>
                      <a:rPr lang="en-US" sz="2000" b="0" i="1" smtClean="0">
                        <a:latin typeface="Cambria Math" panose="02040503050406030204" pitchFamily="18" charset="0"/>
                      </a:rPr>
                      <m:t>𝑐𝑒𝑙</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Sub>
                  </m:oMath>
                </a14:m>
                <a:r>
                  <a:rPr lang="en-US" sz="2000" dirty="0"/>
                  <a:t> is combined with </a:t>
                </a:r>
                <a14:m>
                  <m:oMath xmlns:m="http://schemas.openxmlformats.org/officeDocument/2006/math">
                    <m:r>
                      <a:rPr lang="en-US" sz="2000" b="0" i="1" smtClean="0">
                        <a:latin typeface="Cambria Math" panose="02040503050406030204" pitchFamily="18" charset="0"/>
                      </a:rPr>
                      <m:t>𝑐𝑒𝑙</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𝑗</m:t>
                        </m:r>
                      </m:sub>
                    </m:sSub>
                  </m:oMath>
                </a14:m>
                <a:r>
                  <a:rPr lang="en-US" sz="2000" dirty="0"/>
                  <a:t>).</a:t>
                </a:r>
              </a:p>
              <a:p>
                <a:r>
                  <a:rPr lang="en-US" sz="2000" b="1" dirty="0"/>
                  <a:t>Attention Mechanisms</a:t>
                </a:r>
                <a:r>
                  <a:rPr lang="en-US" sz="2000" dirty="0"/>
                  <a:t>: Self-Attention, Multi-Head Self Attention, Cross-Attention, etc.</a:t>
                </a:r>
              </a:p>
              <a:p>
                <a:r>
                  <a:rPr lang="en-US" sz="2000" dirty="0"/>
                  <a:t>Attention-based achieve impressive performance in long sequences, in comparison to LSTMs.</a:t>
                </a:r>
              </a:p>
            </p:txBody>
          </p:sp>
        </mc:Choice>
        <mc:Fallback xmlns="">
          <p:sp>
            <p:nvSpPr>
              <p:cNvPr id="3" name="Θέση περιεχομένου 2">
                <a:extLst>
                  <a:ext uri="{FF2B5EF4-FFF2-40B4-BE49-F238E27FC236}">
                    <a16:creationId xmlns:a16="http://schemas.microsoft.com/office/drawing/2014/main" id="{4BCD26FB-A3DF-E955-396D-146558EC215D}"/>
                  </a:ext>
                </a:extLst>
              </p:cNvPr>
              <p:cNvSpPr>
                <a:spLocks noGrp="1" noRot="1" noChangeAspect="1" noMove="1" noResize="1" noEditPoints="1" noAdjustHandles="1" noChangeArrowheads="1" noChangeShapeType="1" noTextEdit="1"/>
              </p:cNvSpPr>
              <p:nvPr>
                <p:ph idx="1"/>
              </p:nvPr>
            </p:nvSpPr>
            <p:spPr>
              <a:xfrm>
                <a:off x="729248" y="1234439"/>
                <a:ext cx="7772400" cy="3222971"/>
              </a:xfrm>
              <a:blipFill>
                <a:blip r:embed="rId2"/>
                <a:stretch>
                  <a:fillRect l="-706" t="-1701"/>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9F2C5EC2-F539-40DF-09C9-7DBA107FA2A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69EE2654-F962-D6D2-4FDF-77D929F7328E}"/>
              </a:ext>
            </a:extLst>
          </p:cNvPr>
          <p:cNvSpPr>
            <a:spLocks noGrp="1"/>
          </p:cNvSpPr>
          <p:nvPr>
            <p:ph type="sldNum" sz="quarter" idx="12"/>
          </p:nvPr>
        </p:nvSpPr>
        <p:spPr/>
        <p:txBody>
          <a:bodyPr/>
          <a:lstStyle/>
          <a:p>
            <a:fld id="{4ACA1919-B5C6-4827-8B15-372F46BB4020}" type="slidenum">
              <a:rPr lang="en-US" smtClean="0"/>
              <a:t>65</a:t>
            </a:fld>
            <a:endParaRPr lang="en-US"/>
          </a:p>
        </p:txBody>
      </p:sp>
      <p:pic>
        <p:nvPicPr>
          <p:cNvPr id="6" name="Picture 2" descr="The Transformer Model - MachineLearningMastery.com">
            <a:extLst>
              <a:ext uri="{FF2B5EF4-FFF2-40B4-BE49-F238E27FC236}">
                <a16:creationId xmlns:a16="http://schemas.microsoft.com/office/drawing/2014/main" id="{D78F115A-8256-9D1A-EAE2-129638499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696" y="136525"/>
            <a:ext cx="3723104" cy="52458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17BC14-1DA3-4D4C-9B5A-A5F379024E97}"/>
              </a:ext>
            </a:extLst>
          </p:cNvPr>
          <p:cNvSpPr txBox="1"/>
          <p:nvPr/>
        </p:nvSpPr>
        <p:spPr>
          <a:xfrm>
            <a:off x="9001125" y="5346146"/>
            <a:ext cx="2928174" cy="523220"/>
          </a:xfrm>
          <a:prstGeom prst="rect">
            <a:avLst/>
          </a:prstGeom>
          <a:noFill/>
        </p:spPr>
        <p:txBody>
          <a:bodyPr wrap="none" rtlCol="0">
            <a:spAutoFit/>
          </a:bodyPr>
          <a:lstStyle/>
          <a:p>
            <a:r>
              <a:rPr lang="en-US" sz="1400" dirty="0"/>
              <a:t>Transformer Architecture,</a:t>
            </a:r>
          </a:p>
          <a:p>
            <a:r>
              <a:rPr lang="en-US" sz="1400" dirty="0"/>
              <a:t>DeepMind &amp; Google Research 2017</a:t>
            </a:r>
          </a:p>
        </p:txBody>
      </p:sp>
      <p:grpSp>
        <p:nvGrpSpPr>
          <p:cNvPr id="11" name="Ομάδα 10">
            <a:extLst>
              <a:ext uri="{FF2B5EF4-FFF2-40B4-BE49-F238E27FC236}">
                <a16:creationId xmlns:a16="http://schemas.microsoft.com/office/drawing/2014/main" id="{9B4C3499-6B3F-B735-7BAA-A09083F1BC2E}"/>
              </a:ext>
            </a:extLst>
          </p:cNvPr>
          <p:cNvGrpSpPr/>
          <p:nvPr/>
        </p:nvGrpSpPr>
        <p:grpSpPr>
          <a:xfrm>
            <a:off x="4881695" y="3996496"/>
            <a:ext cx="3324500" cy="2498725"/>
            <a:chOff x="357514" y="3674339"/>
            <a:chExt cx="3701760" cy="2782277"/>
          </a:xfrm>
        </p:grpSpPr>
        <p:pic>
          <p:nvPicPr>
            <p:cNvPr id="9218" name="Picture 2" descr="Illustration of the LSTM with attention mechanism. The LSTM receives... |  Download Scientific Diagram">
              <a:extLst>
                <a:ext uri="{FF2B5EF4-FFF2-40B4-BE49-F238E27FC236}">
                  <a16:creationId xmlns:a16="http://schemas.microsoft.com/office/drawing/2014/main" id="{624ECEE8-E695-7B31-FFA1-AAD7FE96A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074" y="3674339"/>
              <a:ext cx="2743200" cy="2782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6DBC31-325C-479B-579C-BF6A1823D337}"/>
                </a:ext>
              </a:extLst>
            </p:cNvPr>
            <p:cNvSpPr txBox="1"/>
            <p:nvPr/>
          </p:nvSpPr>
          <p:spPr>
            <a:xfrm>
              <a:off x="478775" y="4585833"/>
              <a:ext cx="718850" cy="369332"/>
            </a:xfrm>
            <a:prstGeom prst="rect">
              <a:avLst/>
            </a:prstGeom>
            <a:noFill/>
          </p:spPr>
          <p:txBody>
            <a:bodyPr wrap="none" rtlCol="0">
              <a:spAutoFit/>
            </a:bodyPr>
            <a:lstStyle/>
            <a:p>
              <a:pPr algn="ctr"/>
              <a:r>
                <a:rPr lang="en-US" dirty="0"/>
                <a:t>LSTM</a:t>
              </a:r>
            </a:p>
          </p:txBody>
        </p:sp>
        <p:sp>
          <p:nvSpPr>
            <p:cNvPr id="9" name="TextBox 8">
              <a:extLst>
                <a:ext uri="{FF2B5EF4-FFF2-40B4-BE49-F238E27FC236}">
                  <a16:creationId xmlns:a16="http://schemas.microsoft.com/office/drawing/2014/main" id="{5CDBDD00-6C68-AD0A-D8B4-E697EE9EF2EB}"/>
                </a:ext>
              </a:extLst>
            </p:cNvPr>
            <p:cNvSpPr txBox="1"/>
            <p:nvPr/>
          </p:nvSpPr>
          <p:spPr>
            <a:xfrm>
              <a:off x="430524" y="5684700"/>
              <a:ext cx="815351" cy="369332"/>
            </a:xfrm>
            <a:prstGeom prst="rect">
              <a:avLst/>
            </a:prstGeom>
            <a:noFill/>
          </p:spPr>
          <p:txBody>
            <a:bodyPr wrap="none" rtlCol="0">
              <a:spAutoFit/>
            </a:bodyPr>
            <a:lstStyle/>
            <a:p>
              <a:pPr algn="ctr"/>
              <a:r>
                <a:rPr lang="en-US" dirty="0"/>
                <a:t>Inputs</a:t>
              </a:r>
            </a:p>
          </p:txBody>
        </p:sp>
        <p:sp>
          <p:nvSpPr>
            <p:cNvPr id="10" name="TextBox 9">
              <a:extLst>
                <a:ext uri="{FF2B5EF4-FFF2-40B4-BE49-F238E27FC236}">
                  <a16:creationId xmlns:a16="http://schemas.microsoft.com/office/drawing/2014/main" id="{14638E89-8052-8155-411E-6AFEC48A34EE}"/>
                </a:ext>
              </a:extLst>
            </p:cNvPr>
            <p:cNvSpPr txBox="1"/>
            <p:nvPr/>
          </p:nvSpPr>
          <p:spPr>
            <a:xfrm>
              <a:off x="357514" y="3818226"/>
              <a:ext cx="1101776" cy="369332"/>
            </a:xfrm>
            <a:prstGeom prst="rect">
              <a:avLst/>
            </a:prstGeom>
            <a:noFill/>
          </p:spPr>
          <p:txBody>
            <a:bodyPr wrap="none" rtlCol="0">
              <a:spAutoFit/>
            </a:bodyPr>
            <a:lstStyle/>
            <a:p>
              <a:pPr algn="ctr"/>
              <a:r>
                <a:rPr lang="en-US" dirty="0"/>
                <a:t>Attention</a:t>
              </a:r>
            </a:p>
          </p:txBody>
        </p:sp>
      </p:grpSp>
    </p:spTree>
    <p:extLst>
      <p:ext uri="{BB962C8B-B14F-4D97-AF65-F5344CB8AC3E}">
        <p14:creationId xmlns:p14="http://schemas.microsoft.com/office/powerpoint/2010/main" val="157527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FD466F0-D237-6A17-A20B-9BED0E5A35E7}"/>
              </a:ext>
            </a:extLst>
          </p:cNvPr>
          <p:cNvSpPr>
            <a:spLocks noGrp="1"/>
          </p:cNvSpPr>
          <p:nvPr>
            <p:ph type="title"/>
          </p:nvPr>
        </p:nvSpPr>
        <p:spPr>
          <a:xfrm>
            <a:off x="838200" y="136525"/>
            <a:ext cx="10515600" cy="1325563"/>
          </a:xfrm>
        </p:spPr>
        <p:txBody>
          <a:bodyPr/>
          <a:lstStyle/>
          <a:p>
            <a:r>
              <a:rPr lang="en-US" dirty="0"/>
              <a:t>Attention in CNN</a:t>
            </a:r>
          </a:p>
        </p:txBody>
      </p:sp>
      <p:sp>
        <p:nvSpPr>
          <p:cNvPr id="4" name="Θέση υποσέλιδου 3">
            <a:extLst>
              <a:ext uri="{FF2B5EF4-FFF2-40B4-BE49-F238E27FC236}">
                <a16:creationId xmlns:a16="http://schemas.microsoft.com/office/drawing/2014/main" id="{326A529D-26FD-E84E-F085-0FF25F059939}"/>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49C4CDB2-7127-ADCE-C006-C4882EBF05F4}"/>
              </a:ext>
            </a:extLst>
          </p:cNvPr>
          <p:cNvSpPr>
            <a:spLocks noGrp="1"/>
          </p:cNvSpPr>
          <p:nvPr>
            <p:ph type="sldNum" sz="quarter" idx="12"/>
          </p:nvPr>
        </p:nvSpPr>
        <p:spPr/>
        <p:txBody>
          <a:bodyPr/>
          <a:lstStyle/>
          <a:p>
            <a:fld id="{4ACA1919-B5C6-4827-8B15-372F46BB4020}" type="slidenum">
              <a:rPr lang="en-US" smtClean="0"/>
              <a:t>66</a:t>
            </a:fld>
            <a:endParaRPr lang="en-US"/>
          </a:p>
        </p:txBody>
      </p:sp>
      <p:pic>
        <p:nvPicPr>
          <p:cNvPr id="11266" name="Picture 2" descr="Attention? Attention! | Lil'Log">
            <a:extLst>
              <a:ext uri="{FF2B5EF4-FFF2-40B4-BE49-F238E27FC236}">
                <a16:creationId xmlns:a16="http://schemas.microsoft.com/office/drawing/2014/main" id="{A0D45E4B-2094-5D5E-5288-C70459751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91164"/>
            <a:ext cx="10842975" cy="4265186"/>
          </a:xfrm>
          <a:prstGeom prst="rect">
            <a:avLst/>
          </a:prstGeom>
          <a:noFill/>
          <a:extLst>
            <a:ext uri="{909E8E84-426E-40DD-AFC4-6F175D3DCCD1}">
              <a14:hiddenFill xmlns:a14="http://schemas.microsoft.com/office/drawing/2010/main">
                <a:solidFill>
                  <a:srgbClr val="FFFFFF"/>
                </a:solidFill>
              </a14:hiddenFill>
            </a:ext>
          </a:extLst>
        </p:spPr>
      </p:pic>
      <p:sp>
        <p:nvSpPr>
          <p:cNvPr id="6" name="Θέση περιεχομένου 2">
            <a:extLst>
              <a:ext uri="{FF2B5EF4-FFF2-40B4-BE49-F238E27FC236}">
                <a16:creationId xmlns:a16="http://schemas.microsoft.com/office/drawing/2014/main" id="{DB3CA3B2-CFDE-5C92-36B9-1407F5E512E0}"/>
              </a:ext>
            </a:extLst>
          </p:cNvPr>
          <p:cNvSpPr>
            <a:spLocks noGrp="1"/>
          </p:cNvSpPr>
          <p:nvPr>
            <p:ph idx="1"/>
          </p:nvPr>
        </p:nvSpPr>
        <p:spPr>
          <a:xfrm>
            <a:off x="729248" y="1234441"/>
            <a:ext cx="11081752" cy="737234"/>
          </a:xfrm>
        </p:spPr>
        <p:txBody>
          <a:bodyPr>
            <a:normAutofit/>
          </a:bodyPr>
          <a:lstStyle/>
          <a:p>
            <a:r>
              <a:rPr lang="en-US" sz="2000" dirty="0"/>
              <a:t>CNNs also face the same issue: Each filter is considered an independent feature map. Although local features are extracted from each feature map, the are not well-combined as pairs.</a:t>
            </a:r>
          </a:p>
        </p:txBody>
      </p:sp>
    </p:spTree>
    <p:extLst>
      <p:ext uri="{BB962C8B-B14F-4D97-AF65-F5344CB8AC3E}">
        <p14:creationId xmlns:p14="http://schemas.microsoft.com/office/powerpoint/2010/main" val="2657228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A2FF511-13DB-0387-CEC1-58F642DBF9E6}"/>
              </a:ext>
            </a:extLst>
          </p:cNvPr>
          <p:cNvSpPr>
            <a:spLocks noGrp="1"/>
          </p:cNvSpPr>
          <p:nvPr>
            <p:ph type="title"/>
          </p:nvPr>
        </p:nvSpPr>
        <p:spPr>
          <a:xfrm>
            <a:off x="838200" y="136526"/>
            <a:ext cx="10515600" cy="1125692"/>
          </a:xfrm>
        </p:spPr>
        <p:txBody>
          <a:bodyPr>
            <a:normAutofit/>
          </a:bodyPr>
          <a:lstStyle/>
          <a:p>
            <a:r>
              <a:rPr lang="en-US" sz="4000" dirty="0"/>
              <a:t>Autoencoders</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09B6F5C3-D52A-844F-7CB3-778CA5F56D78}"/>
                  </a:ext>
                </a:extLst>
              </p:cNvPr>
              <p:cNvSpPr>
                <a:spLocks noGrp="1"/>
              </p:cNvSpPr>
              <p:nvPr>
                <p:ph idx="1"/>
              </p:nvPr>
            </p:nvSpPr>
            <p:spPr>
              <a:xfrm>
                <a:off x="838200" y="4048126"/>
                <a:ext cx="10515600" cy="2308224"/>
              </a:xfrm>
            </p:spPr>
            <p:txBody>
              <a:bodyPr>
                <a:normAutofit/>
              </a:bodyPr>
              <a:lstStyle/>
              <a:p>
                <a:r>
                  <a:rPr lang="en-US" sz="2000" dirty="0"/>
                  <a:t>Autoencoders are self-supervised architectures. They are composed of:</a:t>
                </a:r>
              </a:p>
              <a:p>
                <a:pPr lvl="1">
                  <a:buFont typeface="Wingdings" panose="05000000000000000000" pitchFamily="2" charset="2"/>
                  <a:buChar char="Ø"/>
                </a:pPr>
                <a:r>
                  <a:rPr lang="en-US" sz="1800" b="1" dirty="0"/>
                  <a:t>Encoders</a:t>
                </a:r>
                <a:r>
                  <a:rPr lang="en-US" sz="1800" dirty="0"/>
                  <a:t>: Encode the input into a latent representation (usually a vector) to compress it.</a:t>
                </a:r>
              </a:p>
              <a:p>
                <a:pPr lvl="1">
                  <a:buFont typeface="Wingdings" panose="05000000000000000000" pitchFamily="2" charset="2"/>
                  <a:buChar char="Ø"/>
                </a:pPr>
                <a:r>
                  <a:rPr lang="en-US" sz="1800" b="1" dirty="0"/>
                  <a:t>Decoders</a:t>
                </a:r>
                <a:r>
                  <a:rPr lang="en-US" sz="1800" dirty="0"/>
                  <a:t>: Decode the latent representation into the original input.</a:t>
                </a:r>
              </a:p>
              <a:p>
                <a:r>
                  <a:rPr lang="en-US" sz="2000" dirty="0"/>
                  <a:t>The goal is similar to dimensionality reduction techniques, such as </a:t>
                </a:r>
                <a14:m>
                  <m:oMath xmlns:m="http://schemas.openxmlformats.org/officeDocument/2006/math">
                    <m:r>
                      <a:rPr lang="en-US" sz="2000" b="0" i="1" smtClean="0">
                        <a:latin typeface="Cambria Math" panose="02040503050406030204" pitchFamily="18" charset="0"/>
                      </a:rPr>
                      <m:t>𝑆𝑉𝐷</m:t>
                    </m:r>
                    <m:r>
                      <a:rPr lang="en-US" sz="2000" b="0" i="1" smtClean="0">
                        <a:latin typeface="Cambria Math" panose="02040503050406030204" pitchFamily="18" charset="0"/>
                      </a:rPr>
                      <m:t>, </m:t>
                    </m:r>
                    <m:r>
                      <a:rPr lang="en-US" sz="2000" b="0" i="1" smtClean="0">
                        <a:latin typeface="Cambria Math" panose="02040503050406030204" pitchFamily="18" charset="0"/>
                      </a:rPr>
                      <m:t>𝑃𝐶𝐴</m:t>
                    </m:r>
                  </m:oMath>
                </a14:m>
                <a:r>
                  <a:rPr lang="en-US" sz="2000" dirty="0"/>
                  <a:t>, etc.</a:t>
                </a:r>
              </a:p>
              <a:p>
                <a:pPr lvl="1"/>
                <a:r>
                  <a:rPr lang="en-US" sz="1800" dirty="0"/>
                  <a:t>As the input is compressed, it retains useful features, while eliminating noise.</a:t>
                </a:r>
              </a:p>
              <a:p>
                <a:pPr lvl="1"/>
                <a:r>
                  <a:rPr lang="en-US" sz="1800" dirty="0"/>
                  <a:t>As the latent representation is decompressed, it learns which features are the most important.</a:t>
                </a:r>
              </a:p>
            </p:txBody>
          </p:sp>
        </mc:Choice>
        <mc:Fallback xmlns="">
          <p:sp>
            <p:nvSpPr>
              <p:cNvPr id="3" name="Θέση περιεχομένου 2">
                <a:extLst>
                  <a:ext uri="{FF2B5EF4-FFF2-40B4-BE49-F238E27FC236}">
                    <a16:creationId xmlns:a16="http://schemas.microsoft.com/office/drawing/2014/main" id="{09B6F5C3-D52A-844F-7CB3-778CA5F56D78}"/>
                  </a:ext>
                </a:extLst>
              </p:cNvPr>
              <p:cNvSpPr>
                <a:spLocks noGrp="1" noRot="1" noChangeAspect="1" noMove="1" noResize="1" noEditPoints="1" noAdjustHandles="1" noChangeArrowheads="1" noChangeShapeType="1" noTextEdit="1"/>
              </p:cNvSpPr>
              <p:nvPr>
                <p:ph idx="1"/>
              </p:nvPr>
            </p:nvSpPr>
            <p:spPr>
              <a:xfrm>
                <a:off x="838200" y="4048126"/>
                <a:ext cx="10515600" cy="2308224"/>
              </a:xfrm>
              <a:blipFill>
                <a:blip r:embed="rId2"/>
                <a:stretch>
                  <a:fillRect l="-522" t="-2375"/>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AC39EA62-AC94-61C1-74B0-C96D2628C50E}"/>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5141B550-4BD1-B3E2-7971-6D5C7D4E7F72}"/>
              </a:ext>
            </a:extLst>
          </p:cNvPr>
          <p:cNvSpPr>
            <a:spLocks noGrp="1"/>
          </p:cNvSpPr>
          <p:nvPr>
            <p:ph type="sldNum" sz="quarter" idx="12"/>
          </p:nvPr>
        </p:nvSpPr>
        <p:spPr/>
        <p:txBody>
          <a:bodyPr/>
          <a:lstStyle/>
          <a:p>
            <a:fld id="{4ACA1919-B5C6-4827-8B15-372F46BB4020}" type="slidenum">
              <a:rPr lang="en-US" smtClean="0"/>
              <a:t>67</a:t>
            </a:fld>
            <a:endParaRPr lang="en-US"/>
          </a:p>
        </p:txBody>
      </p:sp>
      <p:pic>
        <p:nvPicPr>
          <p:cNvPr id="6" name="Picture 4" descr="Types of Autoencoders - GeeksforGeeks">
            <a:extLst>
              <a:ext uri="{FF2B5EF4-FFF2-40B4-BE49-F238E27FC236}">
                <a16:creationId xmlns:a16="http://schemas.microsoft.com/office/drawing/2014/main" id="{0EAC300A-02DA-3D98-5895-696DDCA13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353" y="1262217"/>
            <a:ext cx="2671271" cy="2442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asics of Autoencoders. Autoencoders (AE) are type of… | by Deepak Birla |  Medium">
            <a:extLst>
              <a:ext uri="{FF2B5EF4-FFF2-40B4-BE49-F238E27FC236}">
                <a16:creationId xmlns:a16="http://schemas.microsoft.com/office/drawing/2014/main" id="{BECBD997-3DF8-C94E-C5BF-EB9D5FFF7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346" y="1096524"/>
            <a:ext cx="5093208" cy="2792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6C1DEB-A756-4192-5C83-AFAD5DEE2CD2}"/>
                  </a:ext>
                </a:extLst>
              </p:cNvPr>
              <p:cNvSpPr txBox="1"/>
              <p:nvPr/>
            </p:nvSpPr>
            <p:spPr>
              <a:xfrm>
                <a:off x="6389259" y="1262217"/>
                <a:ext cx="17859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𝑙𝑜𝑠𝑠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acc>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A06C1DEB-A756-4192-5C83-AFAD5DEE2CD2}"/>
                  </a:ext>
                </a:extLst>
              </p:cNvPr>
              <p:cNvSpPr txBox="1">
                <a:spLocks noRot="1" noChangeAspect="1" noMove="1" noResize="1" noEditPoints="1" noAdjustHandles="1" noChangeArrowheads="1" noChangeShapeType="1" noTextEdit="1"/>
              </p:cNvSpPr>
              <p:nvPr/>
            </p:nvSpPr>
            <p:spPr>
              <a:xfrm>
                <a:off x="6389259" y="1262217"/>
                <a:ext cx="1785938" cy="369332"/>
              </a:xfrm>
              <a:prstGeom prst="rect">
                <a:avLst/>
              </a:prstGeom>
              <a:blipFill>
                <a:blip r:embed="rId5"/>
                <a:stretch>
                  <a:fillRect t="-6557" r="-13311" b="-13115"/>
                </a:stretch>
              </a:blipFill>
            </p:spPr>
            <p:txBody>
              <a:bodyPr/>
              <a:lstStyle/>
              <a:p>
                <a:r>
                  <a:rPr lang="en-US">
                    <a:noFill/>
                  </a:rPr>
                  <a:t> </a:t>
                </a:r>
              </a:p>
            </p:txBody>
          </p:sp>
        </mc:Fallback>
      </mc:AlternateContent>
    </p:spTree>
    <p:extLst>
      <p:ext uri="{BB962C8B-B14F-4D97-AF65-F5344CB8AC3E}">
        <p14:creationId xmlns:p14="http://schemas.microsoft.com/office/powerpoint/2010/main" val="4147253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56AD840-D086-6D03-A6C2-6F6649A47247}"/>
              </a:ext>
            </a:extLst>
          </p:cNvPr>
          <p:cNvSpPr>
            <a:spLocks noGrp="1"/>
          </p:cNvSpPr>
          <p:nvPr>
            <p:ph type="title"/>
          </p:nvPr>
        </p:nvSpPr>
        <p:spPr>
          <a:xfrm>
            <a:off x="838200" y="136525"/>
            <a:ext cx="10515600" cy="987425"/>
          </a:xfrm>
        </p:spPr>
        <p:txBody>
          <a:bodyPr>
            <a:normAutofit/>
          </a:bodyPr>
          <a:lstStyle/>
          <a:p>
            <a:r>
              <a:rPr lang="en-US" sz="4000"/>
              <a:t>Autoencoder Examples</a:t>
            </a:r>
            <a:endParaRPr lang="en-US" sz="4000" dirty="0"/>
          </a:p>
        </p:txBody>
      </p:sp>
      <p:sp>
        <p:nvSpPr>
          <p:cNvPr id="4" name="Θέση υποσέλιδου 3">
            <a:extLst>
              <a:ext uri="{FF2B5EF4-FFF2-40B4-BE49-F238E27FC236}">
                <a16:creationId xmlns:a16="http://schemas.microsoft.com/office/drawing/2014/main" id="{F5A282A0-3AFA-DDAB-EA5B-D1E8F824F8F0}"/>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E66ECA08-4304-78C3-FA0F-09B842802F62}"/>
              </a:ext>
            </a:extLst>
          </p:cNvPr>
          <p:cNvSpPr>
            <a:spLocks noGrp="1"/>
          </p:cNvSpPr>
          <p:nvPr>
            <p:ph type="sldNum" sz="quarter" idx="12"/>
          </p:nvPr>
        </p:nvSpPr>
        <p:spPr/>
        <p:txBody>
          <a:bodyPr/>
          <a:lstStyle/>
          <a:p>
            <a:fld id="{4ACA1919-B5C6-4827-8B15-372F46BB4020}" type="slidenum">
              <a:rPr lang="en-US" smtClean="0"/>
              <a:t>68</a:t>
            </a:fld>
            <a:endParaRPr lang="en-US"/>
          </a:p>
        </p:txBody>
      </p:sp>
      <p:pic>
        <p:nvPicPr>
          <p:cNvPr id="6" name="Picture 4" descr="Denoising autoencoders with Keras, TensorFlow, and Deep Learning -  PyImageSearch">
            <a:extLst>
              <a:ext uri="{FF2B5EF4-FFF2-40B4-BE49-F238E27FC236}">
                <a16:creationId xmlns:a16="http://schemas.microsoft.com/office/drawing/2014/main" id="{639C9638-8109-83A9-7365-704E3D728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224" y="892283"/>
            <a:ext cx="9343551" cy="250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uper-Resolution Using Autoencoders and TF2.0 | by Kapil Chauhan |  Analytics Vidhya | Medium">
            <a:extLst>
              <a:ext uri="{FF2B5EF4-FFF2-40B4-BE49-F238E27FC236}">
                <a16:creationId xmlns:a16="http://schemas.microsoft.com/office/drawing/2014/main" id="{9F00528A-5834-71AA-C7BF-3957A7FD2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833" y="3458533"/>
            <a:ext cx="7920080" cy="2897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57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54B6AC7-100B-6D63-568A-E5B3EF4D56C0}"/>
              </a:ext>
            </a:extLst>
          </p:cNvPr>
          <p:cNvSpPr>
            <a:spLocks noGrp="1"/>
          </p:cNvSpPr>
          <p:nvPr>
            <p:ph type="title"/>
          </p:nvPr>
        </p:nvSpPr>
        <p:spPr>
          <a:xfrm>
            <a:off x="838200" y="136525"/>
            <a:ext cx="10515600" cy="1325563"/>
          </a:xfrm>
        </p:spPr>
        <p:txBody>
          <a:bodyPr/>
          <a:lstStyle/>
          <a:p>
            <a:r>
              <a:rPr lang="en-US" dirty="0"/>
              <a:t>Semantic Segmentation with Autoencoders</a:t>
            </a:r>
          </a:p>
        </p:txBody>
      </p:sp>
      <p:sp>
        <p:nvSpPr>
          <p:cNvPr id="4" name="Θέση υποσέλιδου 3">
            <a:extLst>
              <a:ext uri="{FF2B5EF4-FFF2-40B4-BE49-F238E27FC236}">
                <a16:creationId xmlns:a16="http://schemas.microsoft.com/office/drawing/2014/main" id="{7C06D9DA-8B60-03F7-98FF-1C002FE1EFEC}"/>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6275C32C-3B9D-F76F-83F5-CBD61CA0C60A}"/>
              </a:ext>
            </a:extLst>
          </p:cNvPr>
          <p:cNvSpPr>
            <a:spLocks noGrp="1"/>
          </p:cNvSpPr>
          <p:nvPr>
            <p:ph type="sldNum" sz="quarter" idx="12"/>
          </p:nvPr>
        </p:nvSpPr>
        <p:spPr/>
        <p:txBody>
          <a:bodyPr/>
          <a:lstStyle/>
          <a:p>
            <a:fld id="{4ACA1919-B5C6-4827-8B15-372F46BB4020}" type="slidenum">
              <a:rPr lang="en-US" smtClean="0"/>
              <a:t>69</a:t>
            </a:fld>
            <a:endParaRPr lang="en-US"/>
          </a:p>
        </p:txBody>
      </p:sp>
      <p:pic>
        <p:nvPicPr>
          <p:cNvPr id="6" name="Picture 2" descr="Autoencoders. What is an autoencoder? | by Learn AI | Medium">
            <a:extLst>
              <a:ext uri="{FF2B5EF4-FFF2-40B4-BE49-F238E27FC236}">
                <a16:creationId xmlns:a16="http://schemas.microsoft.com/office/drawing/2014/main" id="{4C1F20DD-3293-11D1-62A0-A6B12EF97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557" y="1237425"/>
            <a:ext cx="8267543" cy="501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653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C4EAB44-3E85-C498-32B9-B167E2EA4347}"/>
              </a:ext>
            </a:extLst>
          </p:cNvPr>
          <p:cNvSpPr>
            <a:spLocks noGrp="1"/>
          </p:cNvSpPr>
          <p:nvPr>
            <p:ph type="title"/>
          </p:nvPr>
        </p:nvSpPr>
        <p:spPr>
          <a:xfrm>
            <a:off x="838200" y="136525"/>
            <a:ext cx="10515600" cy="1325563"/>
          </a:xfrm>
        </p:spPr>
        <p:txBody>
          <a:bodyPr/>
          <a:lstStyle/>
          <a:p>
            <a:r>
              <a:rPr lang="en-US" dirty="0"/>
              <a:t>Step Function</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98A24BF7-E303-0F84-003D-E50EBD980DF9}"/>
                  </a:ext>
                </a:extLst>
              </p:cNvPr>
              <p:cNvSpPr>
                <a:spLocks noGrp="1"/>
              </p:cNvSpPr>
              <p:nvPr>
                <p:ph idx="1"/>
              </p:nvPr>
            </p:nvSpPr>
            <p:spPr>
              <a:xfrm>
                <a:off x="838200" y="1462089"/>
                <a:ext cx="10515600" cy="1325564"/>
              </a:xfrm>
            </p:spPr>
            <p:txBody>
              <a:bodyPr>
                <a:normAutofit/>
              </a:bodyPr>
              <a:lstStyle/>
              <a:p>
                <a:r>
                  <a:rPr lang="en-US" sz="2000" dirty="0"/>
                  <a:t>Converts all negative values to 0 and all positive values to 1.</a:t>
                </a:r>
              </a:p>
              <a:p>
                <a:r>
                  <a:rPr lang="en-US" sz="2000" dirty="0"/>
                  <a:t>Defined as: </a:t>
                </a:r>
                <a14:m>
                  <m:oMath xmlns:m="http://schemas.openxmlformats.org/officeDocument/2006/math">
                    <m:r>
                      <a:rPr lang="en-US" sz="2000" i="1">
                        <a:latin typeface="Cambria Math" panose="02040503050406030204" pitchFamily="18" charset="0"/>
                      </a:rPr>
                      <m:t>𝑢</m:t>
                    </m:r>
                    <m:d>
                      <m:dPr>
                        <m:ctrlPr>
                          <a:rPr lang="en-US" sz="2000" i="1">
                            <a:latin typeface="Cambria Math" panose="02040503050406030204" pitchFamily="18" charset="0"/>
                          </a:rPr>
                        </m:ctrlPr>
                      </m:dPr>
                      <m:e>
                        <m:r>
                          <a:rPr lang="en-US" sz="2000" i="1">
                            <a:latin typeface="Cambria Math" panose="02040503050406030204" pitchFamily="18" charset="0"/>
                          </a:rPr>
                          <m:t>𝑦</m:t>
                        </m:r>
                      </m:e>
                    </m:d>
                    <m:r>
                      <a:rPr lang="en-US" sz="2000" i="1">
                        <a:latin typeface="Cambria Math" panose="02040503050406030204" pitchFamily="18" charset="0"/>
                      </a:rPr>
                      <m:t>=</m:t>
                    </m:r>
                    <m:d>
                      <m:dPr>
                        <m:begChr m:val="{"/>
                        <m:endChr m:val="}"/>
                        <m:ctrlPr>
                          <a:rPr lang="en-US" sz="2000" b="1"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0</m:t>
                              </m:r>
                              <m:r>
                                <a:rPr lang="en-US" sz="2000" i="1">
                                  <a:latin typeface="Cambria Math" panose="02040503050406030204" pitchFamily="18" charset="0"/>
                                </a:rPr>
                                <m:t>, </m:t>
                              </m:r>
                              <m:r>
                                <a:rPr lang="en-US" sz="2000" i="1">
                                  <a:latin typeface="Cambria Math" panose="02040503050406030204" pitchFamily="18" charset="0"/>
                                </a:rPr>
                                <m:t>𝑦</m:t>
                              </m:r>
                              <m:r>
                                <a:rPr lang="el-GR" sz="2000" i="1">
                                  <a:latin typeface="Cambria Math" panose="02040503050406030204" pitchFamily="18" charset="0"/>
                                </a:rPr>
                                <m:t>&lt;0</m:t>
                              </m:r>
                            </m:e>
                          </m:mr>
                          <m:mr>
                            <m:e>
                              <m:r>
                                <a:rPr lang="el-GR" sz="2000" i="1">
                                  <a:latin typeface="Cambria Math" panose="02040503050406030204" pitchFamily="18" charset="0"/>
                                </a:rPr>
                                <m:t>1, </m:t>
                              </m:r>
                              <m:r>
                                <a:rPr lang="en-US" sz="2000" i="1">
                                  <a:latin typeface="Cambria Math" panose="02040503050406030204" pitchFamily="18" charset="0"/>
                                </a:rPr>
                                <m:t>𝑦</m:t>
                              </m:r>
                              <m:r>
                                <a:rPr lang="el-GR" sz="2000" i="1">
                                  <a:latin typeface="Cambria Math" panose="02040503050406030204" pitchFamily="18" charset="0"/>
                                </a:rPr>
                                <m:t>≥0</m:t>
                              </m:r>
                            </m:e>
                          </m:mr>
                        </m:m>
                      </m:e>
                    </m:d>
                  </m:oMath>
                </a14:m>
                <a:endParaRPr lang="en-US" sz="2000" dirty="0"/>
              </a:p>
            </p:txBody>
          </p:sp>
        </mc:Choice>
        <mc:Fallback xmlns="">
          <p:sp>
            <p:nvSpPr>
              <p:cNvPr id="3" name="Θέση περιεχομένου 2">
                <a:extLst>
                  <a:ext uri="{FF2B5EF4-FFF2-40B4-BE49-F238E27FC236}">
                    <a16:creationId xmlns:a16="http://schemas.microsoft.com/office/drawing/2014/main" id="{98A24BF7-E303-0F84-003D-E50EBD980DF9}"/>
                  </a:ext>
                </a:extLst>
              </p:cNvPr>
              <p:cNvSpPr>
                <a:spLocks noGrp="1" noRot="1" noChangeAspect="1" noMove="1" noResize="1" noEditPoints="1" noAdjustHandles="1" noChangeArrowheads="1" noChangeShapeType="1" noTextEdit="1"/>
              </p:cNvSpPr>
              <p:nvPr>
                <p:ph idx="1"/>
              </p:nvPr>
            </p:nvSpPr>
            <p:spPr>
              <a:xfrm>
                <a:off x="838200" y="1462089"/>
                <a:ext cx="10515600" cy="1325564"/>
              </a:xfrm>
              <a:blipFill>
                <a:blip r:embed="rId2"/>
                <a:stretch>
                  <a:fillRect l="-522" t="-4608"/>
                </a:stretch>
              </a:blipFill>
            </p:spPr>
            <p:txBody>
              <a:bodyPr/>
              <a:lstStyle/>
              <a:p>
                <a:r>
                  <a:rPr lang="en-US">
                    <a:noFill/>
                  </a:rPr>
                  <a:t> </a:t>
                </a:r>
              </a:p>
            </p:txBody>
          </p:sp>
        </mc:Fallback>
      </mc:AlternateContent>
      <p:sp>
        <p:nvSpPr>
          <p:cNvPr id="4" name="Θέση υποσέλιδου 3">
            <a:extLst>
              <a:ext uri="{FF2B5EF4-FFF2-40B4-BE49-F238E27FC236}">
                <a16:creationId xmlns:a16="http://schemas.microsoft.com/office/drawing/2014/main" id="{B8BB69E3-C995-D5D4-B9DE-40874E8A1614}"/>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87D00B46-B0E1-EE6D-5C04-8B71C009E1DC}"/>
              </a:ext>
            </a:extLst>
          </p:cNvPr>
          <p:cNvSpPr>
            <a:spLocks noGrp="1"/>
          </p:cNvSpPr>
          <p:nvPr>
            <p:ph type="sldNum" sz="quarter" idx="12"/>
          </p:nvPr>
        </p:nvSpPr>
        <p:spPr/>
        <p:txBody>
          <a:bodyPr/>
          <a:lstStyle/>
          <a:p>
            <a:fld id="{4ACA1919-B5C6-4827-8B15-372F46BB4020}" type="slidenum">
              <a:rPr lang="en-US" smtClean="0"/>
              <a:t>7</a:t>
            </a:fld>
            <a:endParaRPr lang="en-US"/>
          </a:p>
        </p:txBody>
      </p:sp>
      <p:grpSp>
        <p:nvGrpSpPr>
          <p:cNvPr id="6" name="Ομάδα 5">
            <a:extLst>
              <a:ext uri="{FF2B5EF4-FFF2-40B4-BE49-F238E27FC236}">
                <a16:creationId xmlns:a16="http://schemas.microsoft.com/office/drawing/2014/main" id="{EBB0BB26-448B-4189-3056-59715BC59F21}"/>
              </a:ext>
            </a:extLst>
          </p:cNvPr>
          <p:cNvGrpSpPr/>
          <p:nvPr/>
        </p:nvGrpSpPr>
        <p:grpSpPr>
          <a:xfrm>
            <a:off x="5207758" y="2335584"/>
            <a:ext cx="5665286" cy="3665015"/>
            <a:chOff x="4693510" y="2198424"/>
            <a:chExt cx="5665286" cy="3665015"/>
          </a:xfrm>
        </p:grpSpPr>
        <p:pic>
          <p:nvPicPr>
            <p:cNvPr id="7" name="Εικόνα 6">
              <a:extLst>
                <a:ext uri="{FF2B5EF4-FFF2-40B4-BE49-F238E27FC236}">
                  <a16:creationId xmlns:a16="http://schemas.microsoft.com/office/drawing/2014/main" id="{5384E292-6A50-FFAB-1137-86B15256A95D}"/>
                </a:ext>
              </a:extLst>
            </p:cNvPr>
            <p:cNvPicPr>
              <a:picLocks noChangeAspect="1"/>
            </p:cNvPicPr>
            <p:nvPr/>
          </p:nvPicPr>
          <p:blipFill>
            <a:blip r:embed="rId3"/>
            <a:stretch>
              <a:fillRect/>
            </a:stretch>
          </p:blipFill>
          <p:spPr>
            <a:xfrm>
              <a:off x="4841508" y="2567756"/>
              <a:ext cx="5233345" cy="329568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B99DFA-5155-DB55-019C-3EFA89C063C8}"/>
                    </a:ext>
                  </a:extLst>
                </p:cNvPr>
                <p:cNvSpPr txBox="1"/>
                <p:nvPr/>
              </p:nvSpPr>
              <p:spPr>
                <a:xfrm>
                  <a:off x="6765935" y="2300919"/>
                  <a:ext cx="6142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38E09545-4130-5A96-E42B-C385CC42B7C4}"/>
                    </a:ext>
                  </a:extLst>
                </p:cNvPr>
                <p:cNvSpPr txBox="1">
                  <a:spLocks noRot="1" noChangeAspect="1" noMove="1" noResize="1" noEditPoints="1" noAdjustHandles="1" noChangeArrowheads="1" noChangeShapeType="1" noTextEdit="1"/>
                </p:cNvSpPr>
                <p:nvPr/>
              </p:nvSpPr>
              <p:spPr>
                <a:xfrm>
                  <a:off x="6765935" y="2300919"/>
                  <a:ext cx="6142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57B93D-DC49-DEEE-77B9-C6F76B6BA6F6}"/>
                    </a:ext>
                  </a:extLst>
                </p:cNvPr>
                <p:cNvSpPr txBox="1"/>
                <p:nvPr/>
              </p:nvSpPr>
              <p:spPr>
                <a:xfrm>
                  <a:off x="9460582" y="5129785"/>
                  <a:ext cx="6142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52031A2B-0467-4745-A445-0A0E6728BDE9}"/>
                    </a:ext>
                  </a:extLst>
                </p:cNvPr>
                <p:cNvSpPr txBox="1">
                  <a:spLocks noRot="1" noChangeAspect="1" noMove="1" noResize="1" noEditPoints="1" noAdjustHandles="1" noChangeArrowheads="1" noChangeShapeType="1" noTextEdit="1"/>
                </p:cNvSpPr>
                <p:nvPr/>
              </p:nvSpPr>
              <p:spPr>
                <a:xfrm>
                  <a:off x="9460582" y="5129785"/>
                  <a:ext cx="61427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A65A983-54C2-BF24-A23D-5DA2981D1284}"/>
                    </a:ext>
                  </a:extLst>
                </p:cNvPr>
                <p:cNvSpPr txBox="1"/>
                <p:nvPr/>
              </p:nvSpPr>
              <p:spPr>
                <a:xfrm>
                  <a:off x="4693510" y="5129785"/>
                  <a:ext cx="5180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0286978A-030C-F071-D18D-61269BEB68E1}"/>
                    </a:ext>
                  </a:extLst>
                </p:cNvPr>
                <p:cNvSpPr txBox="1">
                  <a:spLocks noRot="1" noChangeAspect="1" noMove="1" noResize="1" noEditPoints="1" noAdjustHandles="1" noChangeArrowheads="1" noChangeShapeType="1" noTextEdit="1"/>
                </p:cNvSpPr>
                <p:nvPr/>
              </p:nvSpPr>
              <p:spPr>
                <a:xfrm>
                  <a:off x="4693510" y="5129785"/>
                  <a:ext cx="51809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C46631-0B01-41AD-8C00-7FF35980C010}"/>
                    </a:ext>
                  </a:extLst>
                </p:cNvPr>
                <p:cNvSpPr txBox="1"/>
                <p:nvPr/>
              </p:nvSpPr>
              <p:spPr>
                <a:xfrm>
                  <a:off x="5495544" y="5129785"/>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C8C7EEB-1C60-FE39-A340-A68458E4EE1D}"/>
                    </a:ext>
                  </a:extLst>
                </p:cNvPr>
                <p:cNvSpPr txBox="1">
                  <a:spLocks noRot="1" noChangeAspect="1" noMove="1" noResize="1" noEditPoints="1" noAdjustHandles="1" noChangeArrowheads="1" noChangeShapeType="1" noTextEdit="1"/>
                </p:cNvSpPr>
                <p:nvPr/>
              </p:nvSpPr>
              <p:spPr>
                <a:xfrm>
                  <a:off x="5495544" y="5129785"/>
                  <a:ext cx="41870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A90F4C-2D04-07E6-0385-40756CAF57C4}"/>
                    </a:ext>
                  </a:extLst>
                </p:cNvPr>
                <p:cNvSpPr txBox="1"/>
                <p:nvPr/>
              </p:nvSpPr>
              <p:spPr>
                <a:xfrm>
                  <a:off x="8884920" y="5129785"/>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C7C2ECE7-6A6F-8194-1305-918F1D0FBAE1}"/>
                    </a:ext>
                  </a:extLst>
                </p:cNvPr>
                <p:cNvSpPr txBox="1">
                  <a:spLocks noRot="1" noChangeAspect="1" noMove="1" noResize="1" noEditPoints="1" noAdjustHandles="1" noChangeArrowheads="1" noChangeShapeType="1" noTextEdit="1"/>
                </p:cNvSpPr>
                <p:nvPr/>
              </p:nvSpPr>
              <p:spPr>
                <a:xfrm>
                  <a:off x="8884920" y="5129785"/>
                  <a:ext cx="41870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F1C1ABE-2EE5-80B4-A1DA-EBD6CB2A3AC6}"/>
                    </a:ext>
                  </a:extLst>
                </p:cNvPr>
                <p:cNvSpPr txBox="1"/>
                <p:nvPr/>
              </p:nvSpPr>
              <p:spPr>
                <a:xfrm>
                  <a:off x="6932150" y="2567756"/>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6BC81639-DCF3-1E9D-E014-D1DF994B12A9}"/>
                    </a:ext>
                  </a:extLst>
                </p:cNvPr>
                <p:cNvSpPr txBox="1">
                  <a:spLocks noRot="1" noChangeAspect="1" noMove="1" noResize="1" noEditPoints="1" noAdjustHandles="1" noChangeArrowheads="1" noChangeShapeType="1" noTextEdit="1"/>
                </p:cNvSpPr>
                <p:nvPr/>
              </p:nvSpPr>
              <p:spPr>
                <a:xfrm>
                  <a:off x="6932150" y="2567756"/>
                  <a:ext cx="4187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08FFD1-15B2-6F4E-F591-1FDB5BD6815B}"/>
                    </a:ext>
                  </a:extLst>
                </p:cNvPr>
                <p:cNvSpPr txBox="1"/>
                <p:nvPr/>
              </p:nvSpPr>
              <p:spPr>
                <a:xfrm>
                  <a:off x="9979397" y="4879402"/>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D3A2B426-4D2A-355E-B584-C859F514731C}"/>
                    </a:ext>
                  </a:extLst>
                </p:cNvPr>
                <p:cNvSpPr txBox="1">
                  <a:spLocks noRot="1" noChangeAspect="1" noMove="1" noResize="1" noEditPoints="1" noAdjustHandles="1" noChangeArrowheads="1" noChangeShapeType="1" noTextEdit="1"/>
                </p:cNvSpPr>
                <p:nvPr/>
              </p:nvSpPr>
              <p:spPr>
                <a:xfrm>
                  <a:off x="9979397" y="4879402"/>
                  <a:ext cx="379399" cy="369332"/>
                </a:xfrm>
                <a:prstGeom prst="rect">
                  <a:avLst/>
                </a:prstGeom>
                <a:blipFill>
                  <a:blip r:embed="rId9"/>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BA02B66-16CF-FB4C-00C7-2D4B1C88D969}"/>
                    </a:ext>
                  </a:extLst>
                </p:cNvPr>
                <p:cNvSpPr txBox="1"/>
                <p:nvPr/>
              </p:nvSpPr>
              <p:spPr>
                <a:xfrm>
                  <a:off x="7350854" y="2198424"/>
                  <a:ext cx="710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29FB8F5F-1699-B4F5-2F86-ECC73DD5F635}"/>
                    </a:ext>
                  </a:extLst>
                </p:cNvPr>
                <p:cNvSpPr txBox="1">
                  <a:spLocks noRot="1" noChangeAspect="1" noMove="1" noResize="1" noEditPoints="1" noAdjustHandles="1" noChangeArrowheads="1" noChangeShapeType="1" noTextEdit="1"/>
                </p:cNvSpPr>
                <p:nvPr/>
              </p:nvSpPr>
              <p:spPr>
                <a:xfrm>
                  <a:off x="7350854" y="2198424"/>
                  <a:ext cx="710644" cy="369332"/>
                </a:xfrm>
                <a:prstGeom prst="rect">
                  <a:avLst/>
                </a:prstGeom>
                <a:blipFill>
                  <a:blip r:embed="rId10"/>
                  <a:stretch>
                    <a:fillRect b="-14754"/>
                  </a:stretch>
                </a:blipFill>
              </p:spPr>
              <p:txBody>
                <a:bodyPr/>
                <a:lstStyle/>
                <a:p>
                  <a:r>
                    <a:rPr lang="en-US">
                      <a:noFill/>
                    </a:rPr>
                    <a:t> </a:t>
                  </a:r>
                </a:p>
              </p:txBody>
            </p:sp>
          </mc:Fallback>
        </mc:AlternateContent>
      </p:grpSp>
    </p:spTree>
    <p:extLst>
      <p:ext uri="{BB962C8B-B14F-4D97-AF65-F5344CB8AC3E}">
        <p14:creationId xmlns:p14="http://schemas.microsoft.com/office/powerpoint/2010/main" val="1982264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F983D72-C6C6-30DD-F8DD-4754B00133CE}"/>
              </a:ext>
            </a:extLst>
          </p:cNvPr>
          <p:cNvSpPr>
            <a:spLocks noGrp="1"/>
          </p:cNvSpPr>
          <p:nvPr>
            <p:ph type="title"/>
          </p:nvPr>
        </p:nvSpPr>
        <p:spPr>
          <a:xfrm>
            <a:off x="838200" y="136525"/>
            <a:ext cx="10515600" cy="1325563"/>
          </a:xfrm>
        </p:spPr>
        <p:txBody>
          <a:bodyPr/>
          <a:lstStyle/>
          <a:p>
            <a:r>
              <a:rPr lang="en-US" dirty="0"/>
              <a:t>Generative Adversarial Networks (GANs)</a:t>
            </a:r>
          </a:p>
        </p:txBody>
      </p:sp>
      <p:sp>
        <p:nvSpPr>
          <p:cNvPr id="3" name="Θέση περιεχομένου 2">
            <a:extLst>
              <a:ext uri="{FF2B5EF4-FFF2-40B4-BE49-F238E27FC236}">
                <a16:creationId xmlns:a16="http://schemas.microsoft.com/office/drawing/2014/main" id="{1530CDDD-E44E-2C07-BCE5-D7BA7169253B}"/>
              </a:ext>
            </a:extLst>
          </p:cNvPr>
          <p:cNvSpPr>
            <a:spLocks noGrp="1"/>
          </p:cNvSpPr>
          <p:nvPr>
            <p:ph idx="1"/>
          </p:nvPr>
        </p:nvSpPr>
        <p:spPr>
          <a:xfrm>
            <a:off x="838200" y="1552575"/>
            <a:ext cx="8543925" cy="4624388"/>
          </a:xfrm>
        </p:spPr>
        <p:txBody>
          <a:bodyPr>
            <a:normAutofit/>
          </a:bodyPr>
          <a:lstStyle/>
          <a:p>
            <a:r>
              <a:rPr lang="en-US" sz="2000" dirty="0"/>
              <a:t>Inspired by Adversarial Learning in Game Theory.</a:t>
            </a:r>
          </a:p>
          <a:p>
            <a:r>
              <a:rPr lang="en-US" sz="2000" b="1" dirty="0"/>
              <a:t>Idea</a:t>
            </a:r>
            <a:r>
              <a:rPr lang="en-US" sz="2000" dirty="0"/>
              <a:t>: When 2 opponents compete, they are constantly getting better by finding ways to outsmart their opponent.</a:t>
            </a:r>
          </a:p>
          <a:p>
            <a:r>
              <a:rPr lang="en-US" sz="2000" b="1" dirty="0"/>
              <a:t>Goals</a:t>
            </a:r>
            <a:r>
              <a:rPr lang="en-US" sz="2000" dirty="0"/>
              <a:t>: Synthetic Text, Video, Audio generation.</a:t>
            </a:r>
          </a:p>
          <a:p>
            <a:r>
              <a:rPr lang="en-US" sz="2000" dirty="0"/>
              <a:t>Involves the use of 2 networks: </a:t>
            </a:r>
          </a:p>
          <a:p>
            <a:pPr lvl="1">
              <a:buFont typeface="Wingdings" panose="05000000000000000000" pitchFamily="2" charset="2"/>
              <a:buChar char="Ø"/>
            </a:pPr>
            <a:r>
              <a:rPr lang="en-US" sz="1800" b="1" dirty="0"/>
              <a:t>Generator</a:t>
            </a:r>
            <a:r>
              <a:rPr lang="en-US" sz="1800" dirty="0"/>
              <a:t>: Generates synthetic data.</a:t>
            </a:r>
          </a:p>
          <a:p>
            <a:pPr lvl="1">
              <a:buFont typeface="Wingdings" panose="05000000000000000000" pitchFamily="2" charset="2"/>
              <a:buChar char="Ø"/>
            </a:pPr>
            <a:r>
              <a:rPr lang="en-US" sz="1800" b="1" dirty="0"/>
              <a:t>Discriminator</a:t>
            </a:r>
            <a:r>
              <a:rPr lang="en-US" sz="1800" dirty="0"/>
              <a:t>: Classifies whether an instance is real or synthetic.</a:t>
            </a:r>
          </a:p>
        </p:txBody>
      </p:sp>
      <p:sp>
        <p:nvSpPr>
          <p:cNvPr id="4" name="Θέση υποσέλιδου 3">
            <a:extLst>
              <a:ext uri="{FF2B5EF4-FFF2-40B4-BE49-F238E27FC236}">
                <a16:creationId xmlns:a16="http://schemas.microsoft.com/office/drawing/2014/main" id="{B3EFB2B9-9B75-F4C8-2D58-C8888402BB7C}"/>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8A398575-42C3-DF2B-C3C8-3570F3362BA0}"/>
              </a:ext>
            </a:extLst>
          </p:cNvPr>
          <p:cNvSpPr>
            <a:spLocks noGrp="1"/>
          </p:cNvSpPr>
          <p:nvPr>
            <p:ph type="sldNum" sz="quarter" idx="12"/>
          </p:nvPr>
        </p:nvSpPr>
        <p:spPr/>
        <p:txBody>
          <a:bodyPr/>
          <a:lstStyle/>
          <a:p>
            <a:fld id="{4ACA1919-B5C6-4827-8B15-372F46BB4020}" type="slidenum">
              <a:rPr lang="en-US" smtClean="0"/>
              <a:t>70</a:t>
            </a:fld>
            <a:endParaRPr lang="en-US"/>
          </a:p>
        </p:txBody>
      </p:sp>
      <p:grpSp>
        <p:nvGrpSpPr>
          <p:cNvPr id="8" name="Ομάδα 7">
            <a:extLst>
              <a:ext uri="{FF2B5EF4-FFF2-40B4-BE49-F238E27FC236}">
                <a16:creationId xmlns:a16="http://schemas.microsoft.com/office/drawing/2014/main" id="{88B0D1BB-8230-28B7-E33E-9E045DC82B91}"/>
              </a:ext>
            </a:extLst>
          </p:cNvPr>
          <p:cNvGrpSpPr/>
          <p:nvPr/>
        </p:nvGrpSpPr>
        <p:grpSpPr>
          <a:xfrm>
            <a:off x="9475814" y="1746391"/>
            <a:ext cx="2418537" cy="3529810"/>
            <a:chOff x="9492578" y="1462088"/>
            <a:chExt cx="2418537" cy="3529810"/>
          </a:xfrm>
        </p:grpSpPr>
        <p:pic>
          <p:nvPicPr>
            <p:cNvPr id="6" name="Picture 6" descr="Amazon.ca: Ian Goodfellow: books, biography, latest update">
              <a:extLst>
                <a:ext uri="{FF2B5EF4-FFF2-40B4-BE49-F238E27FC236}">
                  <a16:creationId xmlns:a16="http://schemas.microsoft.com/office/drawing/2014/main" id="{98C64B20-CF2A-FBE9-5013-52FE65E75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578" y="1462088"/>
              <a:ext cx="2388271" cy="31912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6988ED-1F49-8199-3C53-2AFA2319AEE7}"/>
                </a:ext>
              </a:extLst>
            </p:cNvPr>
            <p:cNvSpPr txBox="1"/>
            <p:nvPr/>
          </p:nvSpPr>
          <p:spPr>
            <a:xfrm>
              <a:off x="9862541" y="4653344"/>
              <a:ext cx="2048574" cy="338554"/>
            </a:xfrm>
            <a:prstGeom prst="rect">
              <a:avLst/>
            </a:prstGeom>
            <a:noFill/>
          </p:spPr>
          <p:txBody>
            <a:bodyPr wrap="none" rtlCol="0">
              <a:spAutoFit/>
            </a:bodyPr>
            <a:lstStyle/>
            <a:p>
              <a:r>
                <a:rPr lang="en-US" sz="1600" dirty="0"/>
                <a:t>Ian Goodfellow, 2014</a:t>
              </a:r>
            </a:p>
          </p:txBody>
        </p:sp>
      </p:grpSp>
    </p:spTree>
    <p:extLst>
      <p:ext uri="{BB962C8B-B14F-4D97-AF65-F5344CB8AC3E}">
        <p14:creationId xmlns:p14="http://schemas.microsoft.com/office/powerpoint/2010/main" val="276060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1FA18A7-8062-7CC0-CDDA-AC489BD6245E}"/>
              </a:ext>
            </a:extLst>
          </p:cNvPr>
          <p:cNvSpPr>
            <a:spLocks noGrp="1"/>
          </p:cNvSpPr>
          <p:nvPr>
            <p:ph type="title"/>
          </p:nvPr>
        </p:nvSpPr>
        <p:spPr>
          <a:xfrm>
            <a:off x="838200" y="136525"/>
            <a:ext cx="10515600" cy="1325563"/>
          </a:xfrm>
        </p:spPr>
        <p:txBody>
          <a:bodyPr/>
          <a:lstStyle/>
          <a:p>
            <a:r>
              <a:rPr lang="en-US" dirty="0"/>
              <a:t>GAN Architecture</a:t>
            </a:r>
          </a:p>
        </p:txBody>
      </p:sp>
      <p:sp>
        <p:nvSpPr>
          <p:cNvPr id="4" name="Θέση υποσέλιδου 3">
            <a:extLst>
              <a:ext uri="{FF2B5EF4-FFF2-40B4-BE49-F238E27FC236}">
                <a16:creationId xmlns:a16="http://schemas.microsoft.com/office/drawing/2014/main" id="{D1922B2F-B08E-9771-0D93-320234AF6B07}"/>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D93E8A43-2467-B504-622A-38849509A5E8}"/>
              </a:ext>
            </a:extLst>
          </p:cNvPr>
          <p:cNvSpPr>
            <a:spLocks noGrp="1"/>
          </p:cNvSpPr>
          <p:nvPr>
            <p:ph type="sldNum" sz="quarter" idx="12"/>
          </p:nvPr>
        </p:nvSpPr>
        <p:spPr/>
        <p:txBody>
          <a:bodyPr/>
          <a:lstStyle/>
          <a:p>
            <a:fld id="{4ACA1919-B5C6-4827-8B15-372F46BB4020}" type="slidenum">
              <a:rPr lang="en-US" smtClean="0"/>
              <a:t>71</a:t>
            </a:fld>
            <a:endParaRPr lang="en-US"/>
          </a:p>
        </p:txBody>
      </p:sp>
      <p:pic>
        <p:nvPicPr>
          <p:cNvPr id="6" name="Εικόνα 5">
            <a:extLst>
              <a:ext uri="{FF2B5EF4-FFF2-40B4-BE49-F238E27FC236}">
                <a16:creationId xmlns:a16="http://schemas.microsoft.com/office/drawing/2014/main" id="{0DD41DD1-EB21-2E88-B6B3-9AF34225A2E8}"/>
              </a:ext>
            </a:extLst>
          </p:cNvPr>
          <p:cNvPicPr>
            <a:picLocks noChangeAspect="1"/>
          </p:cNvPicPr>
          <p:nvPr/>
        </p:nvPicPr>
        <p:blipFill>
          <a:blip r:embed="rId2"/>
          <a:stretch>
            <a:fillRect/>
          </a:stretch>
        </p:blipFill>
        <p:spPr>
          <a:xfrm>
            <a:off x="525524" y="1522886"/>
            <a:ext cx="6129784" cy="2642589"/>
          </a:xfrm>
          <a:prstGeom prst="rect">
            <a:avLst/>
          </a:prstGeom>
        </p:spPr>
      </p:pic>
      <p:pic>
        <p:nvPicPr>
          <p:cNvPr id="7" name="Picture 4">
            <a:extLst>
              <a:ext uri="{FF2B5EF4-FFF2-40B4-BE49-F238E27FC236}">
                <a16:creationId xmlns:a16="http://schemas.microsoft.com/office/drawing/2014/main" id="{6B1284DB-7DC3-950A-76D6-1D32FD475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304" y="1217366"/>
            <a:ext cx="4902566" cy="33127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58C9E6-10F4-5A46-4C58-77171BF49F04}"/>
              </a:ext>
            </a:extLst>
          </p:cNvPr>
          <p:cNvSpPr txBox="1"/>
          <p:nvPr/>
        </p:nvSpPr>
        <p:spPr>
          <a:xfrm>
            <a:off x="2327623" y="4332564"/>
            <a:ext cx="6371681" cy="646331"/>
          </a:xfrm>
          <a:prstGeom prst="rect">
            <a:avLst/>
          </a:prstGeom>
          <a:noFill/>
        </p:spPr>
        <p:txBody>
          <a:bodyPr wrap="none" rtlCol="0">
            <a:spAutoFit/>
          </a:bodyPr>
          <a:lstStyle/>
          <a:p>
            <a:pPr marL="285750" indent="-285750">
              <a:buFont typeface="Wingdings" panose="05000000000000000000" pitchFamily="2" charset="2"/>
              <a:buChar char="Ø"/>
            </a:pPr>
            <a:r>
              <a:rPr lang="en-US" b="1" dirty="0">
                <a:latin typeface="+mj-lt"/>
                <a:ea typeface="Calibri" panose="020F0502020204030204" pitchFamily="34" charset="0"/>
                <a:cs typeface="Calibri" panose="020F0502020204030204" pitchFamily="34" charset="0"/>
              </a:rPr>
              <a:t>Generator Loss = -Discriminator Loss</a:t>
            </a:r>
          </a:p>
          <a:p>
            <a:pPr marL="285750" indent="-285750">
              <a:buFont typeface="Wingdings" panose="05000000000000000000" pitchFamily="2" charset="2"/>
              <a:buChar char="Ø"/>
            </a:pPr>
            <a:r>
              <a:rPr lang="en-US" b="1" dirty="0">
                <a:latin typeface="+mj-lt"/>
                <a:ea typeface="Calibri" panose="020F0502020204030204" pitchFamily="34" charset="0"/>
                <a:cs typeface="Calibri" panose="020F0502020204030204" pitchFamily="34" charset="0"/>
              </a:rPr>
              <a:t>Discriminator Loss = Classification Loss (e.g.,</a:t>
            </a:r>
            <a:r>
              <a:rPr lang="el-GR" b="1" dirty="0">
                <a:latin typeface="+mj-lt"/>
                <a:ea typeface="Calibri" panose="020F0502020204030204" pitchFamily="34" charset="0"/>
                <a:cs typeface="Calibri" panose="020F0502020204030204" pitchFamily="34" charset="0"/>
              </a:rPr>
              <a:t> </a:t>
            </a:r>
            <a:r>
              <a:rPr lang="en-US" b="1" dirty="0">
                <a:latin typeface="+mj-lt"/>
                <a:ea typeface="Calibri" panose="020F0502020204030204" pitchFamily="34" charset="0"/>
                <a:cs typeface="Calibri" panose="020F0502020204030204" pitchFamily="34" charset="0"/>
              </a:rPr>
              <a:t>Cross Entropy)</a:t>
            </a:r>
          </a:p>
        </p:txBody>
      </p:sp>
    </p:spTree>
    <p:extLst>
      <p:ext uri="{BB962C8B-B14F-4D97-AF65-F5344CB8AC3E}">
        <p14:creationId xmlns:p14="http://schemas.microsoft.com/office/powerpoint/2010/main" val="2314345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44862B8-4D10-3E1D-4596-40B1488DF39F}"/>
              </a:ext>
            </a:extLst>
          </p:cNvPr>
          <p:cNvSpPr>
            <a:spLocks noGrp="1"/>
          </p:cNvSpPr>
          <p:nvPr>
            <p:ph type="title"/>
          </p:nvPr>
        </p:nvSpPr>
        <p:spPr>
          <a:xfrm>
            <a:off x="838200" y="136525"/>
            <a:ext cx="10515600" cy="969899"/>
          </a:xfrm>
        </p:spPr>
        <p:txBody>
          <a:bodyPr>
            <a:normAutofit/>
          </a:bodyPr>
          <a:lstStyle/>
          <a:p>
            <a:r>
              <a:rPr lang="en-US" sz="4000" dirty="0"/>
              <a:t>Image Generation with GANs Example</a:t>
            </a:r>
          </a:p>
        </p:txBody>
      </p:sp>
      <p:sp>
        <p:nvSpPr>
          <p:cNvPr id="4" name="Θέση υποσέλιδου 3">
            <a:extLst>
              <a:ext uri="{FF2B5EF4-FFF2-40B4-BE49-F238E27FC236}">
                <a16:creationId xmlns:a16="http://schemas.microsoft.com/office/drawing/2014/main" id="{71F1302B-CC72-D6AC-578C-17B242B68141}"/>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726F043A-2C0F-48FD-6333-F9BDCB645BD9}"/>
              </a:ext>
            </a:extLst>
          </p:cNvPr>
          <p:cNvSpPr>
            <a:spLocks noGrp="1"/>
          </p:cNvSpPr>
          <p:nvPr>
            <p:ph type="sldNum" sz="quarter" idx="12"/>
          </p:nvPr>
        </p:nvSpPr>
        <p:spPr/>
        <p:txBody>
          <a:bodyPr/>
          <a:lstStyle/>
          <a:p>
            <a:fld id="{4ACA1919-B5C6-4827-8B15-372F46BB4020}" type="slidenum">
              <a:rPr lang="en-US" smtClean="0"/>
              <a:t>72</a:t>
            </a:fld>
            <a:endParaRPr lang="en-US"/>
          </a:p>
        </p:txBody>
      </p:sp>
      <p:pic>
        <p:nvPicPr>
          <p:cNvPr id="6" name="Picture 2" descr="Exploring the Fascinating Realm of Generative Adversarial Networks (GANs)">
            <a:extLst>
              <a:ext uri="{FF2B5EF4-FFF2-40B4-BE49-F238E27FC236}">
                <a16:creationId xmlns:a16="http://schemas.microsoft.com/office/drawing/2014/main" id="{BB85DD6D-56AB-3AC2-8219-5AD4F5625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54" y="1098253"/>
            <a:ext cx="5477256" cy="23307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enerative Adversarial Networks (GANs): A Complete Guide">
            <a:extLst>
              <a:ext uri="{FF2B5EF4-FFF2-40B4-BE49-F238E27FC236}">
                <a16:creationId xmlns:a16="http://schemas.microsoft.com/office/drawing/2014/main" id="{ECEFD789-DB0E-ADD5-B58F-86E2F23F1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940" y="1221038"/>
            <a:ext cx="6074262" cy="2256493"/>
          </a:xfrm>
          <a:prstGeom prst="rect">
            <a:avLst/>
          </a:prstGeom>
          <a:noFill/>
          <a:extLst>
            <a:ext uri="{909E8E84-426E-40DD-AFC4-6F175D3DCCD1}">
              <a14:hiddenFill xmlns:a14="http://schemas.microsoft.com/office/drawing/2010/main">
                <a:solidFill>
                  <a:srgbClr val="FFFFFF"/>
                </a:solidFill>
              </a14:hiddenFill>
            </a:ext>
          </a:extLst>
        </p:spPr>
      </p:pic>
      <p:sp>
        <p:nvSpPr>
          <p:cNvPr id="8" name="Θέση περιεχομένου 2">
            <a:extLst>
              <a:ext uri="{FF2B5EF4-FFF2-40B4-BE49-F238E27FC236}">
                <a16:creationId xmlns:a16="http://schemas.microsoft.com/office/drawing/2014/main" id="{B4734572-B6AB-DBD4-69AB-6CC6042F8840}"/>
              </a:ext>
            </a:extLst>
          </p:cNvPr>
          <p:cNvSpPr>
            <a:spLocks noGrp="1"/>
          </p:cNvSpPr>
          <p:nvPr>
            <p:ph idx="1"/>
          </p:nvPr>
        </p:nvSpPr>
        <p:spPr>
          <a:xfrm>
            <a:off x="666750" y="3669995"/>
            <a:ext cx="10687050" cy="2686356"/>
          </a:xfrm>
        </p:spPr>
        <p:txBody>
          <a:bodyPr>
            <a:normAutofit/>
          </a:bodyPr>
          <a:lstStyle/>
          <a:p>
            <a:r>
              <a:rPr lang="en-US" sz="2000" dirty="0"/>
              <a:t>Initially, the generator uses a random input to generate synthetic data. </a:t>
            </a:r>
            <a:r>
              <a:rPr lang="en-US" sz="2000" b="1" dirty="0"/>
              <a:t>It is not aware of the target task. </a:t>
            </a:r>
            <a:r>
              <a:rPr lang="en-US" sz="2000" dirty="0"/>
              <a:t>However, it knows that it has to fool the discriminator.</a:t>
            </a:r>
          </a:p>
          <a:p>
            <a:r>
              <a:rPr lang="en-US" sz="2000" dirty="0"/>
              <a:t>On the other hand, the discriminator tries to classify synthetic samples from real ones, by training on both real data and the synthetic samples. </a:t>
            </a:r>
            <a:r>
              <a:rPr lang="en-US" sz="2000" b="1" dirty="0"/>
              <a:t>Initially, it is not aware which samples are real, and which aren’t.</a:t>
            </a:r>
          </a:p>
          <a:p>
            <a:r>
              <a:rPr lang="en-US" sz="2000" dirty="0"/>
              <a:t>These networks are trained in alternated phases.</a:t>
            </a:r>
          </a:p>
          <a:p>
            <a:r>
              <a:rPr lang="en-US" sz="2000" dirty="0"/>
              <a:t>In each epoch, some of the generated samples manage to fool the discriminator. This provides feedback (via the loss function) to the generator about what samples it should produce.</a:t>
            </a:r>
          </a:p>
        </p:txBody>
      </p:sp>
    </p:spTree>
    <p:extLst>
      <p:ext uri="{BB962C8B-B14F-4D97-AF65-F5344CB8AC3E}">
        <p14:creationId xmlns:p14="http://schemas.microsoft.com/office/powerpoint/2010/main" val="1902054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A8706DB-8840-85BE-5065-9A5A937D4D7C}"/>
              </a:ext>
            </a:extLst>
          </p:cNvPr>
          <p:cNvSpPr>
            <a:spLocks noGrp="1"/>
          </p:cNvSpPr>
          <p:nvPr>
            <p:ph type="title"/>
          </p:nvPr>
        </p:nvSpPr>
        <p:spPr>
          <a:xfrm>
            <a:off x="838200" y="136525"/>
            <a:ext cx="10515600" cy="1325563"/>
          </a:xfrm>
        </p:spPr>
        <p:txBody>
          <a:bodyPr/>
          <a:lstStyle/>
          <a:p>
            <a:r>
              <a:rPr lang="en-US" dirty="0"/>
              <a:t>GANs in MNIST Dataset</a:t>
            </a:r>
          </a:p>
        </p:txBody>
      </p:sp>
      <p:sp>
        <p:nvSpPr>
          <p:cNvPr id="4" name="Θέση υποσέλιδου 3">
            <a:extLst>
              <a:ext uri="{FF2B5EF4-FFF2-40B4-BE49-F238E27FC236}">
                <a16:creationId xmlns:a16="http://schemas.microsoft.com/office/drawing/2014/main" id="{4130A399-C4CC-5A1A-F0FA-E30D8AA58A3E}"/>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EAEA3A0A-68DB-402F-E58D-A85C8CEB579F}"/>
              </a:ext>
            </a:extLst>
          </p:cNvPr>
          <p:cNvSpPr>
            <a:spLocks noGrp="1"/>
          </p:cNvSpPr>
          <p:nvPr>
            <p:ph type="sldNum" sz="quarter" idx="12"/>
          </p:nvPr>
        </p:nvSpPr>
        <p:spPr/>
        <p:txBody>
          <a:bodyPr/>
          <a:lstStyle/>
          <a:p>
            <a:fld id="{4ACA1919-B5C6-4827-8B15-372F46BB4020}" type="slidenum">
              <a:rPr lang="en-US" smtClean="0"/>
              <a:t>73</a:t>
            </a:fld>
            <a:endParaRPr lang="en-US"/>
          </a:p>
        </p:txBody>
      </p:sp>
      <p:pic>
        <p:nvPicPr>
          <p:cNvPr id="6" name="Picture 2" descr="deeplearning.ai-GANs-Specialization/Course 1 - Build Basic Generative  Adversarial Networks (GANs)/Week 2/Prefilled C1_W2_Assignment.ipynb at  master · Sachin-Wani/deeplearning.ai-GANs-Specialization · GitHub">
            <a:extLst>
              <a:ext uri="{FF2B5EF4-FFF2-40B4-BE49-F238E27FC236}">
                <a16:creationId xmlns:a16="http://schemas.microsoft.com/office/drawing/2014/main" id="{528E9B98-0C05-5E6F-7BE9-41E90A0D3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5575"/>
            <a:ext cx="10767232" cy="493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187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F2E8F0B-458B-4677-1678-97AD76C8800F}"/>
              </a:ext>
            </a:extLst>
          </p:cNvPr>
          <p:cNvSpPr>
            <a:spLocks noGrp="1"/>
          </p:cNvSpPr>
          <p:nvPr>
            <p:ph type="title"/>
          </p:nvPr>
        </p:nvSpPr>
        <p:spPr>
          <a:xfrm>
            <a:off x="838200" y="136525"/>
            <a:ext cx="10911840" cy="1101725"/>
          </a:xfrm>
        </p:spPr>
        <p:txBody>
          <a:bodyPr>
            <a:normAutofit/>
          </a:bodyPr>
          <a:lstStyle/>
          <a:p>
            <a:r>
              <a:rPr lang="en-US" sz="4000" dirty="0"/>
              <a:t>Other Advanced Neural-Network Related Concepts</a:t>
            </a:r>
          </a:p>
        </p:txBody>
      </p:sp>
      <p:sp>
        <p:nvSpPr>
          <p:cNvPr id="3" name="Θέση περιεχομένου 2">
            <a:extLst>
              <a:ext uri="{FF2B5EF4-FFF2-40B4-BE49-F238E27FC236}">
                <a16:creationId xmlns:a16="http://schemas.microsoft.com/office/drawing/2014/main" id="{7F1DD8E0-8AF0-AB4F-24F8-A4BF62E2324D}"/>
              </a:ext>
            </a:extLst>
          </p:cNvPr>
          <p:cNvSpPr>
            <a:spLocks noGrp="1"/>
          </p:cNvSpPr>
          <p:nvPr>
            <p:ph idx="1"/>
          </p:nvPr>
        </p:nvSpPr>
        <p:spPr>
          <a:xfrm>
            <a:off x="838200" y="1238250"/>
            <a:ext cx="11131296" cy="5103114"/>
          </a:xfrm>
        </p:spPr>
        <p:txBody>
          <a:bodyPr>
            <a:normAutofit/>
          </a:bodyPr>
          <a:lstStyle/>
          <a:p>
            <a:pPr>
              <a:buFont typeface="Wingdings" panose="05000000000000000000" pitchFamily="2" charset="2"/>
              <a:buChar char="Ø"/>
            </a:pPr>
            <a:r>
              <a:rPr lang="en-US" sz="2400" dirty="0"/>
              <a:t>Deep Reinforcement Learning (DRL)</a:t>
            </a:r>
          </a:p>
          <a:p>
            <a:pPr>
              <a:buFont typeface="Wingdings" panose="05000000000000000000" pitchFamily="2" charset="2"/>
              <a:buChar char="Ø"/>
            </a:pPr>
            <a:r>
              <a:rPr lang="en-US" sz="2400" dirty="0"/>
              <a:t>Meta-Learning</a:t>
            </a:r>
          </a:p>
          <a:p>
            <a:pPr>
              <a:buFont typeface="Wingdings" panose="05000000000000000000" pitchFamily="2" charset="2"/>
              <a:buChar char="Ø"/>
            </a:pPr>
            <a:r>
              <a:rPr lang="en-US" sz="2400" dirty="0"/>
              <a:t>Physics-Informed Neural Networks (PINNs)</a:t>
            </a:r>
          </a:p>
          <a:p>
            <a:pPr>
              <a:buFont typeface="Wingdings" panose="05000000000000000000" pitchFamily="2" charset="2"/>
              <a:buChar char="Ø"/>
            </a:pPr>
            <a:r>
              <a:rPr lang="en-US" sz="2400" dirty="0"/>
              <a:t>Self-Supervised Learning &amp; Representation Learning</a:t>
            </a:r>
          </a:p>
          <a:p>
            <a:pPr>
              <a:buFont typeface="Wingdings" panose="05000000000000000000" pitchFamily="2" charset="2"/>
              <a:buChar char="Ø"/>
            </a:pPr>
            <a:r>
              <a:rPr lang="en-US" sz="2400" dirty="0"/>
              <a:t>Transfer Learning &amp; Domain Adaption</a:t>
            </a:r>
          </a:p>
          <a:p>
            <a:pPr>
              <a:buFont typeface="Wingdings" panose="05000000000000000000" pitchFamily="2" charset="2"/>
              <a:buChar char="Ø"/>
            </a:pPr>
            <a:r>
              <a:rPr lang="en-US" sz="2400" dirty="0"/>
              <a:t>Knowledge Distillation</a:t>
            </a:r>
          </a:p>
          <a:p>
            <a:pPr>
              <a:buFont typeface="Wingdings" panose="05000000000000000000" pitchFamily="2" charset="2"/>
              <a:buChar char="Ø"/>
            </a:pPr>
            <a:r>
              <a:rPr lang="en-US" sz="2400" dirty="0"/>
              <a:t>Multi-Modal Learning</a:t>
            </a:r>
          </a:p>
          <a:p>
            <a:pPr>
              <a:buFont typeface="Wingdings" panose="05000000000000000000" pitchFamily="2" charset="2"/>
              <a:buChar char="Ø"/>
            </a:pPr>
            <a:r>
              <a:rPr lang="en-US" sz="2400" dirty="0"/>
              <a:t>Graph Neural Networks (GNNs)</a:t>
            </a:r>
          </a:p>
          <a:p>
            <a:pPr>
              <a:buFont typeface="Wingdings" panose="05000000000000000000" pitchFamily="2" charset="2"/>
              <a:buChar char="Ø"/>
            </a:pPr>
            <a:r>
              <a:rPr lang="en-US" sz="2400" dirty="0"/>
              <a:t>Probabilistic Modeling (Mixture Density Networks, Bayesian Deep Learning)</a:t>
            </a:r>
          </a:p>
          <a:p>
            <a:pPr>
              <a:buFont typeface="Wingdings" panose="05000000000000000000" pitchFamily="2" charset="2"/>
              <a:buChar char="Ø"/>
            </a:pPr>
            <a:r>
              <a:rPr lang="en-US" sz="2400" dirty="0"/>
              <a:t>Uncertainty Modeling</a:t>
            </a:r>
          </a:p>
          <a:p>
            <a:pPr>
              <a:buFont typeface="Wingdings" panose="05000000000000000000" pitchFamily="2" charset="2"/>
              <a:buChar char="Ø"/>
            </a:pPr>
            <a:r>
              <a:rPr lang="en-US" sz="2400" dirty="0"/>
              <a:t>Lifelong Learning &amp; Catastrophic Forgetting</a:t>
            </a:r>
          </a:p>
          <a:p>
            <a:pPr>
              <a:buFont typeface="Wingdings" panose="05000000000000000000" pitchFamily="2" charset="2"/>
              <a:buChar char="Ø"/>
            </a:pPr>
            <a:endParaRPr lang="en-US" sz="2400" dirty="0"/>
          </a:p>
        </p:txBody>
      </p:sp>
      <p:sp>
        <p:nvSpPr>
          <p:cNvPr id="4" name="Θέση υποσέλιδου 3">
            <a:extLst>
              <a:ext uri="{FF2B5EF4-FFF2-40B4-BE49-F238E27FC236}">
                <a16:creationId xmlns:a16="http://schemas.microsoft.com/office/drawing/2014/main" id="{24C2FA97-1B0F-CA99-0A08-1706B56840DF}"/>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E0388F79-7FDD-0303-C1BB-1388AF6BFF6C}"/>
              </a:ext>
            </a:extLst>
          </p:cNvPr>
          <p:cNvSpPr>
            <a:spLocks noGrp="1"/>
          </p:cNvSpPr>
          <p:nvPr>
            <p:ph type="sldNum" sz="quarter" idx="12"/>
          </p:nvPr>
        </p:nvSpPr>
        <p:spPr/>
        <p:txBody>
          <a:bodyPr/>
          <a:lstStyle/>
          <a:p>
            <a:fld id="{4ACA1919-B5C6-4827-8B15-372F46BB4020}" type="slidenum">
              <a:rPr lang="en-US" smtClean="0"/>
              <a:t>74</a:t>
            </a:fld>
            <a:endParaRPr lang="en-US"/>
          </a:p>
        </p:txBody>
      </p:sp>
    </p:spTree>
    <p:extLst>
      <p:ext uri="{BB962C8B-B14F-4D97-AF65-F5344CB8AC3E}">
        <p14:creationId xmlns:p14="http://schemas.microsoft.com/office/powerpoint/2010/main" val="215200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481F7-527A-DF6A-E0B4-03E15C9961BF}"/>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81A066D1-913F-09B0-9B47-0C6E4128E5FF}"/>
              </a:ext>
            </a:extLst>
          </p:cNvPr>
          <p:cNvSpPr>
            <a:spLocks noGrp="1"/>
          </p:cNvSpPr>
          <p:nvPr>
            <p:ph type="ctrTitle"/>
          </p:nvPr>
        </p:nvSpPr>
        <p:spPr>
          <a:xfrm>
            <a:off x="438912" y="3858767"/>
            <a:ext cx="5995416" cy="913067"/>
          </a:xfrm>
        </p:spPr>
        <p:txBody>
          <a:bodyPr>
            <a:normAutofit fontScale="90000"/>
          </a:bodyPr>
          <a:lstStyle/>
          <a:p>
            <a:r>
              <a:rPr lang="en-US" dirty="0"/>
              <a:t>Machine Learning</a:t>
            </a:r>
          </a:p>
        </p:txBody>
      </p:sp>
      <p:sp>
        <p:nvSpPr>
          <p:cNvPr id="3" name="Υπότιτλος 2">
            <a:extLst>
              <a:ext uri="{FF2B5EF4-FFF2-40B4-BE49-F238E27FC236}">
                <a16:creationId xmlns:a16="http://schemas.microsoft.com/office/drawing/2014/main" id="{204CFDB0-B10A-3A55-BEF1-2A626EF413E9}"/>
              </a:ext>
            </a:extLst>
          </p:cNvPr>
          <p:cNvSpPr>
            <a:spLocks noGrp="1"/>
          </p:cNvSpPr>
          <p:nvPr>
            <p:ph type="subTitle" idx="1"/>
          </p:nvPr>
        </p:nvSpPr>
        <p:spPr>
          <a:xfrm>
            <a:off x="1331976" y="4767517"/>
            <a:ext cx="4209288" cy="531050"/>
          </a:xfrm>
        </p:spPr>
        <p:txBody>
          <a:bodyPr>
            <a:normAutofit fontScale="92500"/>
          </a:bodyPr>
          <a:lstStyle/>
          <a:p>
            <a:r>
              <a:rPr lang="en-US" dirty="0"/>
              <a:t>Artificial Neural Networks Notes</a:t>
            </a:r>
          </a:p>
        </p:txBody>
      </p:sp>
      <p:sp>
        <p:nvSpPr>
          <p:cNvPr id="4" name="Θέση υποσέλιδου 3">
            <a:extLst>
              <a:ext uri="{FF2B5EF4-FFF2-40B4-BE49-F238E27FC236}">
                <a16:creationId xmlns:a16="http://schemas.microsoft.com/office/drawing/2014/main" id="{806DE419-2ED2-6AA9-B80F-79D7A006D156}"/>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CC3A09FF-1953-F283-8B18-5BF8E986B8B5}"/>
              </a:ext>
            </a:extLst>
          </p:cNvPr>
          <p:cNvSpPr>
            <a:spLocks noGrp="1"/>
          </p:cNvSpPr>
          <p:nvPr>
            <p:ph type="sldNum" sz="quarter" idx="12"/>
          </p:nvPr>
        </p:nvSpPr>
        <p:spPr/>
        <p:txBody>
          <a:bodyPr/>
          <a:lstStyle/>
          <a:p>
            <a:fld id="{4ACA1919-B5C6-4827-8B15-372F46BB4020}" type="slidenum">
              <a:rPr lang="en-US" smtClean="0"/>
              <a:t>75</a:t>
            </a:fld>
            <a:endParaRPr lang="en-US"/>
          </a:p>
        </p:txBody>
      </p:sp>
      <p:pic>
        <p:nvPicPr>
          <p:cNvPr id="14" name="Εικόνα 13" descr="Εικόνα που περιέχει σκίτσο/σχέδιο, ζωγραφιά, ομπρέλα, αξεσουάρ&#10;&#10;Το περιεχόμενο που δημιουργείται από AI ενδέχεται να είναι εσφαλμένο.">
            <a:extLst>
              <a:ext uri="{FF2B5EF4-FFF2-40B4-BE49-F238E27FC236}">
                <a16:creationId xmlns:a16="http://schemas.microsoft.com/office/drawing/2014/main" id="{96D43261-571F-6075-15C4-EFE4FF2E68C6}"/>
              </a:ext>
            </a:extLst>
          </p:cNvPr>
          <p:cNvPicPr>
            <a:picLocks noChangeAspect="1"/>
          </p:cNvPicPr>
          <p:nvPr/>
        </p:nvPicPr>
        <p:blipFill>
          <a:blip r:embed="rId2"/>
          <a:stretch>
            <a:fillRect/>
          </a:stretch>
        </p:blipFill>
        <p:spPr>
          <a:xfrm>
            <a:off x="6833616" y="937627"/>
            <a:ext cx="4919472" cy="4608177"/>
          </a:xfrm>
          <a:prstGeom prst="rect">
            <a:avLst/>
          </a:prstGeom>
        </p:spPr>
      </p:pic>
    </p:spTree>
    <p:extLst>
      <p:ext uri="{BB962C8B-B14F-4D97-AF65-F5344CB8AC3E}">
        <p14:creationId xmlns:p14="http://schemas.microsoft.com/office/powerpoint/2010/main" val="363237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73DA6D3-9DAD-8CA6-2CBB-B3555EC89155}"/>
              </a:ext>
            </a:extLst>
          </p:cNvPr>
          <p:cNvSpPr>
            <a:spLocks noGrp="1"/>
          </p:cNvSpPr>
          <p:nvPr>
            <p:ph type="title"/>
          </p:nvPr>
        </p:nvSpPr>
        <p:spPr>
          <a:xfrm>
            <a:off x="774192" y="664956"/>
            <a:ext cx="4429125" cy="1692275"/>
          </a:xfrm>
        </p:spPr>
        <p:txBody>
          <a:bodyPr/>
          <a:lstStyle/>
          <a:p>
            <a:pPr algn="ctr"/>
            <a:r>
              <a:rPr lang="en-US" dirty="0"/>
              <a:t>Biological Neuron Model</a:t>
            </a:r>
          </a:p>
        </p:txBody>
      </p:sp>
      <p:sp>
        <p:nvSpPr>
          <p:cNvPr id="4" name="Θέση υποσέλιδου 3">
            <a:extLst>
              <a:ext uri="{FF2B5EF4-FFF2-40B4-BE49-F238E27FC236}">
                <a16:creationId xmlns:a16="http://schemas.microsoft.com/office/drawing/2014/main" id="{DD4CB77D-2099-0715-C6FA-FE46B334F4E1}"/>
              </a:ext>
            </a:extLst>
          </p:cNvPr>
          <p:cNvSpPr>
            <a:spLocks noGrp="1"/>
          </p:cNvSpPr>
          <p:nvPr>
            <p:ph type="ftr" sz="quarter" idx="11"/>
          </p:nvPr>
        </p:nvSpPr>
        <p:spPr/>
        <p:txBody>
          <a:bodyPr/>
          <a:lstStyle/>
          <a:p>
            <a:r>
              <a:rPr lang="el-GR"/>
              <a:t>Βασίλειος Κοχλιαρίδης</a:t>
            </a:r>
            <a:endParaRPr lang="en-US"/>
          </a:p>
        </p:txBody>
      </p:sp>
      <p:sp>
        <p:nvSpPr>
          <p:cNvPr id="5" name="Θέση αριθμού διαφάνειας 4">
            <a:extLst>
              <a:ext uri="{FF2B5EF4-FFF2-40B4-BE49-F238E27FC236}">
                <a16:creationId xmlns:a16="http://schemas.microsoft.com/office/drawing/2014/main" id="{B5D0C087-33D6-BDE1-DAB8-203902DDB27F}"/>
              </a:ext>
            </a:extLst>
          </p:cNvPr>
          <p:cNvSpPr>
            <a:spLocks noGrp="1"/>
          </p:cNvSpPr>
          <p:nvPr>
            <p:ph type="sldNum" sz="quarter" idx="12"/>
          </p:nvPr>
        </p:nvSpPr>
        <p:spPr/>
        <p:txBody>
          <a:bodyPr/>
          <a:lstStyle/>
          <a:p>
            <a:fld id="{4ACA1919-B5C6-4827-8B15-372F46BB4020}" type="slidenum">
              <a:rPr lang="en-US" smtClean="0"/>
              <a:t>8</a:t>
            </a:fld>
            <a:endParaRPr lang="en-US"/>
          </a:p>
        </p:txBody>
      </p:sp>
      <p:pic>
        <p:nvPicPr>
          <p:cNvPr id="1026" name="Picture 2" descr="Neuron - GIF - Imgur">
            <a:extLst>
              <a:ext uri="{FF2B5EF4-FFF2-40B4-BE49-F238E27FC236}">
                <a16:creationId xmlns:a16="http://schemas.microsoft.com/office/drawing/2014/main" id="{C33DB063-8E3F-9DDC-F5A5-A29943534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3265514"/>
            <a:ext cx="5867400" cy="3080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ction Potential in the Neuron on Make a GIF">
            <a:extLst>
              <a:ext uri="{FF2B5EF4-FFF2-40B4-BE49-F238E27FC236}">
                <a16:creationId xmlns:a16="http://schemas.microsoft.com/office/drawing/2014/main" id="{6955FFE5-74C4-48E1-B0F9-8A8049D6C7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58" b="11143"/>
          <a:stretch>
            <a:fillRect/>
          </a:stretch>
        </p:blipFill>
        <p:spPr bwMode="auto">
          <a:xfrm>
            <a:off x="6403686" y="3666744"/>
            <a:ext cx="5244522" cy="26791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ological neuron model - Wikipedia">
            <a:extLst>
              <a:ext uri="{FF2B5EF4-FFF2-40B4-BE49-F238E27FC236}">
                <a16:creationId xmlns:a16="http://schemas.microsoft.com/office/drawing/2014/main" id="{FBF8DF1E-B023-2486-37E1-4FFD371D4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317" y="358809"/>
            <a:ext cx="5791496" cy="307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54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4D31C31-F5C8-0DE1-FC70-48BF004A0AEA}"/>
              </a:ext>
            </a:extLst>
          </p:cNvPr>
          <p:cNvSpPr>
            <a:spLocks noGrp="1"/>
          </p:cNvSpPr>
          <p:nvPr>
            <p:ph type="title"/>
          </p:nvPr>
        </p:nvSpPr>
        <p:spPr>
          <a:xfrm>
            <a:off x="838200" y="136525"/>
            <a:ext cx="10515600" cy="1008381"/>
          </a:xfrm>
        </p:spPr>
        <p:txBody>
          <a:bodyPr/>
          <a:lstStyle/>
          <a:p>
            <a:r>
              <a:rPr lang="en-US" dirty="0"/>
              <a:t>Perceptron</a:t>
            </a:r>
          </a:p>
        </p:txBody>
      </p:sp>
      <p:sp>
        <p:nvSpPr>
          <p:cNvPr id="4" name="Θέση υποσέλιδου 3">
            <a:extLst>
              <a:ext uri="{FF2B5EF4-FFF2-40B4-BE49-F238E27FC236}">
                <a16:creationId xmlns:a16="http://schemas.microsoft.com/office/drawing/2014/main" id="{808E1CCC-E19F-9144-4F27-2726A2F8326E}"/>
              </a:ext>
            </a:extLst>
          </p:cNvPr>
          <p:cNvSpPr>
            <a:spLocks noGrp="1"/>
          </p:cNvSpPr>
          <p:nvPr>
            <p:ph type="ftr" sz="quarter" idx="11"/>
          </p:nvPr>
        </p:nvSpPr>
        <p:spPr/>
        <p:txBody>
          <a:bodyPr/>
          <a:lstStyle/>
          <a:p>
            <a:r>
              <a:rPr lang="el-GR" dirty="0"/>
              <a:t>Βασίλειος Κοχλιαρίδης</a:t>
            </a:r>
            <a:endParaRPr lang="en-US" dirty="0"/>
          </a:p>
        </p:txBody>
      </p:sp>
      <p:sp>
        <p:nvSpPr>
          <p:cNvPr id="5" name="Θέση αριθμού διαφάνειας 4">
            <a:extLst>
              <a:ext uri="{FF2B5EF4-FFF2-40B4-BE49-F238E27FC236}">
                <a16:creationId xmlns:a16="http://schemas.microsoft.com/office/drawing/2014/main" id="{A9FFB8DB-094C-C9B4-2141-EEC95A635528}"/>
              </a:ext>
            </a:extLst>
          </p:cNvPr>
          <p:cNvSpPr>
            <a:spLocks noGrp="1"/>
          </p:cNvSpPr>
          <p:nvPr>
            <p:ph type="sldNum" sz="quarter" idx="12"/>
          </p:nvPr>
        </p:nvSpPr>
        <p:spPr/>
        <p:txBody>
          <a:bodyPr/>
          <a:lstStyle/>
          <a:p>
            <a:fld id="{4ACA1919-B5C6-4827-8B15-372F46BB4020}" type="slidenum">
              <a:rPr lang="en-US" smtClean="0"/>
              <a:t>9</a:t>
            </a:fld>
            <a:endParaRPr lang="en-US" dirty="0"/>
          </a:p>
        </p:txBody>
      </p:sp>
      <p:pic>
        <p:nvPicPr>
          <p:cNvPr id="10" name="Εικόνα 9" descr="Εικόνα που περιέχει διάγραμμα, χάρτης&#10;&#10;Το περιεχόμενο που δημιουργείται από AI ενδέχεται να είναι εσφαλμένο.">
            <a:extLst>
              <a:ext uri="{FF2B5EF4-FFF2-40B4-BE49-F238E27FC236}">
                <a16:creationId xmlns:a16="http://schemas.microsoft.com/office/drawing/2014/main" id="{0351441D-4CEC-9992-5402-30F7F4F64805}"/>
              </a:ext>
            </a:extLst>
          </p:cNvPr>
          <p:cNvPicPr>
            <a:picLocks noChangeAspect="1"/>
          </p:cNvPicPr>
          <p:nvPr/>
        </p:nvPicPr>
        <p:blipFill>
          <a:blip r:embed="rId2"/>
          <a:stretch>
            <a:fillRect/>
          </a:stretch>
        </p:blipFill>
        <p:spPr>
          <a:xfrm>
            <a:off x="271409" y="1041433"/>
            <a:ext cx="8509221" cy="33250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8754F6-302B-EBB1-4296-849B0D7FFA2D}"/>
                  </a:ext>
                </a:extLst>
              </p:cNvPr>
              <p:cNvSpPr txBox="1"/>
              <p:nvPr/>
            </p:nvSpPr>
            <p:spPr>
              <a:xfrm>
                <a:off x="7907051" y="2333481"/>
                <a:ext cx="46493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oMath>
                  </m:oMathPara>
                </a14:m>
                <a:endParaRPr lang="en-US" sz="2800" dirty="0"/>
              </a:p>
            </p:txBody>
          </p:sp>
        </mc:Choice>
        <mc:Fallback xmlns="">
          <p:sp>
            <p:nvSpPr>
              <p:cNvPr id="11" name="TextBox 10">
                <a:extLst>
                  <a:ext uri="{FF2B5EF4-FFF2-40B4-BE49-F238E27FC236}">
                    <a16:creationId xmlns:a16="http://schemas.microsoft.com/office/drawing/2014/main" id="{7F8754F6-302B-EBB1-4296-849B0D7FFA2D}"/>
                  </a:ext>
                </a:extLst>
              </p:cNvPr>
              <p:cNvSpPr txBox="1">
                <a:spLocks noRot="1" noChangeAspect="1" noMove="1" noResize="1" noEditPoints="1" noAdjustHandles="1" noChangeArrowheads="1" noChangeShapeType="1" noTextEdit="1"/>
              </p:cNvSpPr>
              <p:nvPr/>
            </p:nvSpPr>
            <p:spPr>
              <a:xfrm>
                <a:off x="7907051" y="2333481"/>
                <a:ext cx="464935"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33C7BE0-4EF4-EB7E-A6F3-30B784FB7DA4}"/>
                  </a:ext>
                </a:extLst>
              </p:cNvPr>
              <p:cNvSpPr txBox="1"/>
              <p:nvPr/>
            </p:nvSpPr>
            <p:spPr>
              <a:xfrm>
                <a:off x="6640285" y="2465217"/>
                <a:ext cx="46493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2800" b="0" i="0" smtClean="0">
                          <a:solidFill>
                            <a:schemeClr val="bg1"/>
                          </a:solidFill>
                          <a:latin typeface="Cambria Math" panose="02040503050406030204" pitchFamily="18" charset="0"/>
                        </a:rPr>
                        <m:t>Σ</m:t>
                      </m:r>
                    </m:oMath>
                  </m:oMathPara>
                </a14:m>
                <a:endParaRPr lang="en-US" sz="2800" dirty="0">
                  <a:solidFill>
                    <a:schemeClr val="bg1"/>
                  </a:solidFill>
                </a:endParaRPr>
              </a:p>
            </p:txBody>
          </p:sp>
        </mc:Choice>
        <mc:Fallback xmlns="">
          <p:sp>
            <p:nvSpPr>
              <p:cNvPr id="12" name="TextBox 11">
                <a:extLst>
                  <a:ext uri="{FF2B5EF4-FFF2-40B4-BE49-F238E27FC236}">
                    <a16:creationId xmlns:a16="http://schemas.microsoft.com/office/drawing/2014/main" id="{033C7BE0-4EF4-EB7E-A6F3-30B784FB7DA4}"/>
                  </a:ext>
                </a:extLst>
              </p:cNvPr>
              <p:cNvSpPr txBox="1">
                <a:spLocks noRot="1" noChangeAspect="1" noMove="1" noResize="1" noEditPoints="1" noAdjustHandles="1" noChangeArrowheads="1" noChangeShapeType="1" noTextEdit="1"/>
              </p:cNvSpPr>
              <p:nvPr/>
            </p:nvSpPr>
            <p:spPr>
              <a:xfrm>
                <a:off x="6640285" y="2465217"/>
                <a:ext cx="464934" cy="523220"/>
              </a:xfrm>
              <a:prstGeom prst="rect">
                <a:avLst/>
              </a:prstGeom>
              <a:blipFill>
                <a:blip r:embed="rId4"/>
                <a:stretch>
                  <a:fillRect/>
                </a:stretch>
              </a:blipFill>
            </p:spPr>
            <p:txBody>
              <a:bodyPr/>
              <a:lstStyle/>
              <a:p>
                <a:r>
                  <a:rPr lang="en-US">
                    <a:noFill/>
                  </a:rPr>
                  <a:t> </a:t>
                </a:r>
              </a:p>
            </p:txBody>
          </p:sp>
        </mc:Fallback>
      </mc:AlternateContent>
      <p:grpSp>
        <p:nvGrpSpPr>
          <p:cNvPr id="17" name="Ομάδα 16">
            <a:extLst>
              <a:ext uri="{FF2B5EF4-FFF2-40B4-BE49-F238E27FC236}">
                <a16:creationId xmlns:a16="http://schemas.microsoft.com/office/drawing/2014/main" id="{D106B79B-9D18-920B-20AE-C958A87AE6A0}"/>
              </a:ext>
            </a:extLst>
          </p:cNvPr>
          <p:cNvGrpSpPr/>
          <p:nvPr/>
        </p:nvGrpSpPr>
        <p:grpSpPr>
          <a:xfrm>
            <a:off x="1504705" y="4262965"/>
            <a:ext cx="6556731" cy="1417195"/>
            <a:chOff x="1560093" y="4939155"/>
            <a:chExt cx="6556731" cy="141719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0BCBDC-C350-19C2-C9C4-DF42DF8493AD}"/>
                    </a:ext>
                  </a:extLst>
                </p:cNvPr>
                <p:cNvSpPr txBox="1"/>
                <p:nvPr/>
              </p:nvSpPr>
              <p:spPr>
                <a:xfrm>
                  <a:off x="1560093" y="4939155"/>
                  <a:ext cx="6556731" cy="932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r>
                          <a:rPr lang="en-US" sz="2000" b="0" i="1" smtClean="0">
                            <a:latin typeface="Cambria Math" panose="02040503050406030204" pitchFamily="18" charset="0"/>
                          </a:rPr>
                          <m:t>𝑢</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𝑛</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𝑢</m:t>
                        </m:r>
                        <m:d>
                          <m:dPr>
                            <m:ctrlPr>
                              <a:rPr lang="en-US" sz="2000" b="0" i="1" smtClean="0">
                                <a:latin typeface="Cambria Math" panose="02040503050406030204" pitchFamily="18" charset="0"/>
                              </a:rPr>
                            </m:ctrlPr>
                          </m:dPr>
                          <m:e>
                            <m:nary>
                              <m:naryPr>
                                <m:chr m:val="∑"/>
                                <m:ctrlPr>
                                  <a:rPr lang="en-US" sz="2000" b="0" i="1" smtClean="0">
                                    <a:latin typeface="Cambria Math" panose="02040503050406030204" pitchFamily="18" charset="0"/>
                                  </a:rPr>
                                </m:ctrlPr>
                              </m:naryPr>
                              <m:sub>
                                <m:r>
                                  <m:rPr>
                                    <m:brk m:alnAt="23"/>
                                  </m:rPr>
                                  <a:rPr lang="el-GR" sz="2000" b="0" i="1" smtClean="0">
                                    <a:latin typeface="Cambria Math" panose="02040503050406030204" pitchFamily="18" charset="0"/>
                                  </a:rPr>
                                  <m:t>𝜄</m:t>
                                </m:r>
                                <m:r>
                                  <a:rPr lang="el-GR"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e>
                        </m:d>
                      </m:oMath>
                    </m:oMathPara>
                  </a14:m>
                  <a:endParaRPr lang="en-US" sz="2000" dirty="0"/>
                </a:p>
              </p:txBody>
            </p:sp>
          </mc:Choice>
          <mc:Fallback xmlns="">
            <p:sp>
              <p:nvSpPr>
                <p:cNvPr id="14" name="TextBox 13">
                  <a:extLst>
                    <a:ext uri="{FF2B5EF4-FFF2-40B4-BE49-F238E27FC236}">
                      <a16:creationId xmlns:a16="http://schemas.microsoft.com/office/drawing/2014/main" id="{810BCBDC-C350-19C2-C9C4-DF42DF8493AD}"/>
                    </a:ext>
                  </a:extLst>
                </p:cNvPr>
                <p:cNvSpPr txBox="1">
                  <a:spLocks noRot="1" noChangeAspect="1" noMove="1" noResize="1" noEditPoints="1" noAdjustHandles="1" noChangeArrowheads="1" noChangeShapeType="1" noTextEdit="1"/>
                </p:cNvSpPr>
                <p:nvPr/>
              </p:nvSpPr>
              <p:spPr>
                <a:xfrm>
                  <a:off x="1560093" y="4939155"/>
                  <a:ext cx="6556731" cy="932563"/>
                </a:xfrm>
                <a:prstGeom prst="rect">
                  <a:avLst/>
                </a:prstGeom>
                <a:blipFill>
                  <a:blip r:embed="rId5"/>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053CB84-BCB6-4FAA-D037-103A204D137C}"/>
                </a:ext>
              </a:extLst>
            </p:cNvPr>
            <p:cNvSpPr txBox="1"/>
            <p:nvPr/>
          </p:nvSpPr>
          <p:spPr>
            <a:xfrm>
              <a:off x="3180210" y="5987018"/>
              <a:ext cx="1539204" cy="369332"/>
            </a:xfrm>
            <a:prstGeom prst="rect">
              <a:avLst/>
            </a:prstGeom>
            <a:noFill/>
          </p:spPr>
          <p:txBody>
            <a:bodyPr wrap="none" rtlCol="0">
              <a:spAutoFit/>
            </a:bodyPr>
            <a:lstStyle/>
            <a:p>
              <a:r>
                <a:rPr lang="en-US" b="1" dirty="0"/>
                <a:t>Linear Model</a:t>
              </a:r>
            </a:p>
          </p:txBody>
        </p:sp>
        <p:sp>
          <p:nvSpPr>
            <p:cNvPr id="16" name="Αριστερό άγκιστρο 15">
              <a:extLst>
                <a:ext uri="{FF2B5EF4-FFF2-40B4-BE49-F238E27FC236}">
                  <a16:creationId xmlns:a16="http://schemas.microsoft.com/office/drawing/2014/main" id="{5B46D8AA-D9E6-9AB6-168D-E9FC99229DE3}"/>
                </a:ext>
              </a:extLst>
            </p:cNvPr>
            <p:cNvSpPr/>
            <p:nvPr/>
          </p:nvSpPr>
          <p:spPr>
            <a:xfrm rot="16200000">
              <a:off x="3767250" y="4398817"/>
              <a:ext cx="365125" cy="2835438"/>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2052" name="Picture 4" descr="Frank Rosenblatt - Wikipedia">
            <a:extLst>
              <a:ext uri="{FF2B5EF4-FFF2-40B4-BE49-F238E27FC236}">
                <a16:creationId xmlns:a16="http://schemas.microsoft.com/office/drawing/2014/main" id="{31D8749D-AAB6-71B6-3248-47E4AA5E79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1966" y="209360"/>
            <a:ext cx="2610143" cy="33931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C15B63D-8ACD-DEE8-A476-F906E71372C7}"/>
              </a:ext>
            </a:extLst>
          </p:cNvPr>
          <p:cNvSpPr txBox="1"/>
          <p:nvPr/>
        </p:nvSpPr>
        <p:spPr>
          <a:xfrm>
            <a:off x="9421876" y="3602546"/>
            <a:ext cx="2222147" cy="338554"/>
          </a:xfrm>
          <a:prstGeom prst="rect">
            <a:avLst/>
          </a:prstGeom>
          <a:noFill/>
        </p:spPr>
        <p:txBody>
          <a:bodyPr wrap="none" rtlCol="0">
            <a:spAutoFit/>
          </a:bodyPr>
          <a:lstStyle/>
          <a:p>
            <a:r>
              <a:rPr lang="en-US" sz="1600" i="1" dirty="0"/>
              <a:t>Frank Rosenblatt, 1957</a:t>
            </a:r>
          </a:p>
        </p:txBody>
      </p:sp>
      <mc:AlternateContent xmlns:mc="http://schemas.openxmlformats.org/markup-compatibility/2006" xmlns:a14="http://schemas.microsoft.com/office/drawing/2010/main">
        <mc:Choice Requires="a14">
          <p:sp>
            <p:nvSpPr>
              <p:cNvPr id="20" name="Θέση περιεχομένου 2">
                <a:extLst>
                  <a:ext uri="{FF2B5EF4-FFF2-40B4-BE49-F238E27FC236}">
                    <a16:creationId xmlns:a16="http://schemas.microsoft.com/office/drawing/2014/main" id="{8FF4688F-DA00-3F10-5322-96E596F0A29F}"/>
                  </a:ext>
                </a:extLst>
              </p:cNvPr>
              <p:cNvSpPr>
                <a:spLocks noGrp="1"/>
              </p:cNvSpPr>
              <p:nvPr>
                <p:ph idx="1"/>
              </p:nvPr>
            </p:nvSpPr>
            <p:spPr>
              <a:xfrm>
                <a:off x="9048716" y="3982258"/>
                <a:ext cx="3143284" cy="1655826"/>
              </a:xfrm>
            </p:spPr>
            <p:txBody>
              <a:bodyPr>
                <a:normAutofit/>
              </a:bodyPr>
              <a:lstStyle/>
              <a:p>
                <a:pPr>
                  <a:buFont typeface="Wingdings" panose="05000000000000000000" pitchFamily="2" charset="2"/>
                  <a:buChar char="ü"/>
                </a:pPr>
                <a:r>
                  <a:rPr lang="en-US" sz="1600" dirty="0"/>
                  <a:t>Psychologist.</a:t>
                </a:r>
              </a:p>
              <a:p>
                <a:pPr>
                  <a:buFont typeface="Wingdings" panose="05000000000000000000" pitchFamily="2" charset="2"/>
                  <a:buChar char="ü"/>
                </a:pPr>
                <a:r>
                  <a:rPr lang="en-US" sz="1600" dirty="0"/>
                  <a:t>Built custom-made computer.</a:t>
                </a:r>
              </a:p>
              <a:p>
                <a:pPr>
                  <a:buFont typeface="Wingdings" panose="05000000000000000000" pitchFamily="2" charset="2"/>
                  <a:buChar char="ü"/>
                </a:pPr>
                <a:r>
                  <a:rPr lang="en-US" sz="1600" dirty="0"/>
                  <a:t>Proposed Perceptron.</a:t>
                </a:r>
              </a:p>
              <a:p>
                <a:pPr>
                  <a:buFont typeface="Wingdings" panose="05000000000000000000" pitchFamily="2" charset="2"/>
                  <a:buChar char="ü"/>
                </a:pPr>
                <a:r>
                  <a:rPr lang="en-US" sz="1600" dirty="0"/>
                  <a:t>Run perceptron in </a:t>
                </a:r>
                <a14:m>
                  <m:oMath xmlns:m="http://schemas.openxmlformats.org/officeDocument/2006/math">
                    <m:r>
                      <a:rPr lang="en-US" sz="1600" i="1" dirty="0" smtClean="0">
                        <a:latin typeface="Cambria Math" panose="02040503050406030204" pitchFamily="18" charset="0"/>
                      </a:rPr>
                      <m:t>4</m:t>
                    </m:r>
                    <m:r>
                      <a:rPr lang="en-US" sz="1600" b="0" i="1" dirty="0" smtClean="0">
                        <a:latin typeface="Cambria Math" panose="02040503050406030204" pitchFamily="18" charset="0"/>
                      </a:rPr>
                      <m:t>−32</m:t>
                    </m:r>
                    <m:r>
                      <a:rPr lang="en-US" sz="1600" b="0" i="1" smtClean="0">
                        <a:latin typeface="Cambria Math" panose="02040503050406030204" pitchFamily="18" charset="0"/>
                      </a:rPr>
                      <m:t>𝐾𝐵</m:t>
                    </m:r>
                  </m:oMath>
                </a14:m>
                <a:r>
                  <a:rPr lang="en-US" sz="1600" dirty="0"/>
                  <a:t> computer.</a:t>
                </a:r>
              </a:p>
            </p:txBody>
          </p:sp>
        </mc:Choice>
        <mc:Fallback xmlns="">
          <p:sp>
            <p:nvSpPr>
              <p:cNvPr id="20" name="Θέση περιεχομένου 2">
                <a:extLst>
                  <a:ext uri="{FF2B5EF4-FFF2-40B4-BE49-F238E27FC236}">
                    <a16:creationId xmlns:a16="http://schemas.microsoft.com/office/drawing/2014/main" id="{8FF4688F-DA00-3F10-5322-96E596F0A29F}"/>
                  </a:ext>
                </a:extLst>
              </p:cNvPr>
              <p:cNvSpPr>
                <a:spLocks noGrp="1" noRot="1" noChangeAspect="1" noMove="1" noResize="1" noEditPoints="1" noAdjustHandles="1" noChangeArrowheads="1" noChangeShapeType="1" noTextEdit="1"/>
              </p:cNvSpPr>
              <p:nvPr>
                <p:ph idx="1"/>
              </p:nvPr>
            </p:nvSpPr>
            <p:spPr>
              <a:xfrm>
                <a:off x="9048716" y="3982258"/>
                <a:ext cx="3143284" cy="1655826"/>
              </a:xfrm>
              <a:blipFill>
                <a:blip r:embed="rId7"/>
                <a:stretch>
                  <a:fillRect l="-775" t="-2574"/>
                </a:stretch>
              </a:blipFill>
            </p:spPr>
            <p:txBody>
              <a:bodyPr/>
              <a:lstStyle/>
              <a:p>
                <a:r>
                  <a:rPr lang="en-US">
                    <a:noFill/>
                  </a:rPr>
                  <a:t> </a:t>
                </a:r>
              </a:p>
            </p:txBody>
          </p:sp>
        </mc:Fallback>
      </mc:AlternateContent>
      <p:cxnSp>
        <p:nvCxnSpPr>
          <p:cNvPr id="22" name="Γραμμή σύνδεσης: Γωνιώδης 21">
            <a:extLst>
              <a:ext uri="{FF2B5EF4-FFF2-40B4-BE49-F238E27FC236}">
                <a16:creationId xmlns:a16="http://schemas.microsoft.com/office/drawing/2014/main" id="{AD5E2431-3906-75CB-2B21-5C4153B0B253}"/>
              </a:ext>
            </a:extLst>
          </p:cNvPr>
          <p:cNvCxnSpPr>
            <a:cxnSpLocks/>
          </p:cNvCxnSpPr>
          <p:nvPr/>
        </p:nvCxnSpPr>
        <p:spPr>
          <a:xfrm flipV="1">
            <a:off x="7244480" y="2541074"/>
            <a:ext cx="384048" cy="315627"/>
          </a:xfrm>
          <a:prstGeom prst="bent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4699F8-78AB-A40C-B966-59EB936664CF}"/>
                  </a:ext>
                </a:extLst>
              </p:cNvPr>
              <p:cNvSpPr txBox="1"/>
              <p:nvPr/>
            </p:nvSpPr>
            <p:spPr>
              <a:xfrm>
                <a:off x="7474766" y="3079723"/>
                <a:ext cx="47429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𝑢</m:t>
                      </m:r>
                    </m:oMath>
                  </m:oMathPara>
                </a14:m>
                <a:endParaRPr lang="en-US" sz="2800" dirty="0">
                  <a:solidFill>
                    <a:schemeClr val="tx1"/>
                  </a:solidFill>
                </a:endParaRPr>
              </a:p>
            </p:txBody>
          </p:sp>
        </mc:Choice>
        <mc:Fallback xmlns="">
          <p:sp>
            <p:nvSpPr>
              <p:cNvPr id="24" name="TextBox 23">
                <a:extLst>
                  <a:ext uri="{FF2B5EF4-FFF2-40B4-BE49-F238E27FC236}">
                    <a16:creationId xmlns:a16="http://schemas.microsoft.com/office/drawing/2014/main" id="{9A4699F8-78AB-A40C-B966-59EB936664CF}"/>
                  </a:ext>
                </a:extLst>
              </p:cNvPr>
              <p:cNvSpPr txBox="1">
                <a:spLocks noRot="1" noChangeAspect="1" noMove="1" noResize="1" noEditPoints="1" noAdjustHandles="1" noChangeArrowheads="1" noChangeShapeType="1" noTextEdit="1"/>
              </p:cNvSpPr>
              <p:nvPr/>
            </p:nvSpPr>
            <p:spPr>
              <a:xfrm>
                <a:off x="7474766" y="3079723"/>
                <a:ext cx="474297" cy="523220"/>
              </a:xfrm>
              <a:prstGeom prst="rect">
                <a:avLst/>
              </a:prstGeom>
              <a:blipFill>
                <a:blip r:embed="rId8"/>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97A8A19-1CDD-D35E-3E47-45EDDE8D1357}"/>
              </a:ext>
            </a:extLst>
          </p:cNvPr>
          <p:cNvSpPr txBox="1"/>
          <p:nvPr/>
        </p:nvSpPr>
        <p:spPr>
          <a:xfrm>
            <a:off x="1504705" y="5720899"/>
            <a:ext cx="6867281" cy="646331"/>
          </a:xfrm>
          <a:prstGeom prst="rect">
            <a:avLst/>
          </a:prstGeom>
          <a:noFill/>
        </p:spPr>
        <p:txBody>
          <a:bodyPr wrap="square" rtlCol="0">
            <a:spAutoFit/>
          </a:bodyPr>
          <a:lstStyle/>
          <a:p>
            <a:r>
              <a:rPr lang="en-US" dirty="0"/>
              <a:t>If enough voltage is gathered, the neuron cell is activated </a:t>
            </a:r>
            <a:r>
              <a:rPr lang="en-US" b="1" dirty="0"/>
              <a:t>(activation function)</a:t>
            </a:r>
            <a:r>
              <a:rPr lang="en-US" dirty="0"/>
              <a:t> and propagates the signals to other neurons.</a:t>
            </a:r>
          </a:p>
        </p:txBody>
      </p:sp>
    </p:spTree>
    <p:extLst>
      <p:ext uri="{BB962C8B-B14F-4D97-AF65-F5344CB8AC3E}">
        <p14:creationId xmlns:p14="http://schemas.microsoft.com/office/powerpoint/2010/main" val="3472042053"/>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8405</TotalTime>
  <Words>7350</Words>
  <Application>Microsoft Macintosh PowerPoint</Application>
  <PresentationFormat>Widescreen</PresentationFormat>
  <Paragraphs>1066</Paragraphs>
  <Slides>75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Aptos</vt:lpstr>
      <vt:lpstr>Aptos (Κυρίως κείμενο)</vt:lpstr>
      <vt:lpstr>Aptos Display</vt:lpstr>
      <vt:lpstr>Arial</vt:lpstr>
      <vt:lpstr>Calibri</vt:lpstr>
      <vt:lpstr>Cambria Math</vt:lpstr>
      <vt:lpstr>Wingdings</vt:lpstr>
      <vt:lpstr>Θέμα του Office</vt:lpstr>
      <vt:lpstr>Machine Learning</vt:lpstr>
      <vt:lpstr>Use Case – Type-2 Diabetes Factor Investigation</vt:lpstr>
      <vt:lpstr>A Simplified Use Case</vt:lpstr>
      <vt:lpstr>Linear Combination</vt:lpstr>
      <vt:lpstr>Visualization of Linear Model</vt:lpstr>
      <vt:lpstr>Geometrical Definition of Linear Model</vt:lpstr>
      <vt:lpstr>Step Function</vt:lpstr>
      <vt:lpstr>Biological Neuron Model</vt:lpstr>
      <vt:lpstr>Perceptron</vt:lpstr>
      <vt:lpstr>Perceptron’s Loss Function</vt:lpstr>
      <vt:lpstr>Perceptron’s Limitation (1)</vt:lpstr>
      <vt:lpstr>Step Function Limitation</vt:lpstr>
      <vt:lpstr>Alternative Activation Functions</vt:lpstr>
      <vt:lpstr>Perceptron for Regression Tasks</vt:lpstr>
      <vt:lpstr>Optimization Algorithm (Neuron Training)</vt:lpstr>
      <vt:lpstr>Derivative of Error with Respect to Weights</vt:lpstr>
      <vt:lpstr>Taylor Series</vt:lpstr>
      <vt:lpstr>Gradient Descent Optimizer</vt:lpstr>
      <vt:lpstr>Delta Rule (Update Rule)</vt:lpstr>
      <vt:lpstr>Learning Rate</vt:lpstr>
      <vt:lpstr>Derivatives</vt:lpstr>
      <vt:lpstr>Gradient Descent Example</vt:lpstr>
      <vt:lpstr>Gradient Descent Example</vt:lpstr>
      <vt:lpstr>Gradient Descent with Multiple Instances</vt:lpstr>
      <vt:lpstr>Non-Linearly Separable Data</vt:lpstr>
      <vt:lpstr>Real World Use Cases </vt:lpstr>
      <vt:lpstr>Multi-Layer Perceptron (MLP)</vt:lpstr>
      <vt:lpstr>Multi-Layer Perceptron (MLP) Use Case</vt:lpstr>
      <vt:lpstr>Multi-Layer Perceptron Design</vt:lpstr>
      <vt:lpstr>Deep Neural Networks (DNNs)</vt:lpstr>
      <vt:lpstr>Back-Propagation Example</vt:lpstr>
      <vt:lpstr>Back-Propagation Example</vt:lpstr>
      <vt:lpstr>Automatic Differentiation</vt:lpstr>
      <vt:lpstr>Universal Approximation Theorem</vt:lpstr>
      <vt:lpstr>MLP Performance Improvements</vt:lpstr>
      <vt:lpstr>Vanishing Gradients &amp; Exploding Gradients</vt:lpstr>
      <vt:lpstr>Dying Neurons &amp; Linearity</vt:lpstr>
      <vt:lpstr>Weight Initialization</vt:lpstr>
      <vt:lpstr>Multi-Class Classification</vt:lpstr>
      <vt:lpstr>Loss Functions</vt:lpstr>
      <vt:lpstr>Overfitting</vt:lpstr>
      <vt:lpstr>Optimizers</vt:lpstr>
      <vt:lpstr>Advanced Optimizers</vt:lpstr>
      <vt:lpstr>Batch Normalization</vt:lpstr>
      <vt:lpstr>Residual Blocks</vt:lpstr>
      <vt:lpstr>Training Improvements</vt:lpstr>
      <vt:lpstr>Representation Learning</vt:lpstr>
      <vt:lpstr>Image Classification</vt:lpstr>
      <vt:lpstr>MLP Limitations in Image Classification</vt:lpstr>
      <vt:lpstr>Filters &amp; Convolutions</vt:lpstr>
      <vt:lpstr>Convolution Example</vt:lpstr>
      <vt:lpstr>Convolutional Neural Networks (CNNs)</vt:lpstr>
      <vt:lpstr>Convolutional Layer in ResNet</vt:lpstr>
      <vt:lpstr>Strides</vt:lpstr>
      <vt:lpstr>Pooling</vt:lpstr>
      <vt:lpstr>Convolutional Neural Network Visualization</vt:lpstr>
      <vt:lpstr>Object Detection</vt:lpstr>
      <vt:lpstr>Recurrent Neural Networks (RNNs)</vt:lpstr>
      <vt:lpstr>RNN Example</vt:lpstr>
      <vt:lpstr>RNN Limitations</vt:lpstr>
      <vt:lpstr>Long-Short Term Memory (LSTM) Networks</vt:lpstr>
      <vt:lpstr>Bidirectional LSTM</vt:lpstr>
      <vt:lpstr>Gate Mechanism with Sigmoid</vt:lpstr>
      <vt:lpstr>LSTM Limitations</vt:lpstr>
      <vt:lpstr>Attention Is All You Need</vt:lpstr>
      <vt:lpstr>Attention in CNN</vt:lpstr>
      <vt:lpstr>Autoencoders</vt:lpstr>
      <vt:lpstr>Autoencoder Examples</vt:lpstr>
      <vt:lpstr>Semantic Segmentation with Autoencoders</vt:lpstr>
      <vt:lpstr>Generative Adversarial Networks (GANs)</vt:lpstr>
      <vt:lpstr>GAN Architecture</vt:lpstr>
      <vt:lpstr>Image Generation with GANs Example</vt:lpstr>
      <vt:lpstr>GANs in MNIST Dataset</vt:lpstr>
      <vt:lpstr>Other Advanced Neural-Network Related Concepts</vt:lpstr>
      <vt:lpstr>Machine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Vasileios Kochliaridis</dc:creator>
  <cp:lastModifiedBy>Anton</cp:lastModifiedBy>
  <cp:revision>180</cp:revision>
  <dcterms:created xsi:type="dcterms:W3CDTF">2025-10-22T08:27:29Z</dcterms:created>
  <dcterms:modified xsi:type="dcterms:W3CDTF">2025-12-23T08:00:06Z</dcterms:modified>
</cp:coreProperties>
</file>